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89" r:id="rId3"/>
    <p:sldId id="290" r:id="rId4"/>
    <p:sldId id="288" r:id="rId5"/>
    <p:sldId id="285" r:id="rId6"/>
    <p:sldId id="257" r:id="rId7"/>
    <p:sldId id="258" r:id="rId8"/>
    <p:sldId id="259" r:id="rId9"/>
    <p:sldId id="263" r:id="rId10"/>
    <p:sldId id="287" r:id="rId11"/>
    <p:sldId id="286" r:id="rId12"/>
    <p:sldId id="260" r:id="rId13"/>
    <p:sldId id="261" r:id="rId14"/>
    <p:sldId id="262" r:id="rId15"/>
    <p:sldId id="264" r:id="rId16"/>
    <p:sldId id="265" r:id="rId17"/>
    <p:sldId id="266" r:id="rId18"/>
    <p:sldId id="267" r:id="rId19"/>
    <p:sldId id="268" r:id="rId20"/>
    <p:sldId id="283" r:id="rId21"/>
    <p:sldId id="284" r:id="rId22"/>
    <p:sldId id="269" r:id="rId23"/>
    <p:sldId id="273" r:id="rId24"/>
    <p:sldId id="271" r:id="rId25"/>
    <p:sldId id="272" r:id="rId26"/>
    <p:sldId id="274" r:id="rId27"/>
    <p:sldId id="275" r:id="rId28"/>
    <p:sldId id="276" r:id="rId29"/>
    <p:sldId id="277" r:id="rId30"/>
    <p:sldId id="278"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2"/>
    <p:restoredTop sz="94637"/>
  </p:normalViewPr>
  <p:slideViewPr>
    <p:cSldViewPr snapToGrid="0" snapToObjects="1">
      <p:cViewPr varScale="1">
        <p:scale>
          <a:sx n="185" d="100"/>
          <a:sy n="185" d="100"/>
        </p:scale>
        <p:origin x="192" y="48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28552-AD72-324C-8FD3-9E339A55F438}" type="datetimeFigureOut">
              <a:rPr lang="en-US" smtClean="0"/>
              <a:t>8/24/24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09EE2-1169-464B-A7BC-F2E17A929129}" type="slidenum">
              <a:rPr lang="en-US" smtClean="0"/>
              <a:t>‹#›</a:t>
            </a:fld>
            <a:endParaRPr lang="en-US"/>
          </a:p>
        </p:txBody>
      </p:sp>
    </p:spTree>
    <p:extLst>
      <p:ext uri="{BB962C8B-B14F-4D97-AF65-F5344CB8AC3E}">
        <p14:creationId xmlns:p14="http://schemas.microsoft.com/office/powerpoint/2010/main" val="124983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578A-903F-1C42-9A56-1522EE424B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8FA50-7A9E-A248-97BF-6797123D0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1041A5-2A13-C445-BB89-CFBD72612794}"/>
              </a:ext>
            </a:extLst>
          </p:cNvPr>
          <p:cNvSpPr>
            <a:spLocks noGrp="1"/>
          </p:cNvSpPr>
          <p:nvPr>
            <p:ph type="dt" sz="half" idx="10"/>
          </p:nvPr>
        </p:nvSpPr>
        <p:spPr/>
        <p:txBody>
          <a:bodyPr/>
          <a:lstStyle/>
          <a:p>
            <a:fld id="{D7358AF3-F0CB-F54B-81E0-7F8BC40E259F}" type="datetime1">
              <a:rPr lang="en-US" smtClean="0"/>
              <a:t>8/24/24</a:t>
            </a:fld>
            <a:endParaRPr lang="en-US"/>
          </a:p>
        </p:txBody>
      </p:sp>
      <p:sp>
        <p:nvSpPr>
          <p:cNvPr id="5" name="Footer Placeholder 4">
            <a:extLst>
              <a:ext uri="{FF2B5EF4-FFF2-40B4-BE49-F238E27FC236}">
                <a16:creationId xmlns:a16="http://schemas.microsoft.com/office/drawing/2014/main" id="{722A10F1-CD69-0846-9536-FF357445A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E9B75-BC9F-1B4A-94D8-807D95DA73FA}"/>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51157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5C56-5196-E042-AB78-48D53CF36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509D1A-85DF-E240-8F81-218BEF4840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4471A-FA8C-A44D-8318-82CB96928A7A}"/>
              </a:ext>
            </a:extLst>
          </p:cNvPr>
          <p:cNvSpPr>
            <a:spLocks noGrp="1"/>
          </p:cNvSpPr>
          <p:nvPr>
            <p:ph type="dt" sz="half" idx="10"/>
          </p:nvPr>
        </p:nvSpPr>
        <p:spPr/>
        <p:txBody>
          <a:bodyPr/>
          <a:lstStyle/>
          <a:p>
            <a:fld id="{C0C7DDDE-168A-4141-A1AD-4206518E756F}" type="datetime1">
              <a:rPr lang="en-US" smtClean="0"/>
              <a:t>8/24/24</a:t>
            </a:fld>
            <a:endParaRPr lang="en-US"/>
          </a:p>
        </p:txBody>
      </p:sp>
      <p:sp>
        <p:nvSpPr>
          <p:cNvPr id="5" name="Footer Placeholder 4">
            <a:extLst>
              <a:ext uri="{FF2B5EF4-FFF2-40B4-BE49-F238E27FC236}">
                <a16:creationId xmlns:a16="http://schemas.microsoft.com/office/drawing/2014/main" id="{8EAB2F49-1938-2640-97E3-046E9AA5C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1B9CE-E9ED-0C42-B845-EA13EF957E7C}"/>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66890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18EFA-E1B7-754A-8CE1-B7DC7B699F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45822A-E942-724F-A31D-F312D92161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C155F-7160-C741-8A38-D63A505E30F2}"/>
              </a:ext>
            </a:extLst>
          </p:cNvPr>
          <p:cNvSpPr>
            <a:spLocks noGrp="1"/>
          </p:cNvSpPr>
          <p:nvPr>
            <p:ph type="dt" sz="half" idx="10"/>
          </p:nvPr>
        </p:nvSpPr>
        <p:spPr/>
        <p:txBody>
          <a:bodyPr/>
          <a:lstStyle/>
          <a:p>
            <a:fld id="{A089B73C-FA8B-C44B-91C3-1017C59C43FA}" type="datetime1">
              <a:rPr lang="en-US" smtClean="0"/>
              <a:t>8/24/24</a:t>
            </a:fld>
            <a:endParaRPr lang="en-US"/>
          </a:p>
        </p:txBody>
      </p:sp>
      <p:sp>
        <p:nvSpPr>
          <p:cNvPr id="5" name="Footer Placeholder 4">
            <a:extLst>
              <a:ext uri="{FF2B5EF4-FFF2-40B4-BE49-F238E27FC236}">
                <a16:creationId xmlns:a16="http://schemas.microsoft.com/office/drawing/2014/main" id="{144A5525-63E0-644D-8DB9-18CFF79D5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106BD-F24F-F34A-86F7-647F3424885C}"/>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1390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70E8-0C72-DC4E-BF01-38112B77E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1EBC5-87F9-DC4A-BD03-E446374D95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73E93-6A4E-0543-9B21-54D4B9C5044E}"/>
              </a:ext>
            </a:extLst>
          </p:cNvPr>
          <p:cNvSpPr>
            <a:spLocks noGrp="1"/>
          </p:cNvSpPr>
          <p:nvPr>
            <p:ph type="dt" sz="half" idx="10"/>
          </p:nvPr>
        </p:nvSpPr>
        <p:spPr/>
        <p:txBody>
          <a:bodyPr/>
          <a:lstStyle/>
          <a:p>
            <a:fld id="{E67F9C38-C08F-3140-AB3D-C42EAFEF9698}" type="datetime1">
              <a:rPr lang="en-US" smtClean="0"/>
              <a:t>8/24/24</a:t>
            </a:fld>
            <a:endParaRPr lang="en-US"/>
          </a:p>
        </p:txBody>
      </p:sp>
      <p:sp>
        <p:nvSpPr>
          <p:cNvPr id="5" name="Footer Placeholder 4">
            <a:extLst>
              <a:ext uri="{FF2B5EF4-FFF2-40B4-BE49-F238E27FC236}">
                <a16:creationId xmlns:a16="http://schemas.microsoft.com/office/drawing/2014/main" id="{8BF98C7F-ABD0-7E4E-BBA3-53C51468B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D7C52-2032-EB4C-A496-FA1204036867}"/>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2124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5867-F25B-1D4D-8E31-C5BED1A2D6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6D86FD-CB77-174F-9CDB-A2ED9D4A4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CFD92C-59D0-BC4F-BB46-A4A54A1784F9}"/>
              </a:ext>
            </a:extLst>
          </p:cNvPr>
          <p:cNvSpPr>
            <a:spLocks noGrp="1"/>
          </p:cNvSpPr>
          <p:nvPr>
            <p:ph type="dt" sz="half" idx="10"/>
          </p:nvPr>
        </p:nvSpPr>
        <p:spPr/>
        <p:txBody>
          <a:bodyPr/>
          <a:lstStyle/>
          <a:p>
            <a:fld id="{A39814F7-02B6-1B40-A9C8-2766AC477CE7}" type="datetime1">
              <a:rPr lang="en-US" smtClean="0"/>
              <a:t>8/24/24</a:t>
            </a:fld>
            <a:endParaRPr lang="en-US"/>
          </a:p>
        </p:txBody>
      </p:sp>
      <p:sp>
        <p:nvSpPr>
          <p:cNvPr id="5" name="Footer Placeholder 4">
            <a:extLst>
              <a:ext uri="{FF2B5EF4-FFF2-40B4-BE49-F238E27FC236}">
                <a16:creationId xmlns:a16="http://schemas.microsoft.com/office/drawing/2014/main" id="{880AD891-BEB8-794A-AB55-FD76E9B74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12EC7-ED56-E94D-A2BB-73C711ADDE0E}"/>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353097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279A-7907-7B41-B4C3-B2B9DA15F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9FCA3-300C-A146-AE1A-49FD59DBF1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66D5D1-D235-5642-89B1-65676938C2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62949E-D906-F749-A4A7-D8BE1C68CCBF}"/>
              </a:ext>
            </a:extLst>
          </p:cNvPr>
          <p:cNvSpPr>
            <a:spLocks noGrp="1"/>
          </p:cNvSpPr>
          <p:nvPr>
            <p:ph type="dt" sz="half" idx="10"/>
          </p:nvPr>
        </p:nvSpPr>
        <p:spPr/>
        <p:txBody>
          <a:bodyPr/>
          <a:lstStyle/>
          <a:p>
            <a:fld id="{32D1EB37-ACF3-644A-A6FD-A28CB0F34E4C}" type="datetime1">
              <a:rPr lang="en-US" smtClean="0"/>
              <a:t>8/24/24</a:t>
            </a:fld>
            <a:endParaRPr lang="en-US"/>
          </a:p>
        </p:txBody>
      </p:sp>
      <p:sp>
        <p:nvSpPr>
          <p:cNvPr id="6" name="Footer Placeholder 5">
            <a:extLst>
              <a:ext uri="{FF2B5EF4-FFF2-40B4-BE49-F238E27FC236}">
                <a16:creationId xmlns:a16="http://schemas.microsoft.com/office/drawing/2014/main" id="{5702B051-091A-1C45-9723-68E7FA6F8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44397-EAB5-3841-BBDE-7CE9A8AF4A47}"/>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06853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88787-9AA1-484D-A758-80E618FBEE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81256A-4B66-2A4C-86C4-677825C9B1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A68A4A-CE06-2746-A40F-080D9AC78E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B9F626-CA79-BB4D-8CDE-5AB37ABD81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349714-F932-E145-AA1B-1B75999943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9C1C8E-8D41-3C4A-AA3B-09B0A0A45019}"/>
              </a:ext>
            </a:extLst>
          </p:cNvPr>
          <p:cNvSpPr>
            <a:spLocks noGrp="1"/>
          </p:cNvSpPr>
          <p:nvPr>
            <p:ph type="dt" sz="half" idx="10"/>
          </p:nvPr>
        </p:nvSpPr>
        <p:spPr/>
        <p:txBody>
          <a:bodyPr/>
          <a:lstStyle/>
          <a:p>
            <a:fld id="{719B4240-A159-F64D-8233-BFCA0B3B2CB9}" type="datetime1">
              <a:rPr lang="en-US" smtClean="0"/>
              <a:t>8/24/24</a:t>
            </a:fld>
            <a:endParaRPr lang="en-US"/>
          </a:p>
        </p:txBody>
      </p:sp>
      <p:sp>
        <p:nvSpPr>
          <p:cNvPr id="8" name="Footer Placeholder 7">
            <a:extLst>
              <a:ext uri="{FF2B5EF4-FFF2-40B4-BE49-F238E27FC236}">
                <a16:creationId xmlns:a16="http://schemas.microsoft.com/office/drawing/2014/main" id="{F2947C2A-B7F5-E24B-920A-9455A74356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A3C06A-1863-5E4C-90AE-239AC518B840}"/>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417914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B5B1-5362-7946-B036-2670E0AAAA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EE723-C8F6-9341-A7DF-AA88A80250B1}"/>
              </a:ext>
            </a:extLst>
          </p:cNvPr>
          <p:cNvSpPr>
            <a:spLocks noGrp="1"/>
          </p:cNvSpPr>
          <p:nvPr>
            <p:ph type="dt" sz="half" idx="10"/>
          </p:nvPr>
        </p:nvSpPr>
        <p:spPr/>
        <p:txBody>
          <a:bodyPr/>
          <a:lstStyle/>
          <a:p>
            <a:fld id="{69E431A3-B2A0-4448-8459-1E863B183A31}" type="datetime1">
              <a:rPr lang="en-US" smtClean="0"/>
              <a:t>8/24/24</a:t>
            </a:fld>
            <a:endParaRPr lang="en-US"/>
          </a:p>
        </p:txBody>
      </p:sp>
      <p:sp>
        <p:nvSpPr>
          <p:cNvPr id="4" name="Footer Placeholder 3">
            <a:extLst>
              <a:ext uri="{FF2B5EF4-FFF2-40B4-BE49-F238E27FC236}">
                <a16:creationId xmlns:a16="http://schemas.microsoft.com/office/drawing/2014/main" id="{5A588F71-18BF-4748-8861-213BA2419A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52AE61-F7F0-A946-A4CB-6285322DC2E9}"/>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20017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275B7-3B3E-CE44-9366-BE5063028FC2}"/>
              </a:ext>
            </a:extLst>
          </p:cNvPr>
          <p:cNvSpPr>
            <a:spLocks noGrp="1"/>
          </p:cNvSpPr>
          <p:nvPr>
            <p:ph type="dt" sz="half" idx="10"/>
          </p:nvPr>
        </p:nvSpPr>
        <p:spPr/>
        <p:txBody>
          <a:bodyPr/>
          <a:lstStyle/>
          <a:p>
            <a:fld id="{37069B22-FA62-8942-AE1B-416D27F4F905}" type="datetime1">
              <a:rPr lang="en-US" smtClean="0"/>
              <a:t>8/24/24</a:t>
            </a:fld>
            <a:endParaRPr lang="en-US"/>
          </a:p>
        </p:txBody>
      </p:sp>
      <p:sp>
        <p:nvSpPr>
          <p:cNvPr id="3" name="Footer Placeholder 2">
            <a:extLst>
              <a:ext uri="{FF2B5EF4-FFF2-40B4-BE49-F238E27FC236}">
                <a16:creationId xmlns:a16="http://schemas.microsoft.com/office/drawing/2014/main" id="{12D4DD65-001A-654D-889A-971F37F9FB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EDDA08-0787-7845-AF1E-E94AB6BF08D5}"/>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63653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58D8-B69E-7B4A-8A7F-BA5143049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9986C6-4889-8843-8DAF-C1B3845E2E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847BDF-E347-9B40-84E3-4FDBB78B8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D942DE-99EE-5544-A992-3FB85332BF55}"/>
              </a:ext>
            </a:extLst>
          </p:cNvPr>
          <p:cNvSpPr>
            <a:spLocks noGrp="1"/>
          </p:cNvSpPr>
          <p:nvPr>
            <p:ph type="dt" sz="half" idx="10"/>
          </p:nvPr>
        </p:nvSpPr>
        <p:spPr/>
        <p:txBody>
          <a:bodyPr/>
          <a:lstStyle/>
          <a:p>
            <a:fld id="{1F71918C-AAD5-1F4A-ABF9-E1D6F1AFAAE2}" type="datetime1">
              <a:rPr lang="en-US" smtClean="0"/>
              <a:t>8/24/24</a:t>
            </a:fld>
            <a:endParaRPr lang="en-US"/>
          </a:p>
        </p:txBody>
      </p:sp>
      <p:sp>
        <p:nvSpPr>
          <p:cNvPr id="6" name="Footer Placeholder 5">
            <a:extLst>
              <a:ext uri="{FF2B5EF4-FFF2-40B4-BE49-F238E27FC236}">
                <a16:creationId xmlns:a16="http://schemas.microsoft.com/office/drawing/2014/main" id="{5BEB67BA-53E9-F84C-9883-C2472EE36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9669F3-E687-3C4F-B796-E7987EBBE48D}"/>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80340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ADE7-25E4-C848-8C62-799A812A5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884197-81F6-804D-9611-0352B5176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FDA963-1B5D-0542-8319-3262EF497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1A681B-BFB3-C84A-9F8C-2767AD4C8F2F}"/>
              </a:ext>
            </a:extLst>
          </p:cNvPr>
          <p:cNvSpPr>
            <a:spLocks noGrp="1"/>
          </p:cNvSpPr>
          <p:nvPr>
            <p:ph type="dt" sz="half" idx="10"/>
          </p:nvPr>
        </p:nvSpPr>
        <p:spPr/>
        <p:txBody>
          <a:bodyPr/>
          <a:lstStyle/>
          <a:p>
            <a:fld id="{69133EB3-E937-EF4E-976C-AB2547883EA7}" type="datetime1">
              <a:rPr lang="en-US" smtClean="0"/>
              <a:t>8/24/24</a:t>
            </a:fld>
            <a:endParaRPr lang="en-US"/>
          </a:p>
        </p:txBody>
      </p:sp>
      <p:sp>
        <p:nvSpPr>
          <p:cNvPr id="6" name="Footer Placeholder 5">
            <a:extLst>
              <a:ext uri="{FF2B5EF4-FFF2-40B4-BE49-F238E27FC236}">
                <a16:creationId xmlns:a16="http://schemas.microsoft.com/office/drawing/2014/main" id="{D3C3CD38-848C-C149-BEFF-131AE8B9A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0E3F2-901A-7C47-8902-65741F9CAA8D}"/>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330474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7DF12-4493-974B-9372-FE23985F9F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607CB2-76B1-3847-A794-514D9F642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6CB-CABD-AB40-8B37-83DA8E2E13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5AFE5-F1D3-A64D-AE55-FA0FF6926E8C}" type="datetime1">
              <a:rPr lang="en-US" smtClean="0"/>
              <a:t>8/24/24</a:t>
            </a:fld>
            <a:endParaRPr lang="en-US"/>
          </a:p>
        </p:txBody>
      </p:sp>
      <p:sp>
        <p:nvSpPr>
          <p:cNvPr id="5" name="Footer Placeholder 4">
            <a:extLst>
              <a:ext uri="{FF2B5EF4-FFF2-40B4-BE49-F238E27FC236}">
                <a16:creationId xmlns:a16="http://schemas.microsoft.com/office/drawing/2014/main" id="{842BEBFB-68AB-444E-A722-FEA66B0BF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15C186-001C-FA46-B3D6-C2F09E747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4C417-D63F-5947-9F49-F0288A7D2840}" type="slidenum">
              <a:rPr lang="en-US" smtClean="0"/>
              <a:t>‹#›</a:t>
            </a:fld>
            <a:endParaRPr lang="en-US"/>
          </a:p>
        </p:txBody>
      </p:sp>
    </p:spTree>
    <p:extLst>
      <p:ext uri="{BB962C8B-B14F-4D97-AF65-F5344CB8AC3E}">
        <p14:creationId xmlns:p14="http://schemas.microsoft.com/office/powerpoint/2010/main" val="3683269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a:t>
            </a:fld>
            <a:endParaRPr lang="en-US"/>
          </a:p>
        </p:txBody>
      </p:sp>
      <p:pic>
        <p:nvPicPr>
          <p:cNvPr id="2" name="Picture 1">
            <a:extLst>
              <a:ext uri="{FF2B5EF4-FFF2-40B4-BE49-F238E27FC236}">
                <a16:creationId xmlns:a16="http://schemas.microsoft.com/office/drawing/2014/main" id="{9C550E56-D4D1-5671-6B4B-46E5BFB30B61}"/>
              </a:ext>
            </a:extLst>
          </p:cNvPr>
          <p:cNvPicPr>
            <a:picLocks noChangeAspect="1"/>
          </p:cNvPicPr>
          <p:nvPr/>
        </p:nvPicPr>
        <p:blipFill>
          <a:blip r:embed="rId2"/>
          <a:stretch>
            <a:fillRect/>
          </a:stretch>
        </p:blipFill>
        <p:spPr>
          <a:xfrm>
            <a:off x="923925" y="4246905"/>
            <a:ext cx="10769448" cy="1877670"/>
          </a:xfrm>
          <a:prstGeom prst="rect">
            <a:avLst/>
          </a:prstGeom>
        </p:spPr>
      </p:pic>
      <p:sp>
        <p:nvSpPr>
          <p:cNvPr id="3" name="TextBox 2">
            <a:extLst>
              <a:ext uri="{FF2B5EF4-FFF2-40B4-BE49-F238E27FC236}">
                <a16:creationId xmlns:a16="http://schemas.microsoft.com/office/drawing/2014/main" id="{EB0372A2-E2E6-303B-7AAE-4E66D8DFCAD1}"/>
              </a:ext>
            </a:extLst>
          </p:cNvPr>
          <p:cNvSpPr txBox="1"/>
          <p:nvPr/>
        </p:nvSpPr>
        <p:spPr>
          <a:xfrm>
            <a:off x="169827" y="351418"/>
            <a:ext cx="11852347" cy="3323987"/>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Advanced Materials Thermodynamics</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Course Outline</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Course webpage: </a:t>
            </a:r>
          </a:p>
          <a:p>
            <a:pPr algn="ctr"/>
            <a:r>
              <a:rPr lang="en-US" b="1" dirty="0">
                <a:latin typeface="Arial" panose="020B0604020202020204" pitchFamily="34" charset="0"/>
                <a:cs typeface="Arial" panose="020B0604020202020204" pitchFamily="34" charset="0"/>
              </a:rPr>
              <a:t>https://</a:t>
            </a:r>
            <a:r>
              <a:rPr lang="en-US" b="1" dirty="0" err="1">
                <a:latin typeface="Arial" panose="020B0604020202020204" pitchFamily="34" charset="0"/>
                <a:cs typeface="Arial" panose="020B0604020202020204" pitchFamily="34" charset="0"/>
              </a:rPr>
              <a:t>www.eng.uc.edu</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beaucag</a:t>
            </a:r>
            <a:r>
              <a:rPr lang="en-US" b="1" dirty="0">
                <a:latin typeface="Arial" panose="020B0604020202020204" pitchFamily="34" charset="0"/>
                <a:cs typeface="Arial" panose="020B0604020202020204" pitchFamily="34" charset="0"/>
              </a:rPr>
              <a:t>/Classes/</a:t>
            </a:r>
            <a:r>
              <a:rPr lang="en-US" b="1" dirty="0" err="1">
                <a:latin typeface="Arial" panose="020B0604020202020204" pitchFamily="34" charset="0"/>
                <a:cs typeface="Arial" panose="020B0604020202020204" pitchFamily="34" charset="0"/>
              </a:rPr>
              <a:t>AdvancedMaterialsThermodynamics</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AdvMatThermo.html#Intro</a:t>
            </a: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Class meets Tuesday and Thursday 12:30-1:45 Baldwin 643</a:t>
            </a:r>
          </a:p>
          <a:p>
            <a:pPr algn="ctr"/>
            <a:r>
              <a:rPr lang="en-US" sz="2400" b="1" dirty="0">
                <a:latin typeface="Arial" panose="020B0604020202020204" pitchFamily="34" charset="0"/>
                <a:cs typeface="Arial" panose="020B0604020202020204" pitchFamily="34" charset="0"/>
              </a:rPr>
              <a:t>Greg Beaucage</a:t>
            </a:r>
          </a:p>
        </p:txBody>
      </p:sp>
      <p:pic>
        <p:nvPicPr>
          <p:cNvPr id="1026" name="Picture 2" descr="464 Thermodynamics Stock Video Footage ...">
            <a:extLst>
              <a:ext uri="{FF2B5EF4-FFF2-40B4-BE49-F238E27FC236}">
                <a16:creationId xmlns:a16="http://schemas.microsoft.com/office/drawing/2014/main" id="{1888A236-2D42-2EAE-50A0-061EDC146078}"/>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03151" y="119643"/>
            <a:ext cx="301058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rmodynamics – News, Research and ...">
            <a:extLst>
              <a:ext uri="{FF2B5EF4-FFF2-40B4-BE49-F238E27FC236}">
                <a16:creationId xmlns:a16="http://schemas.microsoft.com/office/drawing/2014/main" id="{16204DF5-5941-6CE9-47A5-015AF4B32D9C}"/>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8970998" y="292463"/>
            <a:ext cx="3051175" cy="147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13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10</a:t>
            </a:fld>
            <a:endParaRPr lang="en-US"/>
          </a:p>
        </p:txBody>
      </p:sp>
      <p:sp>
        <p:nvSpPr>
          <p:cNvPr id="2" name="TextBox 1">
            <a:extLst>
              <a:ext uri="{FF2B5EF4-FFF2-40B4-BE49-F238E27FC236}">
                <a16:creationId xmlns:a16="http://schemas.microsoft.com/office/drawing/2014/main" id="{C8D22E31-7890-FBF9-2D81-64C447E33A4A}"/>
              </a:ext>
            </a:extLst>
          </p:cNvPr>
          <p:cNvSpPr txBox="1"/>
          <p:nvPr/>
        </p:nvSpPr>
        <p:spPr>
          <a:xfrm>
            <a:off x="2988297" y="754144"/>
            <a:ext cx="626325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State Functions (https://</a:t>
            </a:r>
            <a:r>
              <a:rPr lang="en-US" b="1" dirty="0" err="1">
                <a:latin typeface="Times New Roman" panose="02020603050405020304" pitchFamily="18" charset="0"/>
                <a:cs typeface="Times New Roman" panose="02020603050405020304" pitchFamily="18" charset="0"/>
              </a:rPr>
              <a:t>en.wikipedia.org</a:t>
            </a:r>
            <a:r>
              <a:rPr lang="en-US" b="1" dirty="0">
                <a:latin typeface="Times New Roman" panose="02020603050405020304" pitchFamily="18" charset="0"/>
                <a:cs typeface="Times New Roman" panose="02020603050405020304" pitchFamily="18" charset="0"/>
              </a:rPr>
              <a:t>/wiki/</a:t>
            </a:r>
            <a:r>
              <a:rPr lang="en-US" b="1" dirty="0" err="1">
                <a:latin typeface="Times New Roman" panose="02020603050405020304" pitchFamily="18" charset="0"/>
                <a:cs typeface="Times New Roman" panose="02020603050405020304" pitchFamily="18" charset="0"/>
              </a:rPr>
              <a:t>State_function</a:t>
            </a:r>
            <a:r>
              <a:rPr lang="en-US" b="1"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5D4AE2AD-BB75-AD3E-002A-A4CDD6C02377}"/>
              </a:ext>
            </a:extLst>
          </p:cNvPr>
          <p:cNvPicPr>
            <a:picLocks noChangeAspect="1"/>
          </p:cNvPicPr>
          <p:nvPr/>
        </p:nvPicPr>
        <p:blipFill>
          <a:blip r:embed="rId2"/>
          <a:stretch>
            <a:fillRect/>
          </a:stretch>
        </p:blipFill>
        <p:spPr>
          <a:xfrm>
            <a:off x="2518083" y="0"/>
            <a:ext cx="7155833" cy="6858000"/>
          </a:xfrm>
          <a:prstGeom prst="rect">
            <a:avLst/>
          </a:prstGeom>
        </p:spPr>
      </p:pic>
      <p:sp>
        <p:nvSpPr>
          <p:cNvPr id="5" name="TextBox 4">
            <a:extLst>
              <a:ext uri="{FF2B5EF4-FFF2-40B4-BE49-F238E27FC236}">
                <a16:creationId xmlns:a16="http://schemas.microsoft.com/office/drawing/2014/main" id="{0A9F0CBB-6C2A-1B14-562F-BFD7BEC84D85}"/>
              </a:ext>
            </a:extLst>
          </p:cNvPr>
          <p:cNvSpPr txBox="1"/>
          <p:nvPr/>
        </p:nvSpPr>
        <p:spPr>
          <a:xfrm>
            <a:off x="412986" y="612844"/>
            <a:ext cx="1560136" cy="563231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Steam Tables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I know P and T </a:t>
            </a:r>
          </a:p>
          <a:p>
            <a:r>
              <a:rPr lang="en-US" dirty="0">
                <a:latin typeface="Times New Roman" panose="02020603050405020304" pitchFamily="18" charset="0"/>
                <a:cs typeface="Times New Roman" panose="02020603050405020304" pitchFamily="18" charset="0"/>
              </a:rPr>
              <a:t>I can get V, U, H, 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I know H and S </a:t>
            </a:r>
          </a:p>
          <a:p>
            <a:r>
              <a:rPr lang="en-US" dirty="0">
                <a:latin typeface="Times New Roman" panose="02020603050405020304" pitchFamily="18" charset="0"/>
                <a:cs typeface="Times New Roman" panose="02020603050405020304" pitchFamily="18" charset="0"/>
              </a:rPr>
              <a:t>I can get P, T, V, U</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These tables are generated by the PREOS Equation of State which is a state function like PV=</a:t>
            </a:r>
            <a:r>
              <a:rPr lang="en-US" dirty="0" err="1">
                <a:latin typeface="Times New Roman" panose="02020603050405020304" pitchFamily="18" charset="0"/>
                <a:cs typeface="Times New Roman" panose="02020603050405020304" pitchFamily="18" charset="0"/>
              </a:rPr>
              <a:t>nRT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016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11</a:t>
            </a:fld>
            <a:endParaRPr lang="en-US"/>
          </a:p>
        </p:txBody>
      </p:sp>
      <p:sp>
        <p:nvSpPr>
          <p:cNvPr id="4" name="TextBox 3">
            <a:extLst>
              <a:ext uri="{FF2B5EF4-FFF2-40B4-BE49-F238E27FC236}">
                <a16:creationId xmlns:a16="http://schemas.microsoft.com/office/drawing/2014/main" id="{AEBF702E-15EB-7F43-8E93-1EE841320516}"/>
              </a:ext>
            </a:extLst>
          </p:cNvPr>
          <p:cNvSpPr txBox="1"/>
          <p:nvPr/>
        </p:nvSpPr>
        <p:spPr>
          <a:xfrm>
            <a:off x="4251489" y="612742"/>
            <a:ext cx="24194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Thermodynamic Square</a:t>
            </a:r>
          </a:p>
        </p:txBody>
      </p:sp>
      <p:sp>
        <p:nvSpPr>
          <p:cNvPr id="5" name="TextBox 4">
            <a:extLst>
              <a:ext uri="{FF2B5EF4-FFF2-40B4-BE49-F238E27FC236}">
                <a16:creationId xmlns:a16="http://schemas.microsoft.com/office/drawing/2014/main" id="{51753F07-18FE-C24A-9C79-B473C2B7D2AE}"/>
              </a:ext>
            </a:extLst>
          </p:cNvPr>
          <p:cNvSpPr txBox="1"/>
          <p:nvPr/>
        </p:nvSpPr>
        <p:spPr>
          <a:xfrm>
            <a:off x="4251489" y="1263192"/>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sp>
        <p:nvSpPr>
          <p:cNvPr id="6" name="Rectangle 5">
            <a:extLst>
              <a:ext uri="{FF2B5EF4-FFF2-40B4-BE49-F238E27FC236}">
                <a16:creationId xmlns:a16="http://schemas.microsoft.com/office/drawing/2014/main" id="{C2EF74FE-FDA9-754C-87D1-C91E113E9607}"/>
              </a:ext>
            </a:extLst>
          </p:cNvPr>
          <p:cNvSpPr/>
          <p:nvPr/>
        </p:nvSpPr>
        <p:spPr>
          <a:xfrm>
            <a:off x="5512122" y="3244334"/>
            <a:ext cx="130356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 = U + PV</a:t>
            </a:r>
          </a:p>
        </p:txBody>
      </p:sp>
      <p:sp>
        <p:nvSpPr>
          <p:cNvPr id="7" name="Rectangle 6">
            <a:extLst>
              <a:ext uri="{FF2B5EF4-FFF2-40B4-BE49-F238E27FC236}">
                <a16:creationId xmlns:a16="http://schemas.microsoft.com/office/drawing/2014/main" id="{D88695AA-2D4F-324C-9BC7-4FB27544023C}"/>
              </a:ext>
            </a:extLst>
          </p:cNvPr>
          <p:cNvSpPr/>
          <p:nvPr/>
        </p:nvSpPr>
        <p:spPr>
          <a:xfrm>
            <a:off x="5135416" y="3615179"/>
            <a:ext cx="213302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 = U – TS = G - </a:t>
            </a:r>
            <a:r>
              <a:rPr lang="en-US" dirty="0" err="1">
                <a:latin typeface="Times New Roman" panose="02020603050405020304" pitchFamily="18" charset="0"/>
                <a:cs typeface="Times New Roman" panose="02020603050405020304" pitchFamily="18" charset="0"/>
              </a:rPr>
              <a:t>pV</a:t>
            </a: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43DB345-291A-3549-AD6B-E5D97976091C}"/>
              </a:ext>
            </a:extLst>
          </p:cNvPr>
          <p:cNvSpPr/>
          <p:nvPr/>
        </p:nvSpPr>
        <p:spPr>
          <a:xfrm>
            <a:off x="5135416" y="3932814"/>
            <a:ext cx="217315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G = H – TS = A + </a:t>
            </a:r>
            <a:r>
              <a:rPr lang="en-US" dirty="0" err="1">
                <a:latin typeface="Times New Roman" panose="02020603050405020304" pitchFamily="18" charset="0"/>
                <a:cs typeface="Times New Roman" panose="02020603050405020304" pitchFamily="18" charset="0"/>
              </a:rPr>
              <a:t>pV</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12</a:t>
            </a:fld>
            <a:endParaRPr lang="en-US"/>
          </a:p>
        </p:txBody>
      </p:sp>
      <p:sp>
        <p:nvSpPr>
          <p:cNvPr id="2" name="TextBox 1">
            <a:extLst>
              <a:ext uri="{FF2B5EF4-FFF2-40B4-BE49-F238E27FC236}">
                <a16:creationId xmlns:a16="http://schemas.microsoft.com/office/drawing/2014/main" id="{915CD6E2-A770-3B46-99F0-26128E09F2ED}"/>
              </a:ext>
            </a:extLst>
          </p:cNvPr>
          <p:cNvSpPr txBox="1"/>
          <p:nvPr/>
        </p:nvSpPr>
        <p:spPr>
          <a:xfrm>
            <a:off x="2168166" y="1913641"/>
            <a:ext cx="1979324" cy="1200329"/>
          </a:xfrm>
          <a:prstGeom prst="rect">
            <a:avLst/>
          </a:prstGeom>
          <a:noFill/>
        </p:spPr>
        <p:txBody>
          <a:bodyPr wrap="none" rtlCol="0">
            <a:spAutoFit/>
          </a:bodyPr>
          <a:lstStyle/>
          <a:p>
            <a:r>
              <a:rPr lang="en-US" dirty="0" err="1"/>
              <a:t>C</a:t>
            </a:r>
            <a:r>
              <a:rPr lang="en-US" baseline="-25000" dirty="0" err="1"/>
              <a:t>p</a:t>
            </a:r>
            <a:r>
              <a:rPr lang="en-US" dirty="0"/>
              <a:t> - </a:t>
            </a:r>
            <a:r>
              <a:rPr lang="en-US" dirty="0" err="1"/>
              <a:t>C</a:t>
            </a:r>
            <a:r>
              <a:rPr lang="en-US" baseline="-25000" dirty="0" err="1"/>
              <a:t>v</a:t>
            </a:r>
            <a:r>
              <a:rPr lang="en-US" dirty="0"/>
              <a:t> = </a:t>
            </a:r>
            <a:r>
              <a:rPr lang="en-US" dirty="0">
                <a:latin typeface="Symbol" pitchFamily="2" charset="2"/>
              </a:rPr>
              <a:t>a</a:t>
            </a:r>
            <a:r>
              <a:rPr lang="en-US" baseline="30000" dirty="0"/>
              <a:t>2</a:t>
            </a:r>
            <a:r>
              <a:rPr lang="en-US" dirty="0"/>
              <a:t>VT/</a:t>
            </a:r>
            <a:r>
              <a:rPr lang="en-US" dirty="0" err="1">
                <a:latin typeface="Symbol" pitchFamily="2" charset="2"/>
              </a:rPr>
              <a:t>k</a:t>
            </a:r>
            <a:r>
              <a:rPr lang="en-US" baseline="-25000" dirty="0" err="1"/>
              <a:t>T</a:t>
            </a:r>
            <a:endParaRPr lang="en-US" baseline="-25000" dirty="0"/>
          </a:p>
          <a:p>
            <a:endParaRPr lang="en-US" dirty="0"/>
          </a:p>
          <a:p>
            <a:r>
              <a:rPr lang="en-US" dirty="0">
                <a:latin typeface="Symbol" pitchFamily="2" charset="2"/>
              </a:rPr>
              <a:t>a</a:t>
            </a:r>
            <a:r>
              <a:rPr lang="en-US" dirty="0"/>
              <a:t> = (1/V) (</a:t>
            </a:r>
            <a:r>
              <a:rPr lang="en-US" dirty="0" err="1"/>
              <a:t>dV</a:t>
            </a:r>
            <a:r>
              <a:rPr lang="en-US" dirty="0"/>
              <a:t>/dT)</a:t>
            </a:r>
            <a:r>
              <a:rPr lang="en-US" baseline="-25000" dirty="0"/>
              <a:t>p</a:t>
            </a:r>
          </a:p>
          <a:p>
            <a:r>
              <a:rPr lang="en-US" dirty="0" err="1">
                <a:latin typeface="Symbol" pitchFamily="2" charset="2"/>
              </a:rPr>
              <a:t>k</a:t>
            </a:r>
            <a:r>
              <a:rPr lang="en-US" baseline="-25000" dirty="0" err="1"/>
              <a:t>T</a:t>
            </a:r>
            <a:r>
              <a:rPr lang="en-US" dirty="0"/>
              <a:t> = (1/V) (</a:t>
            </a:r>
            <a:r>
              <a:rPr lang="en-US" dirty="0" err="1"/>
              <a:t>dV</a:t>
            </a:r>
            <a:r>
              <a:rPr lang="en-US" dirty="0"/>
              <a:t>/</a:t>
            </a:r>
            <a:r>
              <a:rPr lang="en-US" dirty="0" err="1"/>
              <a:t>dP</a:t>
            </a:r>
            <a:r>
              <a:rPr lang="en-US" dirty="0"/>
              <a:t>)</a:t>
            </a:r>
            <a:r>
              <a:rPr lang="en-US" baseline="-25000" dirty="0"/>
              <a:t>T</a:t>
            </a:r>
          </a:p>
        </p:txBody>
      </p:sp>
      <p:sp>
        <p:nvSpPr>
          <p:cNvPr id="4" name="TextBox 3">
            <a:extLst>
              <a:ext uri="{FF2B5EF4-FFF2-40B4-BE49-F238E27FC236}">
                <a16:creationId xmlns:a16="http://schemas.microsoft.com/office/drawing/2014/main" id="{2340FC06-619F-DD45-876A-582D72DCCCBA}"/>
              </a:ext>
            </a:extLst>
          </p:cNvPr>
          <p:cNvSpPr txBox="1"/>
          <p:nvPr/>
        </p:nvSpPr>
        <p:spPr>
          <a:xfrm>
            <a:off x="2253007" y="3864990"/>
            <a:ext cx="240713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We will obtain this later</a:t>
            </a:r>
          </a:p>
        </p:txBody>
      </p:sp>
      <p:pic>
        <p:nvPicPr>
          <p:cNvPr id="5" name="Picture 4">
            <a:extLst>
              <a:ext uri="{FF2B5EF4-FFF2-40B4-BE49-F238E27FC236}">
                <a16:creationId xmlns:a16="http://schemas.microsoft.com/office/drawing/2014/main" id="{EF1850AB-8CCD-1544-86B1-A93A6C1718A5}"/>
              </a:ext>
            </a:extLst>
          </p:cNvPr>
          <p:cNvPicPr>
            <a:picLocks noChangeAspect="1"/>
          </p:cNvPicPr>
          <p:nvPr/>
        </p:nvPicPr>
        <p:blipFill>
          <a:blip r:embed="rId2"/>
          <a:stretch>
            <a:fillRect/>
          </a:stretch>
        </p:blipFill>
        <p:spPr>
          <a:xfrm>
            <a:off x="4733107" y="1015280"/>
            <a:ext cx="5930900" cy="4356100"/>
          </a:xfrm>
          <a:prstGeom prst="rect">
            <a:avLst/>
          </a:prstGeom>
        </p:spPr>
      </p:pic>
    </p:spTree>
    <p:extLst>
      <p:ext uri="{BB962C8B-B14F-4D97-AF65-F5344CB8AC3E}">
        <p14:creationId xmlns:p14="http://schemas.microsoft.com/office/powerpoint/2010/main" val="118828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13</a:t>
            </a:fld>
            <a:endParaRPr lang="en-US"/>
          </a:p>
        </p:txBody>
      </p:sp>
      <p:pic>
        <p:nvPicPr>
          <p:cNvPr id="2" name="Picture 1">
            <a:extLst>
              <a:ext uri="{FF2B5EF4-FFF2-40B4-BE49-F238E27FC236}">
                <a16:creationId xmlns:a16="http://schemas.microsoft.com/office/drawing/2014/main" id="{CD49DBCE-4C2D-4046-9874-8CCA3C808060}"/>
              </a:ext>
            </a:extLst>
          </p:cNvPr>
          <p:cNvPicPr>
            <a:picLocks noChangeAspect="1"/>
          </p:cNvPicPr>
          <p:nvPr/>
        </p:nvPicPr>
        <p:blipFill>
          <a:blip r:embed="rId2"/>
          <a:stretch>
            <a:fillRect/>
          </a:stretch>
        </p:blipFill>
        <p:spPr>
          <a:xfrm>
            <a:off x="767761" y="1043759"/>
            <a:ext cx="10769600" cy="5245100"/>
          </a:xfrm>
          <a:prstGeom prst="rect">
            <a:avLst/>
          </a:prstGeom>
        </p:spPr>
      </p:pic>
      <p:sp>
        <p:nvSpPr>
          <p:cNvPr id="4" name="TextBox 3">
            <a:extLst>
              <a:ext uri="{FF2B5EF4-FFF2-40B4-BE49-F238E27FC236}">
                <a16:creationId xmlns:a16="http://schemas.microsoft.com/office/drawing/2014/main" id="{5B9941C6-03E9-C943-973D-8B22DB2D8767}"/>
              </a:ext>
            </a:extLst>
          </p:cNvPr>
          <p:cNvSpPr txBox="1"/>
          <p:nvPr/>
        </p:nvSpPr>
        <p:spPr>
          <a:xfrm>
            <a:off x="3780148" y="329938"/>
            <a:ext cx="7560275"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Slope is </a:t>
            </a:r>
            <a:r>
              <a:rPr lang="en-US" dirty="0" err="1">
                <a:latin typeface="Times New Roman" panose="02020603050405020304" pitchFamily="18" charset="0"/>
                <a:cs typeface="Times New Roman" panose="02020603050405020304" pitchFamily="18" charset="0"/>
              </a:rPr>
              <a:t>C</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this is not defined at first order transitions </a:t>
            </a:r>
          </a:p>
          <a:p>
            <a:r>
              <a:rPr lang="en-US" dirty="0">
                <a:latin typeface="Times New Roman" panose="02020603050405020304" pitchFamily="18" charset="0"/>
                <a:cs typeface="Times New Roman" panose="02020603050405020304" pitchFamily="18" charset="0"/>
              </a:rPr>
              <a:t>(melting  and vaporization, crystalline phase change, order/disorder transition)</a:t>
            </a:r>
          </a:p>
        </p:txBody>
      </p:sp>
    </p:spTree>
    <p:extLst>
      <p:ext uri="{BB962C8B-B14F-4D97-AF65-F5344CB8AC3E}">
        <p14:creationId xmlns:p14="http://schemas.microsoft.com/office/powerpoint/2010/main" val="3068564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latin typeface="Times New Roman" panose="02020603050405020304" pitchFamily="18" charset="0"/>
                <a:cs typeface="Times New Roman" panose="02020603050405020304" pitchFamily="18" charset="0"/>
              </a:rPr>
              <a:t>14</a:t>
            </a:fld>
            <a:endParaRPr lang="en-US">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AD5AEC9-49B2-B64E-B9C2-6E158E0B2BE8}"/>
              </a:ext>
            </a:extLst>
          </p:cNvPr>
          <p:cNvSpPr txBox="1"/>
          <p:nvPr/>
        </p:nvSpPr>
        <p:spPr>
          <a:xfrm>
            <a:off x="3990935" y="718646"/>
            <a:ext cx="3634328"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Size dependent enthalpy of melting</a:t>
            </a:r>
          </a:p>
          <a:p>
            <a:r>
              <a:rPr lang="en-US" b="1" dirty="0">
                <a:latin typeface="Times New Roman" panose="02020603050405020304" pitchFamily="18" charset="0"/>
                <a:cs typeface="Times New Roman" panose="02020603050405020304" pitchFamily="18" charset="0"/>
              </a:rPr>
              <a:t>(Gibbs-Thompson Equation)</a:t>
            </a:r>
          </a:p>
        </p:txBody>
      </p:sp>
      <p:sp>
        <p:nvSpPr>
          <p:cNvPr id="4" name="TextBox 3">
            <a:extLst>
              <a:ext uri="{FF2B5EF4-FFF2-40B4-BE49-F238E27FC236}">
                <a16:creationId xmlns:a16="http://schemas.microsoft.com/office/drawing/2014/main" id="{3D91DF68-CDE7-0748-A0FD-9437A49C43F7}"/>
              </a:ext>
            </a:extLst>
          </p:cNvPr>
          <p:cNvSpPr txBox="1"/>
          <p:nvPr/>
        </p:nvSpPr>
        <p:spPr>
          <a:xfrm>
            <a:off x="2018780" y="2171222"/>
            <a:ext cx="8154439" cy="286232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bulk materials, r = ∞, at the melting point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G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 – T</a:t>
            </a:r>
            <a:r>
              <a:rPr lang="en-US" baseline="-25000" dirty="0">
                <a:latin typeface="Times New Roman" panose="02020603050405020304" pitchFamily="18" charset="0"/>
                <a:cs typeface="Times New Roman" panose="02020603050405020304" pitchFamily="18" charset="0"/>
              </a:rPr>
              <a: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 0</a:t>
            </a:r>
          </a:p>
          <a:p>
            <a:r>
              <a:rPr lang="en-US" dirty="0">
                <a:latin typeface="Times New Roman" panose="02020603050405020304" pitchFamily="18" charset="0"/>
                <a:cs typeface="Times New Roman" panose="02020603050405020304" pitchFamily="18" charset="0"/>
              </a:rPr>
              <a:t>So, 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Larger bonding enthalpy leads to higher 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Greater randomness gain on melting leads to lower 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nanoparticles there is also a surface term,</a:t>
            </a:r>
          </a:p>
          <a:p>
            <a:r>
              <a:rPr lang="en-US" dirty="0">
                <a:latin typeface="Times New Roman" panose="02020603050405020304" pitchFamily="18" charset="0"/>
                <a:cs typeface="Times New Roman" panose="02020603050405020304" pitchFamily="18" charset="0"/>
              </a:rPr>
              <a: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G) V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 – </a:t>
            </a:r>
            <a:r>
              <a:rPr lang="en-US" dirty="0" err="1">
                <a:latin typeface="Times New Roman" panose="02020603050405020304" pitchFamily="18" charset="0"/>
                <a:cs typeface="Times New Roman" panose="02020603050405020304" pitchFamily="18" charset="0"/>
              </a:rPr>
              <a:t>T</a:t>
            </a:r>
            <a:r>
              <a:rPr lang="en-US" baseline="-25000" dirty="0" err="1">
                <a:latin typeface="Times New Roman" panose="02020603050405020304" pitchFamily="18" charset="0"/>
                <a:cs typeface="Times New Roman" panose="02020603050405020304" pitchFamily="18" charset="0"/>
              </a:rPr>
              <a:t>r</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)V + </a:t>
            </a:r>
            <a:r>
              <a:rPr lang="en-US" dirty="0" err="1">
                <a:latin typeface="Symbol" pitchFamily="2" charset="2"/>
                <a:cs typeface="Times New Roman" panose="02020603050405020304" pitchFamily="18" charset="0"/>
              </a:rPr>
              <a:t>s</a:t>
            </a:r>
            <a:r>
              <a:rPr lang="en-US" dirty="0" err="1">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0, where T</a:t>
            </a:r>
            <a:r>
              <a:rPr lang="en-US" baseline="-2500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is the melting point for size r nanoparticle</a:t>
            </a:r>
          </a:p>
          <a:p>
            <a:r>
              <a:rPr lang="en-US" dirty="0">
                <a:latin typeface="Times New Roman" panose="02020603050405020304" pitchFamily="18" charset="0"/>
                <a:cs typeface="Times New Roman" panose="02020603050405020304" pitchFamily="18" charset="0"/>
              </a:rPr>
              <a:t>If V = r</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and A = r</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and using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this becomes, </a:t>
            </a:r>
            <a:br>
              <a:rPr lang="en-US" dirty="0">
                <a:latin typeface="Times New Roman" panose="02020603050405020304" pitchFamily="18" charset="0"/>
                <a:cs typeface="Times New Roman" panose="02020603050405020304" pitchFamily="18" charset="0"/>
              </a:rPr>
            </a:b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r = </a:t>
            </a:r>
            <a:r>
              <a:rPr lang="en-US" dirty="0">
                <a:latin typeface="Symbol" pitchFamily="2" charset="2"/>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H(1– T</a:t>
            </a:r>
            <a:r>
              <a:rPr lang="en-US" baseline="-2500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or T</a:t>
            </a:r>
            <a:r>
              <a:rPr lang="en-US" baseline="-2500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 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(1 - </a:t>
            </a:r>
            <a:r>
              <a:rPr lang="en-US" dirty="0">
                <a:latin typeface="Symbol" pitchFamily="2" charset="2"/>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/(r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a:t>
            </a:r>
          </a:p>
          <a:p>
            <a:r>
              <a:rPr lang="en-US" dirty="0">
                <a:latin typeface="Times New Roman" panose="02020603050405020304" pitchFamily="18" charset="0"/>
                <a:cs typeface="Times New Roman" panose="02020603050405020304" pitchFamily="18" charset="0"/>
              </a:rPr>
              <a:t>Smaller particles have a lower melting point, and the dependence suggests a plot of T</a:t>
            </a:r>
            <a:r>
              <a:rPr lang="en-US" baseline="-25000"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against 1/r with negative slope -</a:t>
            </a:r>
            <a:r>
              <a:rPr lang="en-US" dirty="0">
                <a:latin typeface="Symbol" pitchFamily="2" charset="2"/>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61803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15</a:t>
            </a:fld>
            <a:endParaRPr lang="en-US"/>
          </a:p>
        </p:txBody>
      </p:sp>
      <p:sp>
        <p:nvSpPr>
          <p:cNvPr id="2" name="TextBox 1">
            <a:extLst>
              <a:ext uri="{FF2B5EF4-FFF2-40B4-BE49-F238E27FC236}">
                <a16:creationId xmlns:a16="http://schemas.microsoft.com/office/drawing/2014/main" id="{1BC64D89-E97A-F34C-9BC0-B7F3A3E12C61}"/>
              </a:ext>
            </a:extLst>
          </p:cNvPr>
          <p:cNvSpPr txBox="1"/>
          <p:nvPr/>
        </p:nvSpPr>
        <p:spPr>
          <a:xfrm>
            <a:off x="4301530" y="335763"/>
            <a:ext cx="277511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Second Law: Reversibility</a:t>
            </a:r>
          </a:p>
        </p:txBody>
      </p:sp>
      <p:sp>
        <p:nvSpPr>
          <p:cNvPr id="4" name="TextBox 3">
            <a:extLst>
              <a:ext uri="{FF2B5EF4-FFF2-40B4-BE49-F238E27FC236}">
                <a16:creationId xmlns:a16="http://schemas.microsoft.com/office/drawing/2014/main" id="{B19F669C-F7C4-1E4E-A0CA-E1E3B6DA2EAF}"/>
              </a:ext>
            </a:extLst>
          </p:cNvPr>
          <p:cNvSpPr txBox="1"/>
          <p:nvPr/>
        </p:nvSpPr>
        <p:spPr>
          <a:xfrm>
            <a:off x="2954622" y="966281"/>
            <a:ext cx="6117995" cy="286232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an adiabatic reversible system </a:t>
            </a:r>
            <a:r>
              <a:rPr lang="en-US" dirty="0">
                <a:latin typeface="Symbol" pitchFamily="2" charset="2"/>
              </a:rPr>
              <a:t>D</a:t>
            </a:r>
            <a:r>
              <a:rPr lang="en-US" dirty="0"/>
              <a:t>S = 0</a:t>
            </a:r>
          </a:p>
          <a:p>
            <a:r>
              <a:rPr lang="en-US" dirty="0">
                <a:latin typeface="Times New Roman" panose="02020603050405020304" pitchFamily="18" charset="0"/>
                <a:cs typeface="Times New Roman" panose="02020603050405020304" pitchFamily="18" charset="0"/>
              </a:rPr>
              <a:t>In a process this is often used by engineers in calculations</a:t>
            </a:r>
          </a:p>
          <a:p>
            <a:r>
              <a:rPr lang="en-US" dirty="0">
                <a:latin typeface="Times New Roman" panose="02020603050405020304" pitchFamily="18" charset="0"/>
                <a:cs typeface="Times New Roman" panose="02020603050405020304" pitchFamily="18" charset="0"/>
              </a:rPr>
              <a:t>	1) Assume </a:t>
            </a:r>
            <a:r>
              <a:rPr lang="en-US" dirty="0">
                <a:latin typeface="Symbol" pitchFamily="2" charset="2"/>
              </a:rPr>
              <a:t>D</a:t>
            </a:r>
            <a:r>
              <a:rPr lang="en-US" dirty="0"/>
              <a:t>S = 0</a:t>
            </a:r>
            <a:r>
              <a:rPr lang="en-US" dirty="0">
                <a:latin typeface="Times New Roman" panose="02020603050405020304" pitchFamily="18" charset="0"/>
                <a:cs typeface="Times New Roman" panose="02020603050405020304" pitchFamily="18" charset="0"/>
              </a:rPr>
              <a:t>, calculate </a:t>
            </a:r>
            <a:r>
              <a:rPr lang="en-US" dirty="0">
                <a:latin typeface="Symbol" pitchFamily="2" charset="2"/>
              </a:rPr>
              <a:t>D</a:t>
            </a:r>
            <a:r>
              <a:rPr lang="en-US" dirty="0"/>
              <a:t>H </a:t>
            </a:r>
            <a:r>
              <a:rPr lang="en-US" dirty="0">
                <a:latin typeface="Times New Roman" panose="02020603050405020304" pitchFamily="18" charset="0"/>
                <a:cs typeface="Times New Roman" panose="02020603050405020304" pitchFamily="18" charset="0"/>
              </a:rPr>
              <a:t>for the process</a:t>
            </a:r>
          </a:p>
          <a:p>
            <a:r>
              <a:rPr lang="en-US" dirty="0">
                <a:latin typeface="Times New Roman" panose="02020603050405020304" pitchFamily="18" charset="0"/>
                <a:cs typeface="Times New Roman" panose="02020603050405020304" pitchFamily="18" charset="0"/>
              </a:rPr>
              <a:t>	2) Use an efficiency, </a:t>
            </a:r>
            <a:r>
              <a:rPr lang="en-US" dirty="0">
                <a:latin typeface="Symbol" pitchFamily="2" charset="2"/>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to modify </a:t>
            </a:r>
            <a:r>
              <a:rPr lang="en-US" dirty="0">
                <a:latin typeface="Symbol" pitchFamily="2" charset="2"/>
              </a:rPr>
              <a:t>D</a:t>
            </a:r>
            <a:r>
              <a:rPr lang="en-US" dirty="0"/>
              <a:t>H </a:t>
            </a:r>
            <a:r>
              <a:rPr lang="en-US" dirty="0">
                <a:latin typeface="Times New Roman" panose="02020603050405020304" pitchFamily="18" charset="0"/>
                <a:cs typeface="Times New Roman" panose="02020603050405020304" pitchFamily="18" charset="0"/>
              </a:rPr>
              <a:t>to a larger value</a:t>
            </a:r>
          </a:p>
          <a:p>
            <a:r>
              <a:rPr lang="en-US" dirty="0">
                <a:latin typeface="Times New Roman" panose="02020603050405020304" pitchFamily="18" charset="0"/>
                <a:cs typeface="Times New Roman" panose="02020603050405020304" pitchFamily="18" charset="0"/>
              </a:rPr>
              <a:t>	3) Calculate the actual</a:t>
            </a:r>
            <a:r>
              <a:rPr lang="en-US" dirty="0"/>
              <a:t> </a:t>
            </a:r>
            <a:r>
              <a:rPr lang="en-US" dirty="0">
                <a:latin typeface="Symbol" pitchFamily="2" charset="2"/>
              </a:rPr>
              <a:t>D</a:t>
            </a:r>
            <a:r>
              <a:rPr lang="en-US" dirty="0"/>
              <a:t>S &gt; </a:t>
            </a:r>
            <a:r>
              <a:rPr lang="en-US" dirty="0">
                <a:latin typeface="Times New Roman" panose="02020603050405020304" pitchFamily="18" charset="0"/>
                <a:cs typeface="Times New Roman" panose="02020603050405020304" pitchFamily="18" charset="0"/>
              </a:rPr>
              <a:t>0 for the process</a:t>
            </a:r>
          </a:p>
          <a:p>
            <a:r>
              <a:rPr lang="en-US" dirty="0">
                <a:latin typeface="Times New Roman" panose="02020603050405020304" pitchFamily="18" charset="0"/>
                <a:cs typeface="Times New Roman" panose="02020603050405020304" pitchFamily="18" charset="0"/>
              </a:rPr>
              <a:t>The change in entropy is tied to the concept of efficiency</a:t>
            </a:r>
          </a:p>
          <a:p>
            <a:r>
              <a:rPr lang="en-US" dirty="0">
                <a:latin typeface="Times New Roman" panose="02020603050405020304" pitchFamily="18" charset="0"/>
                <a:cs typeface="Times New Roman" panose="02020603050405020304" pitchFamily="18" charset="0"/>
              </a:rPr>
              <a:t>100% efficient process has </a:t>
            </a:r>
            <a:r>
              <a:rPr lang="en-US" dirty="0">
                <a:latin typeface="Symbol" pitchFamily="2" charset="2"/>
              </a:rPr>
              <a:t>D</a:t>
            </a:r>
            <a:r>
              <a:rPr lang="en-US" dirty="0"/>
              <a:t>S = 0</a:t>
            </a:r>
          </a:p>
          <a:p>
            <a:endParaRPr lang="en-US" dirty="0"/>
          </a:p>
          <a:p>
            <a:r>
              <a:rPr lang="en-US" b="1" dirty="0" err="1">
                <a:latin typeface="Times New Roman" panose="02020603050405020304" pitchFamily="18" charset="0"/>
                <a:cs typeface="Times New Roman" panose="02020603050405020304" pitchFamily="18" charset="0"/>
              </a:rPr>
              <a:t>Calusius</a:t>
            </a:r>
            <a:r>
              <a:rPr lang="en-US" b="1" dirty="0">
                <a:latin typeface="Times New Roman" panose="02020603050405020304" pitchFamily="18" charset="0"/>
                <a:cs typeface="Times New Roman" panose="02020603050405020304" pitchFamily="18" charset="0"/>
              </a:rPr>
              <a:t> Theorem </a:t>
            </a:r>
            <a:r>
              <a:rPr lang="en-US" dirty="0">
                <a:latin typeface="Times New Roman" panose="02020603050405020304" pitchFamily="18" charset="0"/>
                <a:cs typeface="Times New Roman" panose="02020603050405020304" pitchFamily="18" charset="0"/>
              </a:rPr>
              <a:t>is that entropy increases or stays the same but can not spontaneously decrease </a:t>
            </a:r>
          </a:p>
        </p:txBody>
      </p:sp>
      <p:sp>
        <p:nvSpPr>
          <p:cNvPr id="5" name="TextBox 4">
            <a:extLst>
              <a:ext uri="{FF2B5EF4-FFF2-40B4-BE49-F238E27FC236}">
                <a16:creationId xmlns:a16="http://schemas.microsoft.com/office/drawing/2014/main" id="{0BFFDBEF-AF0B-2D40-923B-98EDF53CDB33}"/>
              </a:ext>
            </a:extLst>
          </p:cNvPr>
          <p:cNvSpPr txBox="1"/>
          <p:nvPr/>
        </p:nvSpPr>
        <p:spPr>
          <a:xfrm>
            <a:off x="3754330" y="4209174"/>
            <a:ext cx="38695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a reversible process</a:t>
            </a:r>
            <a:r>
              <a:rPr lang="en-US" dirty="0"/>
              <a:t> </a:t>
            </a:r>
            <a:r>
              <a:rPr lang="en-US" dirty="0" err="1"/>
              <a:t>dS</a:t>
            </a:r>
            <a:r>
              <a:rPr lang="en-US" baseline="-25000" dirty="0" err="1"/>
              <a:t>rev</a:t>
            </a:r>
            <a:r>
              <a:rPr lang="en-US" dirty="0"/>
              <a:t> = (</a:t>
            </a:r>
            <a:r>
              <a:rPr lang="en-US" dirty="0" err="1"/>
              <a:t>dq</a:t>
            </a:r>
            <a:r>
              <a:rPr lang="en-US" dirty="0"/>
              <a:t>/T)</a:t>
            </a:r>
            <a:r>
              <a:rPr lang="en-US" baseline="-25000" dirty="0"/>
              <a:t>rev</a:t>
            </a:r>
            <a:endParaRPr lang="en-US" dirty="0"/>
          </a:p>
        </p:txBody>
      </p:sp>
      <p:sp>
        <p:nvSpPr>
          <p:cNvPr id="6" name="TextBox 5">
            <a:extLst>
              <a:ext uri="{FF2B5EF4-FFF2-40B4-BE49-F238E27FC236}">
                <a16:creationId xmlns:a16="http://schemas.microsoft.com/office/drawing/2014/main" id="{741BC6ED-7E8E-4844-B2C8-5F9353604F6B}"/>
              </a:ext>
            </a:extLst>
          </p:cNvPr>
          <p:cNvSpPr txBox="1"/>
          <p:nvPr/>
        </p:nvSpPr>
        <p:spPr>
          <a:xfrm>
            <a:off x="4489619" y="4731547"/>
            <a:ext cx="285655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For any process </a:t>
            </a:r>
            <a:r>
              <a:rPr lang="en-US" b="1" dirty="0" err="1"/>
              <a:t>dS</a:t>
            </a:r>
            <a:r>
              <a:rPr lang="en-US" b="1" dirty="0"/>
              <a:t> ≥ (</a:t>
            </a:r>
            <a:r>
              <a:rPr lang="en-US" b="1" dirty="0" err="1"/>
              <a:t>dq</a:t>
            </a:r>
            <a:r>
              <a:rPr lang="en-US" b="1" dirty="0"/>
              <a:t>/T)</a:t>
            </a:r>
          </a:p>
        </p:txBody>
      </p:sp>
      <p:pic>
        <p:nvPicPr>
          <p:cNvPr id="7" name="Picture 6">
            <a:extLst>
              <a:ext uri="{FF2B5EF4-FFF2-40B4-BE49-F238E27FC236}">
                <a16:creationId xmlns:a16="http://schemas.microsoft.com/office/drawing/2014/main" id="{80C898FC-E4AC-5A94-F349-D439BEF2EDC2}"/>
              </a:ext>
            </a:extLst>
          </p:cNvPr>
          <p:cNvPicPr>
            <a:picLocks noChangeAspect="1"/>
          </p:cNvPicPr>
          <p:nvPr/>
        </p:nvPicPr>
        <p:blipFill>
          <a:blip r:embed="rId2"/>
          <a:stretch>
            <a:fillRect/>
          </a:stretch>
        </p:blipFill>
        <p:spPr>
          <a:xfrm>
            <a:off x="9595020" y="2979979"/>
            <a:ext cx="1676400" cy="2120900"/>
          </a:xfrm>
          <a:prstGeom prst="rect">
            <a:avLst/>
          </a:prstGeom>
        </p:spPr>
      </p:pic>
      <p:pic>
        <p:nvPicPr>
          <p:cNvPr id="8" name="Picture 7">
            <a:extLst>
              <a:ext uri="{FF2B5EF4-FFF2-40B4-BE49-F238E27FC236}">
                <a16:creationId xmlns:a16="http://schemas.microsoft.com/office/drawing/2014/main" id="{D02694B8-EE1D-73A8-CE0D-FB5763BA019E}"/>
              </a:ext>
            </a:extLst>
          </p:cNvPr>
          <p:cNvPicPr>
            <a:picLocks noChangeAspect="1"/>
          </p:cNvPicPr>
          <p:nvPr/>
        </p:nvPicPr>
        <p:blipFill>
          <a:blip r:embed="rId3"/>
          <a:stretch>
            <a:fillRect/>
          </a:stretch>
        </p:blipFill>
        <p:spPr>
          <a:xfrm>
            <a:off x="2300415" y="5365463"/>
            <a:ext cx="7772400" cy="872059"/>
          </a:xfrm>
          <a:prstGeom prst="rect">
            <a:avLst/>
          </a:prstGeom>
        </p:spPr>
      </p:pic>
    </p:spTree>
    <p:extLst>
      <p:ext uri="{BB962C8B-B14F-4D97-AF65-F5344CB8AC3E}">
        <p14:creationId xmlns:p14="http://schemas.microsoft.com/office/powerpoint/2010/main" val="54010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16</a:t>
            </a:fld>
            <a:endParaRPr lang="en-US" dirty="0"/>
          </a:p>
        </p:txBody>
      </p:sp>
      <p:sp>
        <p:nvSpPr>
          <p:cNvPr id="2" name="TextBox 1">
            <a:extLst>
              <a:ext uri="{FF2B5EF4-FFF2-40B4-BE49-F238E27FC236}">
                <a16:creationId xmlns:a16="http://schemas.microsoft.com/office/drawing/2014/main" id="{E7CF6885-947E-CC45-89C6-062E8A78D2DE}"/>
              </a:ext>
            </a:extLst>
          </p:cNvPr>
          <p:cNvSpPr txBox="1"/>
          <p:nvPr/>
        </p:nvSpPr>
        <p:spPr>
          <a:xfrm>
            <a:off x="5241303" y="379147"/>
            <a:ext cx="140294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Equilibrium</a:t>
            </a:r>
          </a:p>
        </p:txBody>
      </p:sp>
      <p:sp>
        <p:nvSpPr>
          <p:cNvPr id="5" name="TextBox 4">
            <a:extLst>
              <a:ext uri="{FF2B5EF4-FFF2-40B4-BE49-F238E27FC236}">
                <a16:creationId xmlns:a16="http://schemas.microsoft.com/office/drawing/2014/main" id="{3DDAECB6-CAF4-164C-9221-9C3C40874459}"/>
              </a:ext>
            </a:extLst>
          </p:cNvPr>
          <p:cNvSpPr txBox="1"/>
          <p:nvPr/>
        </p:nvSpPr>
        <p:spPr>
          <a:xfrm>
            <a:off x="2940484" y="988599"/>
            <a:ext cx="7207294" cy="5078313"/>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For any process </a:t>
            </a:r>
            <a:r>
              <a:rPr lang="en-US" b="1" dirty="0" err="1">
                <a:latin typeface="Times New Roman" panose="02020603050405020304" pitchFamily="18" charset="0"/>
                <a:cs typeface="Times New Roman" panose="02020603050405020304" pitchFamily="18" charset="0"/>
              </a:rPr>
              <a:t>dS</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dq</a:t>
            </a:r>
            <a:r>
              <a:rPr lang="en-US" b="1" dirty="0">
                <a:latin typeface="Times New Roman" panose="02020603050405020304" pitchFamily="18" charset="0"/>
                <a:cs typeface="Times New Roman" panose="02020603050405020304" pitchFamily="18" charset="0"/>
              </a:rPr>
              <a:t>/T)       (</a:t>
            </a:r>
            <a:r>
              <a:rPr lang="en-US" b="1" dirty="0" err="1">
                <a:latin typeface="Times New Roman" panose="02020603050405020304" pitchFamily="18" charset="0"/>
                <a:cs typeface="Times New Roman" panose="02020603050405020304" pitchFamily="18" charset="0"/>
              </a:rPr>
              <a:t>Calusius</a:t>
            </a:r>
            <a:r>
              <a:rPr lang="en-US" b="1" dirty="0">
                <a:latin typeface="Times New Roman" panose="02020603050405020304" pitchFamily="18" charset="0"/>
                <a:cs typeface="Times New Roman" panose="02020603050405020304" pitchFamily="18" charset="0"/>
              </a:rPr>
              <a:t> Theorem)</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Or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sz="1600" dirty="0">
                <a:latin typeface="Times New Roman" panose="02020603050405020304" pitchFamily="18" charset="0"/>
                <a:cs typeface="Times New Roman" panose="02020603050405020304" pitchFamily="18" charset="0"/>
              </a:rPr>
              <a:t> &lt;=</a:t>
            </a:r>
            <a:r>
              <a:rPr lang="en-US" dirty="0">
                <a:latin typeface="Times New Roman" panose="02020603050405020304" pitchFamily="18" charset="0"/>
                <a:cs typeface="Times New Roman" panose="02020603050405020304" pitchFamily="18" charset="0"/>
              </a:rPr>
              <a:t> 0</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we can call the “Change in Free Energy”</a:t>
            </a:r>
          </a:p>
          <a:p>
            <a:r>
              <a:rPr lang="en-US" dirty="0">
                <a:latin typeface="Times New Roman" panose="02020603050405020304" pitchFamily="18" charset="0"/>
                <a:cs typeface="Times New Roman" panose="02020603050405020304" pitchFamily="18" charset="0"/>
              </a:rPr>
              <a:t>	(This is the free energy available to do work.)</a:t>
            </a:r>
          </a:p>
          <a:p>
            <a:r>
              <a:rPr lang="en-US" dirty="0">
                <a:latin typeface="Times New Roman" panose="02020603050405020304" pitchFamily="18" charset="0"/>
                <a:cs typeface="Times New Roman" panose="02020603050405020304" pitchFamily="18" charset="0"/>
              </a:rPr>
              <a:t>For a reversible process at </a:t>
            </a:r>
            <a:r>
              <a:rPr lang="en-US" b="1" i="1" dirty="0">
                <a:latin typeface="Times New Roman" panose="02020603050405020304" pitchFamily="18" charset="0"/>
                <a:cs typeface="Times New Roman" panose="02020603050405020304" pitchFamily="18" charset="0"/>
              </a:rPr>
              <a:t>thermodynamic equilibrium,</a:t>
            </a:r>
            <a:r>
              <a:rPr lang="en-US" dirty="0">
                <a:latin typeface="Times New Roman" panose="02020603050405020304" pitchFamily="18" charset="0"/>
                <a:cs typeface="Times New Roman" panose="02020603050405020304" pitchFamily="18" charset="0"/>
              </a:rPr>
              <a:t> it is equal to 0</a:t>
            </a:r>
          </a:p>
          <a:p>
            <a:r>
              <a:rPr lang="en-US" dirty="0">
                <a:latin typeface="Times New Roman" panose="02020603050405020304" pitchFamily="18" charset="0"/>
                <a:cs typeface="Times New Roman" panose="02020603050405020304" pitchFamily="18" charset="0"/>
              </a:rPr>
              <a:t>This is a quantitative definition for equilibrium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t>
            </a:r>
            <a:r>
              <a:rPr lang="en-US" b="1" dirty="0">
                <a:latin typeface="Times New Roman" panose="02020603050405020304" pitchFamily="18" charset="0"/>
                <a:cs typeface="Times New Roman" panose="02020603050405020304" pitchFamily="18" charset="0"/>
              </a:rPr>
              <a:t>constant volume </a:t>
            </a:r>
            <a:r>
              <a:rPr lang="en-US" dirty="0">
                <a:latin typeface="Times New Roman" panose="02020603050405020304" pitchFamily="18" charset="0"/>
                <a:cs typeface="Times New Roman" panose="02020603050405020304" pitchFamily="18" charset="0"/>
              </a:rPr>
              <a:t>(Simulations)</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The Helmholtz Free Energy is defined: A = U – TS  so </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(at constant temperature)</a:t>
            </a:r>
          </a:p>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0 at equilibrium for constant V and 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t>
            </a:r>
            <a:r>
              <a:rPr lang="en-US" b="1" dirty="0">
                <a:latin typeface="Times New Roman" panose="02020603050405020304" pitchFamily="18" charset="0"/>
                <a:cs typeface="Times New Roman" panose="02020603050405020304" pitchFamily="18" charset="0"/>
              </a:rPr>
              <a:t>constant pressure </a:t>
            </a:r>
            <a:r>
              <a:rPr lang="en-US" dirty="0">
                <a:latin typeface="Times New Roman" panose="02020603050405020304" pitchFamily="18" charset="0"/>
                <a:cs typeface="Times New Roman" panose="02020603050405020304" pitchFamily="18" charset="0"/>
              </a:rPr>
              <a:t>(Experiments)</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Gibbs Free Energy is defined: G = H – TS so </a:t>
            </a:r>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(at constant temperature)</a:t>
            </a:r>
          </a:p>
          <a:p>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0 at equilibrium for constant p and T</a:t>
            </a:r>
          </a:p>
        </p:txBody>
      </p:sp>
      <p:pic>
        <p:nvPicPr>
          <p:cNvPr id="4" name="Picture 3">
            <a:extLst>
              <a:ext uri="{FF2B5EF4-FFF2-40B4-BE49-F238E27FC236}">
                <a16:creationId xmlns:a16="http://schemas.microsoft.com/office/drawing/2014/main" id="{FA47F2A5-2068-5D3E-6969-39C165B20D4E}"/>
              </a:ext>
            </a:extLst>
          </p:cNvPr>
          <p:cNvPicPr>
            <a:picLocks noChangeAspect="1"/>
          </p:cNvPicPr>
          <p:nvPr/>
        </p:nvPicPr>
        <p:blipFill>
          <a:blip r:embed="rId2"/>
          <a:stretch>
            <a:fillRect/>
          </a:stretch>
        </p:blipFill>
        <p:spPr>
          <a:xfrm>
            <a:off x="544727" y="2886848"/>
            <a:ext cx="1168743" cy="774632"/>
          </a:xfrm>
          <a:prstGeom prst="rect">
            <a:avLst/>
          </a:prstGeom>
        </p:spPr>
      </p:pic>
    </p:spTree>
    <p:extLst>
      <p:ext uri="{BB962C8B-B14F-4D97-AF65-F5344CB8AC3E}">
        <p14:creationId xmlns:p14="http://schemas.microsoft.com/office/powerpoint/2010/main" val="2424644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17</a:t>
            </a:fld>
            <a:endParaRPr lang="en-US"/>
          </a:p>
        </p:txBody>
      </p:sp>
      <p:sp>
        <p:nvSpPr>
          <p:cNvPr id="2" name="TextBox 1">
            <a:extLst>
              <a:ext uri="{FF2B5EF4-FFF2-40B4-BE49-F238E27FC236}">
                <a16:creationId xmlns:a16="http://schemas.microsoft.com/office/drawing/2014/main" id="{F47E2100-A94A-8143-BC70-F63F757BA14D}"/>
              </a:ext>
            </a:extLst>
          </p:cNvPr>
          <p:cNvSpPr txBox="1"/>
          <p:nvPr/>
        </p:nvSpPr>
        <p:spPr>
          <a:xfrm flipH="1">
            <a:off x="5798954" y="1157568"/>
            <a:ext cx="1250826"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Third Law</a:t>
            </a:r>
          </a:p>
        </p:txBody>
      </p:sp>
      <p:sp>
        <p:nvSpPr>
          <p:cNvPr id="4" name="TextBox 3">
            <a:extLst>
              <a:ext uri="{FF2B5EF4-FFF2-40B4-BE49-F238E27FC236}">
                <a16:creationId xmlns:a16="http://schemas.microsoft.com/office/drawing/2014/main" id="{87ABFBFF-2BEF-DC4C-83B1-B5CB56DDE67C}"/>
              </a:ext>
            </a:extLst>
          </p:cNvPr>
          <p:cNvSpPr txBox="1"/>
          <p:nvPr/>
        </p:nvSpPr>
        <p:spPr>
          <a:xfrm>
            <a:off x="3535052" y="2181544"/>
            <a:ext cx="5778630" cy="2308324"/>
          </a:xfrm>
          <a:prstGeom prst="rect">
            <a:avLst/>
          </a:prstGeom>
          <a:noFill/>
        </p:spPr>
        <p:txBody>
          <a:bodyPr wrap="square" rtlCol="0">
            <a:spAutoFit/>
          </a:bodyPr>
          <a:lstStyle/>
          <a:p>
            <a:r>
              <a:rPr lang="en-US" dirty="0"/>
              <a:t>S = </a:t>
            </a:r>
            <a:r>
              <a:rPr lang="en-US" dirty="0" err="1"/>
              <a:t>k</a:t>
            </a:r>
            <a:r>
              <a:rPr lang="en-US" baseline="-25000" dirty="0" err="1"/>
              <a:t>B</a:t>
            </a:r>
            <a:r>
              <a:rPr lang="en-US" dirty="0" err="1"/>
              <a:t>ln</a:t>
            </a:r>
            <a:r>
              <a:rPr lang="en-US" dirty="0" err="1">
                <a:latin typeface="Symbol" pitchFamily="2" charset="2"/>
              </a:rPr>
              <a:t>W</a:t>
            </a:r>
            <a:endParaRPr lang="en-US" dirty="0">
              <a:latin typeface="Symbol" pitchFamily="2" charset="2"/>
            </a:endParaRPr>
          </a:p>
          <a:p>
            <a:pPr marL="285750" indent="-285750">
              <a:buFont typeface="Symbol" pitchFamily="2" charset="2"/>
              <a:buChar char="W"/>
            </a:pPr>
            <a:r>
              <a:rPr lang="en-US" dirty="0">
                <a:latin typeface="Times New Roman" panose="02020603050405020304" pitchFamily="18" charset="0"/>
                <a:cs typeface="Times New Roman" panose="02020603050405020304" pitchFamily="18" charset="0"/>
              </a:rPr>
              <a:t>is the number of states</a:t>
            </a:r>
          </a:p>
          <a:p>
            <a:r>
              <a:rPr lang="en-US" dirty="0">
                <a:latin typeface="Times New Roman" panose="02020603050405020304" pitchFamily="18" charset="0"/>
                <a:cs typeface="Times New Roman" panose="02020603050405020304" pitchFamily="18" charset="0"/>
              </a:rPr>
              <a:t>For an infinite perfect crystal there is only one state</a:t>
            </a:r>
          </a:p>
          <a:p>
            <a:r>
              <a:rPr lang="en-US" dirty="0">
                <a:latin typeface="Symbol" pitchFamily="2" charset="2"/>
              </a:rPr>
              <a:t>W</a:t>
            </a:r>
            <a:r>
              <a:rPr lang="en-US" dirty="0"/>
              <a:t> = </a:t>
            </a:r>
            <a:r>
              <a:rPr lang="en-US" dirty="0">
                <a:latin typeface="Times New Roman" panose="02020603050405020304" pitchFamily="18" charset="0"/>
                <a:cs typeface="Times New Roman" panose="02020603050405020304" pitchFamily="18" charset="0"/>
              </a:rPr>
              <a:t>1 and </a:t>
            </a:r>
            <a:r>
              <a:rPr lang="en-US" dirty="0" err="1"/>
              <a:t>ln</a:t>
            </a:r>
            <a:r>
              <a:rPr lang="en-US" dirty="0" err="1">
                <a:latin typeface="Symbol" pitchFamily="2" charset="2"/>
              </a:rPr>
              <a:t>W</a:t>
            </a:r>
            <a:r>
              <a:rPr lang="en-US" dirty="0"/>
              <a:t> = 0 </a:t>
            </a:r>
            <a:r>
              <a:rPr lang="en-US" dirty="0">
                <a:latin typeface="Times New Roman" panose="02020603050405020304" pitchFamily="18" charset="0"/>
                <a:cs typeface="Times New Roman" panose="02020603050405020304" pitchFamily="18" charset="0"/>
              </a:rPr>
              <a:t>so</a:t>
            </a:r>
            <a:r>
              <a:rPr lang="en-US" dirty="0"/>
              <a:t> S = 0</a:t>
            </a:r>
          </a:p>
          <a:p>
            <a:r>
              <a:rPr lang="en-US" dirty="0">
                <a:latin typeface="Times New Roman" panose="02020603050405020304" pitchFamily="18" charset="0"/>
                <a:cs typeface="Times New Roman" panose="02020603050405020304" pitchFamily="18" charset="0"/>
              </a:rPr>
              <a:t>This could only occur at T = 0 for an ergodic system where there is no thermal motion.  (without thermal motion the system can’t be ergodic, so it is not possible to reach this hypothetical state)</a:t>
            </a:r>
          </a:p>
        </p:txBody>
      </p:sp>
    </p:spTree>
    <p:extLst>
      <p:ext uri="{BB962C8B-B14F-4D97-AF65-F5344CB8AC3E}">
        <p14:creationId xmlns:p14="http://schemas.microsoft.com/office/powerpoint/2010/main" val="248446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18</a:t>
            </a:fld>
            <a:endParaRPr lang="en-US"/>
          </a:p>
        </p:txBody>
      </p:sp>
      <p:sp>
        <p:nvSpPr>
          <p:cNvPr id="4" name="TextBox 3">
            <a:extLst>
              <a:ext uri="{FF2B5EF4-FFF2-40B4-BE49-F238E27FC236}">
                <a16:creationId xmlns:a16="http://schemas.microsoft.com/office/drawing/2014/main" id="{E9647A78-A90E-2A4F-8716-02C05AC61C32}"/>
              </a:ext>
            </a:extLst>
          </p:cNvPr>
          <p:cNvSpPr txBox="1"/>
          <p:nvPr/>
        </p:nvSpPr>
        <p:spPr>
          <a:xfrm>
            <a:off x="3231438" y="1586247"/>
            <a:ext cx="4981684" cy="2585323"/>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dw</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 For only </a:t>
            </a:r>
            <a:r>
              <a:rPr lang="en-US" dirty="0" err="1">
                <a:latin typeface="Times New Roman" panose="02020603050405020304" pitchFamily="18" charset="0"/>
                <a:cs typeface="Times New Roman" panose="02020603050405020304" pitchFamily="18" charset="0"/>
              </a:rPr>
              <a:t>ec</a:t>
            </a:r>
            <a:r>
              <a:rPr lang="en-US" dirty="0">
                <a:latin typeface="Times New Roman" panose="02020603050405020304" pitchFamily="18" charset="0"/>
                <a:cs typeface="Times New Roman" panose="02020603050405020304" pitchFamily="18" charset="0"/>
              </a:rPr>
              <a:t> work</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for a reversible process</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 U is naturally broken into functions of S and V</a:t>
            </a:r>
          </a:p>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dU</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dS</a:t>
            </a:r>
            <a:r>
              <a:rPr lang="en-US" b="1" dirty="0">
                <a:latin typeface="Times New Roman" panose="02020603050405020304" pitchFamily="18" charset="0"/>
                <a:cs typeface="Times New Roman" panose="02020603050405020304" pitchFamily="18" charset="0"/>
              </a:rPr>
              <a:t>)</a:t>
            </a:r>
            <a:r>
              <a:rPr lang="en-US" b="1" baseline="-25000" dirty="0">
                <a:latin typeface="Times New Roman" panose="02020603050405020304" pitchFamily="18" charset="0"/>
                <a:cs typeface="Times New Roman" panose="02020603050405020304" pitchFamily="18" charset="0"/>
              </a:rPr>
              <a:t>V</a:t>
            </a:r>
            <a:r>
              <a:rPr lang="en-US" b="1" dirty="0">
                <a:latin typeface="Times New Roman" panose="02020603050405020304" pitchFamily="18" charset="0"/>
                <a:cs typeface="Times New Roman" panose="02020603050405020304" pitchFamily="18" charset="0"/>
              </a:rPr>
              <a:t> = T     </a:t>
            </a:r>
            <a:r>
              <a:rPr lang="en-US" b="1" i="1" dirty="0">
                <a:latin typeface="Times New Roman" panose="02020603050405020304" pitchFamily="18" charset="0"/>
                <a:cs typeface="Times New Roman" panose="02020603050405020304" pitchFamily="18" charset="0"/>
              </a:rPr>
              <a:t>Use below</a:t>
            </a:r>
          </a:p>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dU</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dV</a:t>
            </a:r>
            <a:r>
              <a:rPr lang="en-US" b="1" dirty="0">
                <a:latin typeface="Times New Roman" panose="02020603050405020304" pitchFamily="18" charset="0"/>
                <a:cs typeface="Times New Roman" panose="02020603050405020304" pitchFamily="18" charset="0"/>
              </a:rPr>
              <a:t>)</a:t>
            </a:r>
            <a:r>
              <a:rPr lang="en-US" b="1" baseline="-25000" dirty="0">
                <a:latin typeface="Times New Roman" panose="02020603050405020304" pitchFamily="18" charset="0"/>
                <a:cs typeface="Times New Roman" panose="02020603050405020304" pitchFamily="18" charset="0"/>
              </a:rPr>
              <a:t>S</a:t>
            </a:r>
            <a:r>
              <a:rPr lang="en-US" b="1" dirty="0">
                <a:latin typeface="Times New Roman" panose="02020603050405020304" pitchFamily="18" charset="0"/>
                <a:cs typeface="Times New Roman" panose="02020603050405020304" pitchFamily="18" charset="0"/>
              </a:rPr>
              <a:t> = -p    </a:t>
            </a:r>
            <a:r>
              <a:rPr lang="en-US" b="1" i="1" dirty="0">
                <a:latin typeface="Times New Roman" panose="02020603050405020304" pitchFamily="18" charset="0"/>
                <a:cs typeface="Times New Roman" panose="02020603050405020304" pitchFamily="18" charset="0"/>
              </a:rPr>
              <a:t>Use below</a:t>
            </a:r>
          </a:p>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dV</a:t>
            </a: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9F10A32-0E21-0A4F-B935-0B30DD64711E}"/>
              </a:ext>
            </a:extLst>
          </p:cNvPr>
          <p:cNvSpPr txBox="1"/>
          <p:nvPr/>
        </p:nvSpPr>
        <p:spPr>
          <a:xfrm>
            <a:off x="1259856" y="4489783"/>
            <a:ext cx="7956224" cy="2031325"/>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dV</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Take the second derivative</a:t>
            </a:r>
          </a:p>
          <a:p>
            <a:r>
              <a:rPr lang="en-US" dirty="0">
                <a:latin typeface="Times New Roman" panose="02020603050405020304" pitchFamily="18" charset="0"/>
                <a:cs typeface="Times New Roman" panose="02020603050405020304" pitchFamily="18" charset="0"/>
              </a:rPr>
              <a:t>d</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U/(</a:t>
            </a:r>
            <a:r>
              <a:rPr lang="en-US" dirty="0" err="1">
                <a:latin typeface="Times New Roman" panose="02020603050405020304" pitchFamily="18" charset="0"/>
                <a:cs typeface="Times New Roman" panose="02020603050405020304" pitchFamily="18" charset="0"/>
              </a:rPr>
              <a:t>dSdV</a:t>
            </a:r>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(d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 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 S</a:t>
            </a:r>
            <a:r>
              <a:rPr lang="en-US" dirty="0">
                <a:latin typeface="Times New Roman" panose="02020603050405020304" pitchFamily="18" charset="0"/>
                <a:cs typeface="Times New Roman" panose="02020603050405020304" pitchFamily="18" charset="0"/>
              </a:rPr>
              <a:t> = d</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U/(</a:t>
            </a:r>
            <a:r>
              <a:rPr lang="en-US" dirty="0" err="1">
                <a:latin typeface="Times New Roman" panose="02020603050405020304" pitchFamily="18" charset="0"/>
                <a:cs typeface="Times New Roman" panose="02020603050405020304" pitchFamily="18" charset="0"/>
              </a:rPr>
              <a:t>dVdS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Using the above expressions and the middle two terms</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(dT/</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a Maxwell Relationship, and the process is called a Legendre transformation</a:t>
            </a:r>
          </a:p>
          <a:p>
            <a:r>
              <a:rPr lang="en-US" dirty="0">
                <a:latin typeface="Times New Roman" panose="02020603050405020304" pitchFamily="18" charset="0"/>
                <a:cs typeface="Times New Roman" panose="02020603050405020304" pitchFamily="18" charset="0"/>
              </a:rPr>
              <a:t>This can be done for all four fundamental equations, U; H; G; A</a:t>
            </a:r>
          </a:p>
        </p:txBody>
      </p:sp>
      <p:pic>
        <p:nvPicPr>
          <p:cNvPr id="2" name="Picture 1">
            <a:extLst>
              <a:ext uri="{FF2B5EF4-FFF2-40B4-BE49-F238E27FC236}">
                <a16:creationId xmlns:a16="http://schemas.microsoft.com/office/drawing/2014/main" id="{D2BF7F66-A044-F04F-C5B5-A2002AC8CDFC}"/>
              </a:ext>
            </a:extLst>
          </p:cNvPr>
          <p:cNvPicPr>
            <a:picLocks noChangeAspect="1"/>
          </p:cNvPicPr>
          <p:nvPr/>
        </p:nvPicPr>
        <p:blipFill>
          <a:blip r:embed="rId2"/>
          <a:stretch>
            <a:fillRect/>
          </a:stretch>
        </p:blipFill>
        <p:spPr>
          <a:xfrm>
            <a:off x="9598109" y="4666415"/>
            <a:ext cx="1551348" cy="1028219"/>
          </a:xfrm>
          <a:prstGeom prst="rect">
            <a:avLst/>
          </a:prstGeom>
        </p:spPr>
      </p:pic>
      <p:sp>
        <p:nvSpPr>
          <p:cNvPr id="7" name="TextBox 6">
            <a:extLst>
              <a:ext uri="{FF2B5EF4-FFF2-40B4-BE49-F238E27FC236}">
                <a16:creationId xmlns:a16="http://schemas.microsoft.com/office/drawing/2014/main" id="{F42B5260-2D04-8E39-7733-0BCBB64FB570}"/>
              </a:ext>
            </a:extLst>
          </p:cNvPr>
          <p:cNvSpPr txBox="1"/>
          <p:nvPr/>
        </p:nvSpPr>
        <p:spPr>
          <a:xfrm>
            <a:off x="1860715" y="344704"/>
            <a:ext cx="8858769" cy="923330"/>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Legendre transformation to obtain Maxwell Relationship</a:t>
            </a:r>
          </a:p>
          <a:p>
            <a:r>
              <a:rPr lang="en-US" b="1" dirty="0">
                <a:latin typeface="Times New Roman" panose="02020603050405020304" pitchFamily="18" charset="0"/>
                <a:cs typeface="Times New Roman" panose="02020603050405020304" pitchFamily="18" charset="0"/>
              </a:rPr>
              <a:t>These are relationships that are useful to relate differential thermodynamic properties</a:t>
            </a:r>
          </a:p>
          <a:p>
            <a:r>
              <a:rPr lang="en-US" b="1" dirty="0">
                <a:latin typeface="Times New Roman" panose="02020603050405020304" pitchFamily="18" charset="0"/>
                <a:cs typeface="Times New Roman" panose="02020603050405020304" pitchFamily="18" charset="0"/>
              </a:rPr>
              <a:t>Like heat capacities, thermal expansion coefficient etc.</a:t>
            </a:r>
            <a:endParaRPr lang="en-US" b="1" dirty="0"/>
          </a:p>
        </p:txBody>
      </p:sp>
    </p:spTree>
    <p:extLst>
      <p:ext uri="{BB962C8B-B14F-4D97-AF65-F5344CB8AC3E}">
        <p14:creationId xmlns:p14="http://schemas.microsoft.com/office/powerpoint/2010/main" val="255760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19</a:t>
            </a:fld>
            <a:endParaRPr lang="en-US"/>
          </a:p>
        </p:txBody>
      </p:sp>
      <p:pic>
        <p:nvPicPr>
          <p:cNvPr id="2" name="Picture 1">
            <a:extLst>
              <a:ext uri="{FF2B5EF4-FFF2-40B4-BE49-F238E27FC236}">
                <a16:creationId xmlns:a16="http://schemas.microsoft.com/office/drawing/2014/main" id="{C91E3B3C-5B62-B54F-8AC3-DD8B3667329D}"/>
              </a:ext>
            </a:extLst>
          </p:cNvPr>
          <p:cNvPicPr>
            <a:picLocks noChangeAspect="1"/>
          </p:cNvPicPr>
          <p:nvPr/>
        </p:nvPicPr>
        <p:blipFill>
          <a:blip r:embed="rId2"/>
          <a:stretch>
            <a:fillRect/>
          </a:stretch>
        </p:blipFill>
        <p:spPr>
          <a:xfrm>
            <a:off x="736600" y="946150"/>
            <a:ext cx="10718800" cy="4965700"/>
          </a:xfrm>
          <a:prstGeom prst="rect">
            <a:avLst/>
          </a:prstGeom>
        </p:spPr>
      </p:pic>
    </p:spTree>
    <p:extLst>
      <p:ext uri="{BB962C8B-B14F-4D97-AF65-F5344CB8AC3E}">
        <p14:creationId xmlns:p14="http://schemas.microsoft.com/office/powerpoint/2010/main" val="117483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a:t>
            </a:fld>
            <a:endParaRPr lang="en-US"/>
          </a:p>
        </p:txBody>
      </p:sp>
      <p:sp>
        <p:nvSpPr>
          <p:cNvPr id="3" name="TextBox 2">
            <a:extLst>
              <a:ext uri="{FF2B5EF4-FFF2-40B4-BE49-F238E27FC236}">
                <a16:creationId xmlns:a16="http://schemas.microsoft.com/office/drawing/2014/main" id="{EB0372A2-E2E6-303B-7AAE-4E66D8DFCAD1}"/>
              </a:ext>
            </a:extLst>
          </p:cNvPr>
          <p:cNvSpPr txBox="1"/>
          <p:nvPr/>
        </p:nvSpPr>
        <p:spPr>
          <a:xfrm>
            <a:off x="625643" y="351418"/>
            <a:ext cx="10931550" cy="600164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Advanced Materials Thermodynamics</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Course Outline</a:t>
            </a: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Weekly homework due on Monday at noon</a:t>
            </a:r>
          </a:p>
          <a:p>
            <a:pPr algn="ct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You can work with other students but need a unique paper</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You can use ChatGPT to help but you need to write your own answers</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Format is like the PhD qualifier questions (sometimes the same questions appear)</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Final homework</a:t>
            </a:r>
          </a:p>
          <a:p>
            <a:pPr algn="ct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The final homework is an individual assignment and is due Friday December 12 (counts as 4 weekly homework)</a:t>
            </a:r>
          </a:p>
        </p:txBody>
      </p:sp>
      <p:pic>
        <p:nvPicPr>
          <p:cNvPr id="1026" name="Picture 2" descr="464 Thermodynamics Stock Video Footage ...">
            <a:extLst>
              <a:ext uri="{FF2B5EF4-FFF2-40B4-BE49-F238E27FC236}">
                <a16:creationId xmlns:a16="http://schemas.microsoft.com/office/drawing/2014/main" id="{1888A236-2D42-2EAE-50A0-061EDC14607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03151" y="119643"/>
            <a:ext cx="301058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rmodynamics – News, Research and ...">
            <a:extLst>
              <a:ext uri="{FF2B5EF4-FFF2-40B4-BE49-F238E27FC236}">
                <a16:creationId xmlns:a16="http://schemas.microsoft.com/office/drawing/2014/main" id="{16204DF5-5941-6CE9-47A5-015AF4B32D9C}"/>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8970998" y="292463"/>
            <a:ext cx="3051175" cy="147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701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20</a:t>
            </a:fld>
            <a:endParaRPr lang="en-US"/>
          </a:p>
        </p:txBody>
      </p:sp>
      <p:sp>
        <p:nvSpPr>
          <p:cNvPr id="4" name="TextBox 3">
            <a:extLst>
              <a:ext uri="{FF2B5EF4-FFF2-40B4-BE49-F238E27FC236}">
                <a16:creationId xmlns:a16="http://schemas.microsoft.com/office/drawing/2014/main" id="{AEBF702E-15EB-7F43-8E93-1EE841320516}"/>
              </a:ext>
            </a:extLst>
          </p:cNvPr>
          <p:cNvSpPr txBox="1"/>
          <p:nvPr/>
        </p:nvSpPr>
        <p:spPr>
          <a:xfrm>
            <a:off x="4251489" y="612742"/>
            <a:ext cx="24194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Thermodynamic Square</a:t>
            </a:r>
          </a:p>
        </p:txBody>
      </p:sp>
      <p:sp>
        <p:nvSpPr>
          <p:cNvPr id="5" name="TextBox 4">
            <a:extLst>
              <a:ext uri="{FF2B5EF4-FFF2-40B4-BE49-F238E27FC236}">
                <a16:creationId xmlns:a16="http://schemas.microsoft.com/office/drawing/2014/main" id="{51753F07-18FE-C24A-9C79-B473C2B7D2AE}"/>
              </a:ext>
            </a:extLst>
          </p:cNvPr>
          <p:cNvSpPr txBox="1"/>
          <p:nvPr/>
        </p:nvSpPr>
        <p:spPr>
          <a:xfrm>
            <a:off x="4251489" y="1263192"/>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pic>
        <p:nvPicPr>
          <p:cNvPr id="2" name="Picture 1">
            <a:extLst>
              <a:ext uri="{FF2B5EF4-FFF2-40B4-BE49-F238E27FC236}">
                <a16:creationId xmlns:a16="http://schemas.microsoft.com/office/drawing/2014/main" id="{1FFA7049-CA33-FD44-8A37-CC7D4E5F25A0}"/>
              </a:ext>
            </a:extLst>
          </p:cNvPr>
          <p:cNvPicPr>
            <a:picLocks noChangeAspect="1"/>
          </p:cNvPicPr>
          <p:nvPr/>
        </p:nvPicPr>
        <p:blipFill>
          <a:blip r:embed="rId2"/>
          <a:stretch>
            <a:fillRect/>
          </a:stretch>
        </p:blipFill>
        <p:spPr>
          <a:xfrm>
            <a:off x="8724508" y="631711"/>
            <a:ext cx="2133600" cy="3352800"/>
          </a:xfrm>
          <a:prstGeom prst="rect">
            <a:avLst/>
          </a:prstGeom>
        </p:spPr>
      </p:pic>
    </p:spTree>
    <p:extLst>
      <p:ext uri="{BB962C8B-B14F-4D97-AF65-F5344CB8AC3E}">
        <p14:creationId xmlns:p14="http://schemas.microsoft.com/office/powerpoint/2010/main" val="2429588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21</a:t>
            </a:fld>
            <a:endParaRPr lang="en-US"/>
          </a:p>
        </p:txBody>
      </p:sp>
      <p:pic>
        <p:nvPicPr>
          <p:cNvPr id="9" name="Picture 8">
            <a:extLst>
              <a:ext uri="{FF2B5EF4-FFF2-40B4-BE49-F238E27FC236}">
                <a16:creationId xmlns:a16="http://schemas.microsoft.com/office/drawing/2014/main" id="{DD69A0EC-55F8-6F44-8069-2BC4934EECDF}"/>
              </a:ext>
            </a:extLst>
          </p:cNvPr>
          <p:cNvPicPr>
            <a:picLocks noChangeAspect="1"/>
          </p:cNvPicPr>
          <p:nvPr/>
        </p:nvPicPr>
        <p:blipFill>
          <a:blip r:embed="rId2"/>
          <a:stretch>
            <a:fillRect/>
          </a:stretch>
        </p:blipFill>
        <p:spPr>
          <a:xfrm>
            <a:off x="8703166" y="667266"/>
            <a:ext cx="2006600" cy="2946400"/>
          </a:xfrm>
          <a:prstGeom prst="rect">
            <a:avLst/>
          </a:prstGeom>
        </p:spPr>
      </p:pic>
      <p:sp>
        <p:nvSpPr>
          <p:cNvPr id="2" name="TextBox 1">
            <a:extLst>
              <a:ext uri="{FF2B5EF4-FFF2-40B4-BE49-F238E27FC236}">
                <a16:creationId xmlns:a16="http://schemas.microsoft.com/office/drawing/2014/main" id="{8852F5C5-2B15-F337-0496-4581016F1C1C}"/>
              </a:ext>
            </a:extLst>
          </p:cNvPr>
          <p:cNvSpPr txBox="1"/>
          <p:nvPr/>
        </p:nvSpPr>
        <p:spPr>
          <a:xfrm>
            <a:off x="4251489" y="612742"/>
            <a:ext cx="24194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Thermodynamic Square</a:t>
            </a:r>
          </a:p>
        </p:txBody>
      </p:sp>
      <p:sp>
        <p:nvSpPr>
          <p:cNvPr id="6" name="TextBox 5">
            <a:extLst>
              <a:ext uri="{FF2B5EF4-FFF2-40B4-BE49-F238E27FC236}">
                <a16:creationId xmlns:a16="http://schemas.microsoft.com/office/drawing/2014/main" id="{D6930923-76CF-9436-09F4-F60F22C096A2}"/>
              </a:ext>
            </a:extLst>
          </p:cNvPr>
          <p:cNvSpPr txBox="1"/>
          <p:nvPr/>
        </p:nvSpPr>
        <p:spPr>
          <a:xfrm>
            <a:off x="4251489" y="1263192"/>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sp>
        <p:nvSpPr>
          <p:cNvPr id="4" name="TextBox 3">
            <a:extLst>
              <a:ext uri="{FF2B5EF4-FFF2-40B4-BE49-F238E27FC236}">
                <a16:creationId xmlns:a16="http://schemas.microsoft.com/office/drawing/2014/main" id="{E95A359F-AC27-440B-9853-2C08CB3A4AF1}"/>
              </a:ext>
            </a:extLst>
          </p:cNvPr>
          <p:cNvSpPr txBox="1"/>
          <p:nvPr/>
        </p:nvSpPr>
        <p:spPr>
          <a:xfrm>
            <a:off x="2331720" y="3429000"/>
            <a:ext cx="4654095" cy="2862322"/>
          </a:xfrm>
          <a:prstGeom prst="rect">
            <a:avLst/>
          </a:prstGeom>
          <a:noFill/>
        </p:spPr>
        <p:txBody>
          <a:bodyPr wrap="none" rtlCol="0">
            <a:spAutoFit/>
          </a:bodyPr>
          <a:lstStyle/>
          <a:p>
            <a:r>
              <a:rPr lang="en-US" dirty="0"/>
              <a:t>Definition of G = H – TS</a:t>
            </a:r>
          </a:p>
          <a:p>
            <a:r>
              <a:rPr lang="en-US" dirty="0"/>
              <a:t>	</a:t>
            </a:r>
            <a:r>
              <a:rPr lang="en-US" dirty="0" err="1"/>
              <a:t>dG</a:t>
            </a:r>
            <a:r>
              <a:rPr lang="en-US" dirty="0"/>
              <a:t> = </a:t>
            </a:r>
            <a:r>
              <a:rPr lang="en-US" dirty="0" err="1"/>
              <a:t>dH</a:t>
            </a:r>
            <a:r>
              <a:rPr lang="en-US" dirty="0"/>
              <a:t> –T </a:t>
            </a:r>
            <a:r>
              <a:rPr lang="en-US" dirty="0" err="1"/>
              <a:t>dS</a:t>
            </a:r>
            <a:r>
              <a:rPr lang="en-US" dirty="0"/>
              <a:t> – S dT</a:t>
            </a:r>
          </a:p>
          <a:p>
            <a:r>
              <a:rPr lang="en-US" dirty="0"/>
              <a:t>Definition of H = U + PV</a:t>
            </a:r>
          </a:p>
          <a:p>
            <a:r>
              <a:rPr lang="en-US" dirty="0"/>
              <a:t>	</a:t>
            </a:r>
            <a:r>
              <a:rPr lang="en-US" dirty="0" err="1"/>
              <a:t>dH</a:t>
            </a:r>
            <a:r>
              <a:rPr lang="en-US" dirty="0"/>
              <a:t> = </a:t>
            </a:r>
            <a:r>
              <a:rPr lang="en-US" dirty="0" err="1"/>
              <a:t>dU</a:t>
            </a:r>
            <a:r>
              <a:rPr lang="en-US" dirty="0"/>
              <a:t> + </a:t>
            </a:r>
            <a:r>
              <a:rPr lang="en-US" dirty="0" err="1"/>
              <a:t>PdV</a:t>
            </a:r>
            <a:r>
              <a:rPr lang="en-US" dirty="0"/>
              <a:t> + V </a:t>
            </a:r>
            <a:r>
              <a:rPr lang="en-US" dirty="0" err="1"/>
              <a:t>dP</a:t>
            </a:r>
            <a:endParaRPr lang="en-US" dirty="0"/>
          </a:p>
          <a:p>
            <a:r>
              <a:rPr lang="en-US" dirty="0"/>
              <a:t>Definition of </a:t>
            </a:r>
            <a:r>
              <a:rPr lang="en-US" dirty="0" err="1"/>
              <a:t>dU</a:t>
            </a:r>
            <a:r>
              <a:rPr lang="en-US" dirty="0"/>
              <a:t> = </a:t>
            </a:r>
            <a:r>
              <a:rPr lang="en-US" dirty="0" err="1"/>
              <a:t>dw</a:t>
            </a:r>
            <a:r>
              <a:rPr lang="en-US" dirty="0"/>
              <a:t> + </a:t>
            </a:r>
            <a:r>
              <a:rPr lang="en-US" dirty="0" err="1"/>
              <a:t>dq</a:t>
            </a:r>
            <a:endParaRPr lang="en-US" dirty="0"/>
          </a:p>
          <a:p>
            <a:r>
              <a:rPr lang="en-US" dirty="0"/>
              <a:t>	No shaft work and reversible (2’d law)</a:t>
            </a:r>
          </a:p>
          <a:p>
            <a:r>
              <a:rPr lang="en-US" dirty="0"/>
              <a:t>	</a:t>
            </a:r>
            <a:r>
              <a:rPr lang="en-US" dirty="0" err="1"/>
              <a:t>dU</a:t>
            </a:r>
            <a:r>
              <a:rPr lang="en-US" dirty="0"/>
              <a:t> = -</a:t>
            </a:r>
            <a:r>
              <a:rPr lang="en-US" dirty="0" err="1"/>
              <a:t>PdV</a:t>
            </a:r>
            <a:r>
              <a:rPr lang="en-US" dirty="0"/>
              <a:t> + </a:t>
            </a:r>
            <a:r>
              <a:rPr lang="en-US" dirty="0" err="1"/>
              <a:t>TdS</a:t>
            </a:r>
            <a:endParaRPr lang="en-US" dirty="0"/>
          </a:p>
          <a:p>
            <a:r>
              <a:rPr lang="en-US" dirty="0"/>
              <a:t>So, </a:t>
            </a:r>
            <a:r>
              <a:rPr lang="en-US" dirty="0" err="1"/>
              <a:t>dH</a:t>
            </a:r>
            <a:r>
              <a:rPr lang="en-US" dirty="0"/>
              <a:t> = -</a:t>
            </a:r>
            <a:r>
              <a:rPr lang="en-US" dirty="0" err="1"/>
              <a:t>PdV</a:t>
            </a:r>
            <a:r>
              <a:rPr lang="en-US" dirty="0"/>
              <a:t> + </a:t>
            </a:r>
            <a:r>
              <a:rPr lang="en-US" dirty="0" err="1"/>
              <a:t>TdS</a:t>
            </a:r>
            <a:r>
              <a:rPr lang="en-US" dirty="0"/>
              <a:t> + </a:t>
            </a:r>
            <a:r>
              <a:rPr lang="en-US" dirty="0" err="1"/>
              <a:t>PdV</a:t>
            </a:r>
            <a:r>
              <a:rPr lang="en-US" dirty="0"/>
              <a:t> + </a:t>
            </a:r>
            <a:r>
              <a:rPr lang="en-US" dirty="0" err="1"/>
              <a:t>VdP</a:t>
            </a:r>
            <a:r>
              <a:rPr lang="en-US" dirty="0"/>
              <a:t> = </a:t>
            </a:r>
            <a:r>
              <a:rPr lang="en-US" dirty="0" err="1"/>
              <a:t>TdS</a:t>
            </a:r>
            <a:r>
              <a:rPr lang="en-US" dirty="0"/>
              <a:t> + </a:t>
            </a:r>
            <a:r>
              <a:rPr lang="en-US" dirty="0" err="1"/>
              <a:t>VdP</a:t>
            </a:r>
            <a:endParaRPr lang="en-US" dirty="0"/>
          </a:p>
          <a:p>
            <a:r>
              <a:rPr lang="en-US" dirty="0"/>
              <a:t>	</a:t>
            </a:r>
            <a:r>
              <a:rPr lang="en-US" dirty="0" err="1"/>
              <a:t>dG</a:t>
            </a:r>
            <a:r>
              <a:rPr lang="en-US" dirty="0"/>
              <a:t> = </a:t>
            </a:r>
            <a:r>
              <a:rPr lang="en-US" dirty="0" err="1"/>
              <a:t>TdS</a:t>
            </a:r>
            <a:r>
              <a:rPr lang="en-US" dirty="0"/>
              <a:t> + </a:t>
            </a:r>
            <a:r>
              <a:rPr lang="en-US" dirty="0" err="1"/>
              <a:t>VdP</a:t>
            </a:r>
            <a:r>
              <a:rPr lang="en-US" dirty="0"/>
              <a:t> – </a:t>
            </a:r>
            <a:r>
              <a:rPr lang="en-US" dirty="0" err="1"/>
              <a:t>TdS</a:t>
            </a:r>
            <a:r>
              <a:rPr lang="en-US" dirty="0"/>
              <a:t> – </a:t>
            </a:r>
            <a:r>
              <a:rPr lang="en-US" dirty="0" err="1"/>
              <a:t>SdT</a:t>
            </a:r>
            <a:endParaRPr lang="en-US" dirty="0"/>
          </a:p>
          <a:p>
            <a:r>
              <a:rPr lang="en-US" dirty="0"/>
              <a:t>		= </a:t>
            </a:r>
            <a:r>
              <a:rPr lang="en-US" dirty="0" err="1"/>
              <a:t>VdP</a:t>
            </a:r>
            <a:r>
              <a:rPr lang="en-US" dirty="0"/>
              <a:t> - </a:t>
            </a:r>
            <a:r>
              <a:rPr lang="en-US" dirty="0" err="1"/>
              <a:t>SdT</a:t>
            </a:r>
            <a:endParaRPr lang="en-US" dirty="0"/>
          </a:p>
        </p:txBody>
      </p:sp>
    </p:spTree>
    <p:extLst>
      <p:ext uri="{BB962C8B-B14F-4D97-AF65-F5344CB8AC3E}">
        <p14:creationId xmlns:p14="http://schemas.microsoft.com/office/powerpoint/2010/main" val="2961441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22</a:t>
            </a:fld>
            <a:endParaRPr lang="en-US"/>
          </a:p>
        </p:txBody>
      </p:sp>
      <p:pic>
        <p:nvPicPr>
          <p:cNvPr id="2" name="Picture 1">
            <a:extLst>
              <a:ext uri="{FF2B5EF4-FFF2-40B4-BE49-F238E27FC236}">
                <a16:creationId xmlns:a16="http://schemas.microsoft.com/office/drawing/2014/main" id="{0043E34D-6DFB-E844-9CAA-0E78D4F263ED}"/>
              </a:ext>
            </a:extLst>
          </p:cNvPr>
          <p:cNvPicPr>
            <a:picLocks noChangeAspect="1"/>
          </p:cNvPicPr>
          <p:nvPr/>
        </p:nvPicPr>
        <p:blipFill>
          <a:blip r:embed="rId2"/>
          <a:stretch>
            <a:fillRect/>
          </a:stretch>
        </p:blipFill>
        <p:spPr>
          <a:xfrm>
            <a:off x="970398" y="561704"/>
            <a:ext cx="4002075" cy="3195687"/>
          </a:xfrm>
          <a:prstGeom prst="rect">
            <a:avLst/>
          </a:prstGeom>
        </p:spPr>
      </p:pic>
      <p:pic>
        <p:nvPicPr>
          <p:cNvPr id="4" name="Picture 3">
            <a:extLst>
              <a:ext uri="{FF2B5EF4-FFF2-40B4-BE49-F238E27FC236}">
                <a16:creationId xmlns:a16="http://schemas.microsoft.com/office/drawing/2014/main" id="{2F09B399-95F9-EB46-8A4B-F5FF61A141E7}"/>
              </a:ext>
            </a:extLst>
          </p:cNvPr>
          <p:cNvPicPr>
            <a:picLocks noChangeAspect="1"/>
          </p:cNvPicPr>
          <p:nvPr/>
        </p:nvPicPr>
        <p:blipFill>
          <a:blip r:embed="rId3"/>
          <a:stretch>
            <a:fillRect/>
          </a:stretch>
        </p:blipFill>
        <p:spPr>
          <a:xfrm>
            <a:off x="827776" y="3932316"/>
            <a:ext cx="5195576" cy="2379739"/>
          </a:xfrm>
          <a:prstGeom prst="rect">
            <a:avLst/>
          </a:prstGeom>
        </p:spPr>
      </p:pic>
      <p:sp>
        <p:nvSpPr>
          <p:cNvPr id="5" name="TextBox 4">
            <a:extLst>
              <a:ext uri="{FF2B5EF4-FFF2-40B4-BE49-F238E27FC236}">
                <a16:creationId xmlns:a16="http://schemas.microsoft.com/office/drawing/2014/main" id="{5D35F06F-BFDB-EA2C-99C5-763B760D7915}"/>
              </a:ext>
            </a:extLst>
          </p:cNvPr>
          <p:cNvSpPr txBox="1"/>
          <p:nvPr/>
        </p:nvSpPr>
        <p:spPr>
          <a:xfrm>
            <a:off x="6903310" y="3097430"/>
            <a:ext cx="463909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Useful Rules for thermodynamic differentials</a:t>
            </a:r>
          </a:p>
        </p:txBody>
      </p:sp>
    </p:spTree>
    <p:extLst>
      <p:ext uri="{BB962C8B-B14F-4D97-AF65-F5344CB8AC3E}">
        <p14:creationId xmlns:p14="http://schemas.microsoft.com/office/powerpoint/2010/main" val="1661393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23</a:t>
            </a:fld>
            <a:endParaRPr lang="en-US"/>
          </a:p>
        </p:txBody>
      </p:sp>
      <p:sp>
        <p:nvSpPr>
          <p:cNvPr id="2" name="TextBox 1">
            <a:extLst>
              <a:ext uri="{FF2B5EF4-FFF2-40B4-BE49-F238E27FC236}">
                <a16:creationId xmlns:a16="http://schemas.microsoft.com/office/drawing/2014/main" id="{94F68ACA-D121-ED48-AACE-AB0E08E9EC86}"/>
              </a:ext>
            </a:extLst>
          </p:cNvPr>
          <p:cNvSpPr txBox="1"/>
          <p:nvPr/>
        </p:nvSpPr>
        <p:spPr>
          <a:xfrm>
            <a:off x="559724" y="198189"/>
            <a:ext cx="346248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Derive the expression for </a:t>
            </a:r>
            <a:r>
              <a:rPr lang="en-US" b="1" dirty="0" err="1">
                <a:latin typeface="Times New Roman" panose="02020603050405020304" pitchFamily="18" charset="0"/>
                <a:cs typeface="Times New Roman" panose="02020603050405020304" pitchFamily="18" charset="0"/>
              </a:rPr>
              <a:t>C</a:t>
            </a:r>
            <a:r>
              <a:rPr lang="en-US" b="1" baseline="-25000" dirty="0" err="1">
                <a:latin typeface="Times New Roman" panose="02020603050405020304" pitchFamily="18" charset="0"/>
                <a:cs typeface="Times New Roman" panose="02020603050405020304" pitchFamily="18" charset="0"/>
              </a:rPr>
              <a:t>p</a:t>
            </a:r>
            <a:r>
              <a:rPr lang="en-US" b="1" dirty="0">
                <a:latin typeface="Times New Roman" panose="02020603050405020304" pitchFamily="18" charset="0"/>
                <a:cs typeface="Times New Roman" panose="02020603050405020304" pitchFamily="18" charset="0"/>
              </a:rPr>
              <a:t> – C</a:t>
            </a:r>
            <a:r>
              <a:rPr lang="en-US" b="1" baseline="-25000" dirty="0">
                <a:latin typeface="Times New Roman" panose="02020603050405020304" pitchFamily="18" charset="0"/>
                <a:cs typeface="Times New Roman" panose="02020603050405020304" pitchFamily="18" charset="0"/>
              </a:rPr>
              <a:t>V</a:t>
            </a:r>
          </a:p>
        </p:txBody>
      </p:sp>
      <p:sp>
        <p:nvSpPr>
          <p:cNvPr id="4" name="TextBox 3">
            <a:extLst>
              <a:ext uri="{FF2B5EF4-FFF2-40B4-BE49-F238E27FC236}">
                <a16:creationId xmlns:a16="http://schemas.microsoft.com/office/drawing/2014/main" id="{7394786C-3823-EC48-9AAA-DB2001F36024}"/>
              </a:ext>
            </a:extLst>
          </p:cNvPr>
          <p:cNvSpPr txBox="1"/>
          <p:nvPr/>
        </p:nvSpPr>
        <p:spPr>
          <a:xfrm>
            <a:off x="1781667" y="689843"/>
            <a:ext cx="1928028" cy="923330"/>
          </a:xfrm>
          <a:prstGeom prst="rect">
            <a:avLst/>
          </a:prstGeom>
          <a:noFill/>
        </p:spPr>
        <p:txBody>
          <a:bodyPr wrap="none" rtlCol="0">
            <a:spAutoFit/>
          </a:bodyPr>
          <a:lstStyle/>
          <a:p>
            <a:r>
              <a:rPr lang="en-US" dirty="0" err="1"/>
              <a:t>C</a:t>
            </a:r>
            <a:r>
              <a:rPr lang="en-US" baseline="-25000" dirty="0" err="1"/>
              <a:t>p</a:t>
            </a:r>
            <a:r>
              <a:rPr lang="en-US" dirty="0"/>
              <a:t> - </a:t>
            </a:r>
            <a:r>
              <a:rPr lang="en-US" dirty="0" err="1"/>
              <a:t>C</a:t>
            </a:r>
            <a:r>
              <a:rPr lang="en-US" baseline="-25000" dirty="0" err="1"/>
              <a:t>v</a:t>
            </a:r>
            <a:r>
              <a:rPr lang="en-US" dirty="0"/>
              <a:t> = </a:t>
            </a:r>
            <a:r>
              <a:rPr lang="en-US" dirty="0">
                <a:latin typeface="Symbol" pitchFamily="2" charset="2"/>
              </a:rPr>
              <a:t>a</a:t>
            </a:r>
            <a:r>
              <a:rPr lang="en-US" baseline="30000" dirty="0"/>
              <a:t>2</a:t>
            </a:r>
            <a:r>
              <a:rPr lang="en-US" dirty="0"/>
              <a:t>VT/</a:t>
            </a:r>
            <a:r>
              <a:rPr lang="en-US" dirty="0" err="1">
                <a:latin typeface="Symbol" pitchFamily="2" charset="2"/>
              </a:rPr>
              <a:t>k</a:t>
            </a:r>
            <a:r>
              <a:rPr lang="en-US" baseline="-25000" dirty="0" err="1"/>
              <a:t>T</a:t>
            </a:r>
            <a:endParaRPr lang="en-US" dirty="0"/>
          </a:p>
          <a:p>
            <a:r>
              <a:rPr lang="en-US" dirty="0">
                <a:latin typeface="Symbol" pitchFamily="2" charset="2"/>
              </a:rPr>
              <a:t>a</a:t>
            </a:r>
            <a:r>
              <a:rPr lang="en-US" dirty="0"/>
              <a:t> = (1/V) (</a:t>
            </a:r>
            <a:r>
              <a:rPr lang="en-US" dirty="0" err="1"/>
              <a:t>dV</a:t>
            </a:r>
            <a:r>
              <a:rPr lang="en-US" dirty="0"/>
              <a:t>/dT)</a:t>
            </a:r>
            <a:r>
              <a:rPr lang="en-US" baseline="-25000" dirty="0"/>
              <a:t>p</a:t>
            </a:r>
          </a:p>
          <a:p>
            <a:r>
              <a:rPr lang="en-US" dirty="0" err="1">
                <a:latin typeface="Symbol" pitchFamily="2" charset="2"/>
              </a:rPr>
              <a:t>k</a:t>
            </a:r>
            <a:r>
              <a:rPr lang="en-US" baseline="-25000" dirty="0" err="1"/>
              <a:t>T</a:t>
            </a:r>
            <a:r>
              <a:rPr lang="en-US" dirty="0"/>
              <a:t> = (1/V) (</a:t>
            </a:r>
            <a:r>
              <a:rPr lang="en-US" dirty="0" err="1"/>
              <a:t>dV</a:t>
            </a:r>
            <a:r>
              <a:rPr lang="en-US" dirty="0"/>
              <a:t>/</a:t>
            </a:r>
            <a:r>
              <a:rPr lang="en-US" dirty="0" err="1"/>
              <a:t>dP</a:t>
            </a:r>
            <a:r>
              <a:rPr lang="en-US" dirty="0"/>
              <a:t>)</a:t>
            </a:r>
            <a:r>
              <a:rPr lang="en-US" baseline="-25000" dirty="0"/>
              <a:t>T</a:t>
            </a:r>
          </a:p>
        </p:txBody>
      </p:sp>
      <p:sp>
        <p:nvSpPr>
          <p:cNvPr id="5" name="TextBox 4">
            <a:extLst>
              <a:ext uri="{FF2B5EF4-FFF2-40B4-BE49-F238E27FC236}">
                <a16:creationId xmlns:a16="http://schemas.microsoft.com/office/drawing/2014/main" id="{F97B379E-E998-884A-98FB-FD3274431C89}"/>
              </a:ext>
            </a:extLst>
          </p:cNvPr>
          <p:cNvSpPr txBox="1"/>
          <p:nvPr/>
        </p:nvSpPr>
        <p:spPr>
          <a:xfrm>
            <a:off x="801278" y="1797839"/>
            <a:ext cx="10714488" cy="4801314"/>
          </a:xfrm>
          <a:prstGeom prst="rect">
            <a:avLst/>
          </a:prstGeom>
          <a:noFill/>
        </p:spPr>
        <p:txBody>
          <a:bodyPr wrap="square" rtlCol="0">
            <a:spAutoFit/>
          </a:bodyPr>
          <a:lstStyle/>
          <a:p>
            <a:r>
              <a:rPr lang="en-US" dirty="0"/>
              <a:t>C</a:t>
            </a:r>
            <a:r>
              <a:rPr lang="en-US" baseline="-25000" dirty="0"/>
              <a:t>V</a:t>
            </a:r>
            <a:r>
              <a:rPr lang="en-US" dirty="0"/>
              <a:t> = (</a:t>
            </a:r>
            <a:r>
              <a:rPr lang="en-US" dirty="0" err="1"/>
              <a:t>dU</a:t>
            </a:r>
            <a:r>
              <a:rPr lang="en-US" dirty="0"/>
              <a:t>/dT)</a:t>
            </a:r>
            <a:r>
              <a:rPr lang="en-US" baseline="-25000" dirty="0"/>
              <a:t>V</a:t>
            </a:r>
          </a:p>
          <a:p>
            <a:r>
              <a:rPr lang="en-US" dirty="0">
                <a:latin typeface="Times New Roman" panose="02020603050405020304" pitchFamily="18" charset="0"/>
                <a:cs typeface="Times New Roman" panose="02020603050405020304" pitchFamily="18" charset="0"/>
              </a:rPr>
              <a:t>From the Thermodynamic Square</a:t>
            </a:r>
          </a:p>
          <a:p>
            <a:r>
              <a:rPr lang="en-US" dirty="0" err="1"/>
              <a:t>dU</a:t>
            </a:r>
            <a:r>
              <a:rPr lang="en-US" dirty="0"/>
              <a:t> = </a:t>
            </a:r>
            <a:r>
              <a:rPr lang="en-US" dirty="0" err="1"/>
              <a:t>TdS</a:t>
            </a:r>
            <a:r>
              <a:rPr lang="en-US" dirty="0"/>
              <a:t> – </a:t>
            </a:r>
            <a:r>
              <a:rPr lang="en-US" dirty="0" err="1"/>
              <a:t>pdV</a:t>
            </a:r>
            <a:r>
              <a:rPr lang="en-US" dirty="0"/>
              <a:t> </a:t>
            </a:r>
            <a:r>
              <a:rPr lang="en-US" dirty="0">
                <a:latin typeface="Times New Roman" panose="02020603050405020304" pitchFamily="18" charset="0"/>
                <a:cs typeface="Times New Roman" panose="02020603050405020304" pitchFamily="18" charset="0"/>
              </a:rPr>
              <a:t>so</a:t>
            </a:r>
            <a:r>
              <a:rPr lang="en-US" dirty="0"/>
              <a:t> C</a:t>
            </a:r>
            <a:r>
              <a:rPr lang="en-US" baseline="-25000" dirty="0"/>
              <a:t>V</a:t>
            </a:r>
            <a:r>
              <a:rPr lang="en-US" dirty="0"/>
              <a:t> = (</a:t>
            </a:r>
            <a:r>
              <a:rPr lang="en-US" dirty="0" err="1"/>
              <a:t>dU</a:t>
            </a:r>
            <a:r>
              <a:rPr lang="en-US" dirty="0"/>
              <a:t>/dT)</a:t>
            </a:r>
            <a:r>
              <a:rPr lang="en-US" baseline="-25000" dirty="0"/>
              <a:t>V</a:t>
            </a:r>
            <a:r>
              <a:rPr lang="en-US" dirty="0"/>
              <a:t> = T (</a:t>
            </a:r>
            <a:r>
              <a:rPr lang="en-US" dirty="0" err="1"/>
              <a:t>dS</a:t>
            </a:r>
            <a:r>
              <a:rPr lang="en-US" dirty="0"/>
              <a:t>/dT)</a:t>
            </a:r>
            <a:r>
              <a:rPr lang="en-US" baseline="-25000" dirty="0"/>
              <a:t>V</a:t>
            </a:r>
            <a:r>
              <a:rPr lang="en-US" dirty="0"/>
              <a:t> - p (</a:t>
            </a:r>
            <a:r>
              <a:rPr lang="en-US" dirty="0" err="1"/>
              <a:t>dV</a:t>
            </a:r>
            <a:r>
              <a:rPr lang="en-US" dirty="0"/>
              <a:t>/dT)</a:t>
            </a:r>
            <a:r>
              <a:rPr lang="en-US" baseline="-25000" dirty="0"/>
              <a:t>V</a:t>
            </a:r>
            <a:r>
              <a:rPr lang="en-US" dirty="0"/>
              <a:t>  </a:t>
            </a:r>
          </a:p>
          <a:p>
            <a:r>
              <a:rPr lang="en-US" dirty="0">
                <a:latin typeface="Times New Roman" panose="02020603050405020304" pitchFamily="18" charset="0"/>
                <a:cs typeface="Times New Roman" panose="02020603050405020304" pitchFamily="18" charset="0"/>
              </a:rPr>
              <a:t>Second term is 0 </a:t>
            </a:r>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 at constant V is 0</a:t>
            </a:r>
          </a:p>
          <a:p>
            <a:r>
              <a:rPr lang="en-US" dirty="0"/>
              <a:t> </a:t>
            </a:r>
            <a:r>
              <a:rPr lang="en-US" b="1" dirty="0"/>
              <a:t>(</a:t>
            </a:r>
            <a:r>
              <a:rPr lang="en-US" b="1" dirty="0" err="1"/>
              <a:t>dS</a:t>
            </a:r>
            <a:r>
              <a:rPr lang="en-US" b="1" dirty="0"/>
              <a:t>/dT)</a:t>
            </a:r>
            <a:r>
              <a:rPr lang="en-US" b="1" baseline="-25000" dirty="0"/>
              <a:t>V</a:t>
            </a:r>
            <a:r>
              <a:rPr lang="en-US" b="1" dirty="0"/>
              <a:t> = C</a:t>
            </a:r>
            <a:r>
              <a:rPr lang="en-US" b="1" baseline="-25000" dirty="0"/>
              <a:t>V </a:t>
            </a:r>
            <a:r>
              <a:rPr lang="en-US" b="1" dirty="0"/>
              <a:t>/T</a:t>
            </a:r>
          </a:p>
          <a:p>
            <a:r>
              <a:rPr lang="en-US" dirty="0">
                <a:latin typeface="Times New Roman" panose="02020603050405020304" pitchFamily="18" charset="0"/>
                <a:cs typeface="Times New Roman" panose="02020603050405020304" pitchFamily="18" charset="0"/>
              </a:rPr>
              <a:t>Similarly</a:t>
            </a:r>
          </a:p>
          <a:p>
            <a:r>
              <a:rPr lang="en-US" dirty="0" err="1"/>
              <a:t>C</a:t>
            </a:r>
            <a:r>
              <a:rPr lang="en-US" baseline="-25000" dirty="0" err="1"/>
              <a:t>p</a:t>
            </a:r>
            <a:r>
              <a:rPr lang="en-US" dirty="0"/>
              <a:t> = (</a:t>
            </a:r>
            <a:r>
              <a:rPr lang="en-US" dirty="0" err="1"/>
              <a:t>dH</a:t>
            </a:r>
            <a:r>
              <a:rPr lang="en-US" dirty="0"/>
              <a:t>/dT)</a:t>
            </a:r>
            <a:r>
              <a:rPr lang="en-US" baseline="-25000" dirty="0"/>
              <a:t>p</a:t>
            </a:r>
          </a:p>
          <a:p>
            <a:r>
              <a:rPr lang="en-US" dirty="0">
                <a:latin typeface="Times New Roman" panose="02020603050405020304" pitchFamily="18" charset="0"/>
                <a:cs typeface="Times New Roman" panose="02020603050405020304" pitchFamily="18" charset="0"/>
              </a:rPr>
              <a:t>From the Thermodynamic Square</a:t>
            </a:r>
          </a:p>
          <a:p>
            <a:r>
              <a:rPr lang="en-US" dirty="0" err="1"/>
              <a:t>dH</a:t>
            </a:r>
            <a:r>
              <a:rPr lang="en-US" dirty="0"/>
              <a:t> = </a:t>
            </a:r>
            <a:r>
              <a:rPr lang="en-US" dirty="0" err="1"/>
              <a:t>TdS</a:t>
            </a:r>
            <a:r>
              <a:rPr lang="en-US" dirty="0"/>
              <a:t> + </a:t>
            </a:r>
            <a:r>
              <a:rPr lang="en-US" dirty="0" err="1"/>
              <a:t>Vdp</a:t>
            </a:r>
            <a:r>
              <a:rPr lang="en-US" dirty="0"/>
              <a:t> so </a:t>
            </a:r>
            <a:r>
              <a:rPr lang="en-US" dirty="0" err="1"/>
              <a:t>C</a:t>
            </a:r>
            <a:r>
              <a:rPr lang="en-US" baseline="-25000" dirty="0" err="1"/>
              <a:t>p</a:t>
            </a:r>
            <a:r>
              <a:rPr lang="en-US" dirty="0"/>
              <a:t> = (</a:t>
            </a:r>
            <a:r>
              <a:rPr lang="en-US" dirty="0" err="1"/>
              <a:t>dH</a:t>
            </a:r>
            <a:r>
              <a:rPr lang="en-US" dirty="0"/>
              <a:t>/dT)</a:t>
            </a:r>
            <a:r>
              <a:rPr lang="en-US" baseline="-25000" dirty="0"/>
              <a:t>p</a:t>
            </a:r>
            <a:r>
              <a:rPr lang="en-US" dirty="0"/>
              <a:t> = T (</a:t>
            </a:r>
            <a:r>
              <a:rPr lang="en-US" dirty="0" err="1"/>
              <a:t>dS</a:t>
            </a:r>
            <a:r>
              <a:rPr lang="en-US" dirty="0"/>
              <a:t>/dT)</a:t>
            </a:r>
            <a:r>
              <a:rPr lang="en-US" baseline="-25000" dirty="0"/>
              <a:t>p</a:t>
            </a:r>
            <a:r>
              <a:rPr lang="en-US" dirty="0"/>
              <a:t> - V (</a:t>
            </a:r>
            <a:r>
              <a:rPr lang="en-US" dirty="0" err="1"/>
              <a:t>dp</a:t>
            </a:r>
            <a:r>
              <a:rPr lang="en-US" dirty="0"/>
              <a:t>/dT)</a:t>
            </a:r>
            <a:r>
              <a:rPr lang="en-US" baseline="-25000" dirty="0"/>
              <a:t>p</a:t>
            </a:r>
            <a:r>
              <a:rPr lang="en-US" dirty="0"/>
              <a:t>  </a:t>
            </a:r>
          </a:p>
          <a:p>
            <a:r>
              <a:rPr lang="en-US" dirty="0">
                <a:latin typeface="Times New Roman" panose="02020603050405020304" pitchFamily="18" charset="0"/>
                <a:cs typeface="Times New Roman" panose="02020603050405020304" pitchFamily="18" charset="0"/>
              </a:rPr>
              <a:t>Second term is 0 </a:t>
            </a:r>
            <a:r>
              <a:rPr lang="en-US" dirty="0" err="1">
                <a:latin typeface="Times New Roman" panose="02020603050405020304" pitchFamily="18" charset="0"/>
                <a:cs typeface="Times New Roman" panose="02020603050405020304" pitchFamily="18" charset="0"/>
              </a:rPr>
              <a:t>dp</a:t>
            </a:r>
            <a:r>
              <a:rPr lang="en-US" dirty="0">
                <a:latin typeface="Times New Roman" panose="02020603050405020304" pitchFamily="18" charset="0"/>
                <a:cs typeface="Times New Roman" panose="02020603050405020304" pitchFamily="18" charset="0"/>
              </a:rPr>
              <a:t> at constant p is 0</a:t>
            </a:r>
          </a:p>
          <a:p>
            <a:r>
              <a:rPr lang="en-US" dirty="0"/>
              <a:t> </a:t>
            </a:r>
            <a:r>
              <a:rPr lang="en-US" b="1" dirty="0"/>
              <a:t>(</a:t>
            </a:r>
            <a:r>
              <a:rPr lang="en-US" b="1" dirty="0" err="1"/>
              <a:t>dS</a:t>
            </a:r>
            <a:r>
              <a:rPr lang="en-US" b="1" dirty="0"/>
              <a:t>/dT)</a:t>
            </a:r>
            <a:r>
              <a:rPr lang="en-US" b="1" baseline="-25000" dirty="0"/>
              <a:t>p</a:t>
            </a:r>
            <a:r>
              <a:rPr lang="en-US" b="1" dirty="0"/>
              <a:t> = </a:t>
            </a:r>
            <a:r>
              <a:rPr lang="en-US" b="1" dirty="0" err="1"/>
              <a:t>C</a:t>
            </a:r>
            <a:r>
              <a:rPr lang="en-US" b="1" baseline="-25000" dirty="0" err="1"/>
              <a:t>p</a:t>
            </a:r>
            <a:r>
              <a:rPr lang="en-US" b="1" baseline="-25000" dirty="0"/>
              <a:t> </a:t>
            </a:r>
            <a:r>
              <a:rPr lang="en-US" b="1" dirty="0"/>
              <a:t>/T</a:t>
            </a:r>
          </a:p>
          <a:p>
            <a:endParaRPr lang="en-US" dirty="0"/>
          </a:p>
          <a:p>
            <a:r>
              <a:rPr lang="en-US" dirty="0">
                <a:latin typeface="Times New Roman" panose="02020603050405020304" pitchFamily="18" charset="0"/>
                <a:cs typeface="Times New Roman" panose="02020603050405020304" pitchFamily="18" charset="0"/>
              </a:rPr>
              <a:t>Write a differential expression for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 as a function of T and V </a:t>
            </a:r>
          </a:p>
          <a:p>
            <a:r>
              <a:rPr lang="en-US" dirty="0" err="1"/>
              <a:t>dS</a:t>
            </a:r>
            <a:r>
              <a:rPr lang="en-US" dirty="0"/>
              <a:t> = (</a:t>
            </a:r>
            <a:r>
              <a:rPr lang="en-US" dirty="0" err="1"/>
              <a:t>dS</a:t>
            </a:r>
            <a:r>
              <a:rPr lang="en-US" dirty="0"/>
              <a:t>/dT)</a:t>
            </a:r>
            <a:r>
              <a:rPr lang="en-US" baseline="-25000" dirty="0" err="1"/>
              <a:t>V</a:t>
            </a:r>
            <a:r>
              <a:rPr lang="en-US" dirty="0" err="1"/>
              <a:t>dT</a:t>
            </a:r>
            <a:r>
              <a:rPr lang="en-US" dirty="0"/>
              <a:t> + (</a:t>
            </a:r>
            <a:r>
              <a:rPr lang="en-US" dirty="0" err="1"/>
              <a:t>dS</a:t>
            </a:r>
            <a:r>
              <a:rPr lang="en-US" dirty="0"/>
              <a:t>/</a:t>
            </a:r>
            <a:r>
              <a:rPr lang="en-US" dirty="0" err="1"/>
              <a:t>dV</a:t>
            </a:r>
            <a:r>
              <a:rPr lang="en-US" dirty="0"/>
              <a:t>)</a:t>
            </a:r>
            <a:r>
              <a:rPr lang="en-US" baseline="-25000" dirty="0" err="1"/>
              <a:t>T</a:t>
            </a:r>
            <a:r>
              <a:rPr lang="en-US" dirty="0" err="1"/>
              <a:t>dV</a:t>
            </a:r>
            <a:r>
              <a:rPr lang="en-US" dirty="0"/>
              <a:t> </a:t>
            </a:r>
            <a:r>
              <a:rPr lang="en-US" dirty="0">
                <a:latin typeface="Times New Roman" panose="02020603050405020304" pitchFamily="18" charset="0"/>
                <a:cs typeface="Times New Roman" panose="02020603050405020304" pitchFamily="18" charset="0"/>
              </a:rPr>
              <a:t>using expression for C</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above and Maxwell for </a:t>
            </a:r>
            <a:r>
              <a:rPr lang="en-US" dirty="0"/>
              <a:t>(</a:t>
            </a:r>
            <a:r>
              <a:rPr lang="en-US" dirty="0" err="1"/>
              <a:t>dS</a:t>
            </a:r>
            <a:r>
              <a:rPr lang="en-US" dirty="0"/>
              <a:t>/</a:t>
            </a:r>
            <a:r>
              <a:rPr lang="en-US" dirty="0" err="1"/>
              <a:t>dV</a:t>
            </a:r>
            <a:r>
              <a:rPr lang="en-US" dirty="0"/>
              <a:t>)</a:t>
            </a:r>
            <a:r>
              <a:rPr lang="en-US" baseline="-25000" dirty="0"/>
              <a:t>T</a:t>
            </a:r>
            <a:endParaRPr lang="en-US" dirty="0"/>
          </a:p>
          <a:p>
            <a:r>
              <a:rPr lang="en-US" dirty="0" err="1"/>
              <a:t>dS</a:t>
            </a:r>
            <a:r>
              <a:rPr lang="en-US" dirty="0"/>
              <a:t> = C</a:t>
            </a:r>
            <a:r>
              <a:rPr lang="en-US" baseline="-25000" dirty="0"/>
              <a:t>V </a:t>
            </a:r>
            <a:r>
              <a:rPr lang="en-US" dirty="0"/>
              <a:t>/T dT + (</a:t>
            </a:r>
            <a:r>
              <a:rPr lang="en-US" dirty="0" err="1"/>
              <a:t>dp</a:t>
            </a:r>
            <a:r>
              <a:rPr lang="en-US" dirty="0"/>
              <a:t>/dT)</a:t>
            </a:r>
            <a:r>
              <a:rPr lang="en-US" baseline="-25000" dirty="0" err="1"/>
              <a:t>V</a:t>
            </a:r>
            <a:r>
              <a:rPr lang="en-US" dirty="0" err="1"/>
              <a:t>dV</a:t>
            </a:r>
            <a:r>
              <a:rPr lang="en-US" dirty="0"/>
              <a:t> </a:t>
            </a:r>
            <a:r>
              <a:rPr lang="en-US" dirty="0">
                <a:latin typeface="Times New Roman" panose="02020603050405020304" pitchFamily="18" charset="0"/>
                <a:cs typeface="Times New Roman" panose="02020603050405020304" pitchFamily="18" charset="0"/>
              </a:rPr>
              <a:t>use chain rule: </a:t>
            </a:r>
            <a:r>
              <a:rPr lang="en-US" dirty="0"/>
              <a:t>(</a:t>
            </a:r>
            <a:r>
              <a:rPr lang="en-US" dirty="0" err="1"/>
              <a:t>dp</a:t>
            </a:r>
            <a:r>
              <a:rPr lang="en-US" dirty="0"/>
              <a:t>/dT)</a:t>
            </a:r>
            <a:r>
              <a:rPr lang="en-US" baseline="-25000" dirty="0"/>
              <a:t>V</a:t>
            </a:r>
            <a:r>
              <a:rPr lang="en-US" dirty="0"/>
              <a:t> = -(</a:t>
            </a:r>
            <a:r>
              <a:rPr lang="en-US" dirty="0" err="1"/>
              <a:t>dV</a:t>
            </a:r>
            <a:r>
              <a:rPr lang="en-US" dirty="0"/>
              <a:t>/dT)</a:t>
            </a:r>
            <a:r>
              <a:rPr lang="en-US" baseline="-25000" dirty="0"/>
              <a:t>p</a:t>
            </a:r>
            <a:r>
              <a:rPr lang="en-US" dirty="0"/>
              <a:t> (</a:t>
            </a:r>
            <a:r>
              <a:rPr lang="en-US" dirty="0" err="1"/>
              <a:t>dP</a:t>
            </a:r>
            <a:r>
              <a:rPr lang="en-US" dirty="0"/>
              <a:t>/</a:t>
            </a:r>
            <a:r>
              <a:rPr lang="en-US" dirty="0" err="1"/>
              <a:t>dV</a:t>
            </a:r>
            <a:r>
              <a:rPr lang="en-US" dirty="0"/>
              <a:t>)</a:t>
            </a:r>
            <a:r>
              <a:rPr lang="en-US" baseline="-25000" dirty="0"/>
              <a:t>T</a:t>
            </a:r>
            <a:r>
              <a:rPr lang="en-US" dirty="0"/>
              <a:t> = </a:t>
            </a:r>
            <a:r>
              <a:rPr lang="en-US" dirty="0" err="1"/>
              <a:t>V</a:t>
            </a:r>
            <a:r>
              <a:rPr lang="en-US" dirty="0" err="1">
                <a:latin typeface="Symbol" pitchFamily="2" charset="2"/>
              </a:rPr>
              <a:t>a</a:t>
            </a:r>
            <a:r>
              <a:rPr lang="en-US" dirty="0"/>
              <a:t> / (</a:t>
            </a:r>
            <a:r>
              <a:rPr lang="en-US" dirty="0" err="1"/>
              <a:t>V</a:t>
            </a:r>
            <a:r>
              <a:rPr lang="en-US" dirty="0" err="1">
                <a:latin typeface="Symbol" pitchFamily="2" charset="2"/>
              </a:rPr>
              <a:t>k</a:t>
            </a:r>
            <a:r>
              <a:rPr lang="en-US" baseline="-25000" dirty="0" err="1"/>
              <a:t>T</a:t>
            </a:r>
            <a:r>
              <a:rPr lang="en-US" dirty="0"/>
              <a:t>)</a:t>
            </a:r>
          </a:p>
          <a:p>
            <a:r>
              <a:rPr lang="en-US" dirty="0">
                <a:latin typeface="Times New Roman" panose="02020603050405020304" pitchFamily="18" charset="0"/>
                <a:cs typeface="Times New Roman" panose="02020603050405020304" pitchFamily="18" charset="0"/>
              </a:rPr>
              <a:t>Take the derivative for </a:t>
            </a:r>
            <a:r>
              <a:rPr lang="en-US" dirty="0" err="1"/>
              <a:t>C</a:t>
            </a:r>
            <a:r>
              <a:rPr lang="en-US" baseline="-25000" dirty="0" err="1"/>
              <a:t>p</a:t>
            </a:r>
            <a:r>
              <a:rPr lang="en-US" dirty="0"/>
              <a:t>: </a:t>
            </a:r>
            <a:r>
              <a:rPr lang="en-US" dirty="0" err="1"/>
              <a:t>C</a:t>
            </a:r>
            <a:r>
              <a:rPr lang="en-US" baseline="-25000" dirty="0" err="1"/>
              <a:t>p</a:t>
            </a:r>
            <a:r>
              <a:rPr lang="en-US" dirty="0"/>
              <a:t>/T = (</a:t>
            </a:r>
            <a:r>
              <a:rPr lang="en-US" dirty="0" err="1"/>
              <a:t>dS</a:t>
            </a:r>
            <a:r>
              <a:rPr lang="en-US" dirty="0"/>
              <a:t>/dT)</a:t>
            </a:r>
            <a:r>
              <a:rPr lang="en-US" baseline="-25000" dirty="0"/>
              <a:t>p</a:t>
            </a:r>
            <a:r>
              <a:rPr lang="en-US" dirty="0"/>
              <a:t> = C</a:t>
            </a:r>
            <a:r>
              <a:rPr lang="en-US" baseline="-25000" dirty="0"/>
              <a:t>V </a:t>
            </a:r>
            <a:r>
              <a:rPr lang="en-US" dirty="0"/>
              <a:t>/T (dT/dT)</a:t>
            </a:r>
            <a:r>
              <a:rPr lang="en-US" baseline="-25000" dirty="0"/>
              <a:t>p</a:t>
            </a:r>
            <a:r>
              <a:rPr lang="en-US" dirty="0"/>
              <a:t> + (</a:t>
            </a:r>
            <a:r>
              <a:rPr lang="en-US" dirty="0">
                <a:latin typeface="Symbol" pitchFamily="2" charset="2"/>
              </a:rPr>
              <a:t>a</a:t>
            </a:r>
            <a:r>
              <a:rPr lang="en-US" dirty="0"/>
              <a:t>/</a:t>
            </a:r>
            <a:r>
              <a:rPr lang="en-US" dirty="0" err="1">
                <a:latin typeface="Symbol" pitchFamily="2" charset="2"/>
              </a:rPr>
              <a:t>k</a:t>
            </a:r>
            <a:r>
              <a:rPr lang="en-US" baseline="-25000" dirty="0" err="1"/>
              <a:t>T</a:t>
            </a:r>
            <a:r>
              <a:rPr lang="en-US" dirty="0"/>
              <a:t>)(</a:t>
            </a:r>
            <a:r>
              <a:rPr lang="en-US" dirty="0" err="1"/>
              <a:t>dV</a:t>
            </a:r>
            <a:r>
              <a:rPr lang="en-US" dirty="0"/>
              <a:t>/dT)</a:t>
            </a:r>
            <a:r>
              <a:rPr lang="en-US" baseline="-25000" dirty="0"/>
              <a:t>p</a:t>
            </a:r>
            <a:r>
              <a:rPr lang="en-US" dirty="0"/>
              <a:t> = C</a:t>
            </a:r>
            <a:r>
              <a:rPr lang="en-US" baseline="-25000" dirty="0"/>
              <a:t>V </a:t>
            </a:r>
            <a:r>
              <a:rPr lang="en-US" dirty="0"/>
              <a:t>/T + (V</a:t>
            </a:r>
            <a:r>
              <a:rPr lang="en-US" dirty="0">
                <a:latin typeface="Symbol" pitchFamily="2" charset="2"/>
              </a:rPr>
              <a:t>a</a:t>
            </a:r>
            <a:r>
              <a:rPr lang="en-US" baseline="30000" dirty="0"/>
              <a:t>2</a:t>
            </a:r>
            <a:r>
              <a:rPr lang="en-US" dirty="0"/>
              <a:t>/</a:t>
            </a:r>
            <a:r>
              <a:rPr lang="en-US" dirty="0" err="1">
                <a:latin typeface="Symbol" pitchFamily="2" charset="2"/>
              </a:rPr>
              <a:t>k</a:t>
            </a:r>
            <a:r>
              <a:rPr lang="en-US" baseline="-25000" dirty="0" err="1"/>
              <a:t>T</a:t>
            </a:r>
            <a:r>
              <a:rPr lang="en-US" dirty="0"/>
              <a:t>)</a:t>
            </a:r>
          </a:p>
          <a:p>
            <a:r>
              <a:rPr lang="en-US" dirty="0" err="1"/>
              <a:t>C</a:t>
            </a:r>
            <a:r>
              <a:rPr lang="en-US" baseline="-25000" dirty="0" err="1"/>
              <a:t>p</a:t>
            </a:r>
            <a:r>
              <a:rPr lang="en-US" dirty="0"/>
              <a:t> - </a:t>
            </a:r>
            <a:r>
              <a:rPr lang="en-US" dirty="0" err="1"/>
              <a:t>C</a:t>
            </a:r>
            <a:r>
              <a:rPr lang="en-US" baseline="-25000" dirty="0" err="1"/>
              <a:t>v</a:t>
            </a:r>
            <a:r>
              <a:rPr lang="en-US" dirty="0"/>
              <a:t> = </a:t>
            </a:r>
            <a:r>
              <a:rPr lang="en-US" dirty="0">
                <a:latin typeface="Symbol" pitchFamily="2" charset="2"/>
              </a:rPr>
              <a:t>a</a:t>
            </a:r>
            <a:r>
              <a:rPr lang="en-US" baseline="30000" dirty="0"/>
              <a:t>2</a:t>
            </a:r>
            <a:r>
              <a:rPr lang="en-US" dirty="0"/>
              <a:t>VT/</a:t>
            </a:r>
            <a:r>
              <a:rPr lang="en-US" dirty="0" err="1">
                <a:latin typeface="Symbol" pitchFamily="2" charset="2"/>
              </a:rPr>
              <a:t>k</a:t>
            </a:r>
            <a:r>
              <a:rPr lang="en-US" baseline="-25000" dirty="0" err="1"/>
              <a:t>T</a:t>
            </a:r>
            <a:endParaRPr lang="en-US" baseline="-25000" dirty="0"/>
          </a:p>
        </p:txBody>
      </p:sp>
      <p:sp>
        <p:nvSpPr>
          <p:cNvPr id="6" name="TextBox 5">
            <a:extLst>
              <a:ext uri="{FF2B5EF4-FFF2-40B4-BE49-F238E27FC236}">
                <a16:creationId xmlns:a16="http://schemas.microsoft.com/office/drawing/2014/main" id="{013A16A5-C6E5-5B40-A99C-A430D4308129}"/>
              </a:ext>
            </a:extLst>
          </p:cNvPr>
          <p:cNvSpPr txBox="1"/>
          <p:nvPr/>
        </p:nvSpPr>
        <p:spPr>
          <a:xfrm>
            <a:off x="9351391" y="320511"/>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spTree>
    <p:extLst>
      <p:ext uri="{BB962C8B-B14F-4D97-AF65-F5344CB8AC3E}">
        <p14:creationId xmlns:p14="http://schemas.microsoft.com/office/powerpoint/2010/main" val="399840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24</a:t>
            </a:fld>
            <a:endParaRPr lang="en-US"/>
          </a:p>
        </p:txBody>
      </p:sp>
      <p:pic>
        <p:nvPicPr>
          <p:cNvPr id="2" name="Picture 1">
            <a:extLst>
              <a:ext uri="{FF2B5EF4-FFF2-40B4-BE49-F238E27FC236}">
                <a16:creationId xmlns:a16="http://schemas.microsoft.com/office/drawing/2014/main" id="{5F2A101B-F7BE-A440-84E9-6D5B66008138}"/>
              </a:ext>
            </a:extLst>
          </p:cNvPr>
          <p:cNvPicPr>
            <a:picLocks noChangeAspect="1"/>
          </p:cNvPicPr>
          <p:nvPr/>
        </p:nvPicPr>
        <p:blipFill>
          <a:blip r:embed="rId2"/>
          <a:stretch>
            <a:fillRect/>
          </a:stretch>
        </p:blipFill>
        <p:spPr>
          <a:xfrm>
            <a:off x="726781" y="515284"/>
            <a:ext cx="10795000" cy="6096000"/>
          </a:xfrm>
          <a:prstGeom prst="rect">
            <a:avLst/>
          </a:prstGeom>
        </p:spPr>
      </p:pic>
      <p:sp>
        <p:nvSpPr>
          <p:cNvPr id="4" name="TextBox 3">
            <a:extLst>
              <a:ext uri="{FF2B5EF4-FFF2-40B4-BE49-F238E27FC236}">
                <a16:creationId xmlns:a16="http://schemas.microsoft.com/office/drawing/2014/main" id="{89F2D8F6-FAC1-114B-96EC-49EEBC779C0D}"/>
              </a:ext>
            </a:extLst>
          </p:cNvPr>
          <p:cNvSpPr txBox="1"/>
          <p:nvPr/>
        </p:nvSpPr>
        <p:spPr>
          <a:xfrm>
            <a:off x="2601798" y="145952"/>
            <a:ext cx="464967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Lowest Gibbs Free Energy is the stable phase</a:t>
            </a:r>
          </a:p>
        </p:txBody>
      </p:sp>
      <p:pic>
        <p:nvPicPr>
          <p:cNvPr id="5" name="Picture 4">
            <a:extLst>
              <a:ext uri="{FF2B5EF4-FFF2-40B4-BE49-F238E27FC236}">
                <a16:creationId xmlns:a16="http://schemas.microsoft.com/office/drawing/2014/main" id="{06F8CA62-8267-754E-9BD8-9471F08DCCD8}"/>
              </a:ext>
            </a:extLst>
          </p:cNvPr>
          <p:cNvPicPr>
            <a:picLocks noChangeAspect="1"/>
          </p:cNvPicPr>
          <p:nvPr/>
        </p:nvPicPr>
        <p:blipFill>
          <a:blip r:embed="rId3"/>
          <a:stretch>
            <a:fillRect/>
          </a:stretch>
        </p:blipFill>
        <p:spPr>
          <a:xfrm>
            <a:off x="9729093" y="585229"/>
            <a:ext cx="2019300" cy="1117600"/>
          </a:xfrm>
          <a:prstGeom prst="rect">
            <a:avLst/>
          </a:prstGeom>
        </p:spPr>
      </p:pic>
      <p:pic>
        <p:nvPicPr>
          <p:cNvPr id="6" name="Picture 5">
            <a:extLst>
              <a:ext uri="{FF2B5EF4-FFF2-40B4-BE49-F238E27FC236}">
                <a16:creationId xmlns:a16="http://schemas.microsoft.com/office/drawing/2014/main" id="{D7EC0CA2-1E62-B742-B375-C6C8AACC53AE}"/>
              </a:ext>
            </a:extLst>
          </p:cNvPr>
          <p:cNvPicPr>
            <a:picLocks noChangeAspect="1"/>
          </p:cNvPicPr>
          <p:nvPr/>
        </p:nvPicPr>
        <p:blipFill>
          <a:blip r:embed="rId4"/>
          <a:stretch>
            <a:fillRect/>
          </a:stretch>
        </p:blipFill>
        <p:spPr>
          <a:xfrm>
            <a:off x="9512735" y="1599134"/>
            <a:ext cx="2452016" cy="1205910"/>
          </a:xfrm>
          <a:prstGeom prst="rect">
            <a:avLst/>
          </a:prstGeom>
        </p:spPr>
      </p:pic>
      <p:sp>
        <p:nvSpPr>
          <p:cNvPr id="7" name="TextBox 6">
            <a:extLst>
              <a:ext uri="{FF2B5EF4-FFF2-40B4-BE49-F238E27FC236}">
                <a16:creationId xmlns:a16="http://schemas.microsoft.com/office/drawing/2014/main" id="{C3EB07D6-B2E5-4E44-9EA4-6AEF23F333A2}"/>
              </a:ext>
            </a:extLst>
          </p:cNvPr>
          <p:cNvSpPr txBox="1"/>
          <p:nvPr/>
        </p:nvSpPr>
        <p:spPr>
          <a:xfrm>
            <a:off x="9874619" y="2932503"/>
            <a:ext cx="221529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generally increases</a:t>
            </a:r>
          </a:p>
          <a:p>
            <a:r>
              <a:rPr lang="en-US" dirty="0">
                <a:latin typeface="Times New Roman" panose="02020603050405020304" pitchFamily="18" charset="0"/>
                <a:cs typeface="Times New Roman" panose="02020603050405020304" pitchFamily="18" charset="0"/>
              </a:rPr>
              <a:t>With temperature</a:t>
            </a:r>
          </a:p>
        </p:txBody>
      </p:sp>
      <p:sp>
        <p:nvSpPr>
          <p:cNvPr id="8" name="TextBox 7">
            <a:extLst>
              <a:ext uri="{FF2B5EF4-FFF2-40B4-BE49-F238E27FC236}">
                <a16:creationId xmlns:a16="http://schemas.microsoft.com/office/drawing/2014/main" id="{9281BF73-D9EB-A845-9277-D38680F23EAA}"/>
              </a:ext>
            </a:extLst>
          </p:cNvPr>
          <p:cNvSpPr txBox="1"/>
          <p:nvPr/>
        </p:nvSpPr>
        <p:spPr>
          <a:xfrm>
            <a:off x="329245" y="279055"/>
            <a:ext cx="98108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H       A</a:t>
            </a:r>
          </a:p>
          <a:p>
            <a:r>
              <a:rPr lang="en-US" dirty="0">
                <a:latin typeface="Times New Roman" panose="02020603050405020304" pitchFamily="18" charset="0"/>
                <a:cs typeface="Times New Roman" panose="02020603050405020304" pitchFamily="18" charset="0"/>
              </a:rPr>
              <a:t>-p  G  T</a:t>
            </a:r>
          </a:p>
        </p:txBody>
      </p:sp>
      <p:sp>
        <p:nvSpPr>
          <p:cNvPr id="9" name="TextBox 8">
            <a:extLst>
              <a:ext uri="{FF2B5EF4-FFF2-40B4-BE49-F238E27FC236}">
                <a16:creationId xmlns:a16="http://schemas.microsoft.com/office/drawing/2014/main" id="{98581B73-BFCA-F84D-9411-288819E77FC1}"/>
              </a:ext>
            </a:extLst>
          </p:cNvPr>
          <p:cNvSpPr txBox="1"/>
          <p:nvPr/>
        </p:nvSpPr>
        <p:spPr>
          <a:xfrm>
            <a:off x="395926" y="1583703"/>
            <a:ext cx="1686744"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VdP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41F07CE-C17F-991F-65A2-5BF04D8F5B2A}"/>
              </a:ext>
            </a:extLst>
          </p:cNvPr>
          <p:cNvSpPr txBox="1"/>
          <p:nvPr/>
        </p:nvSpPr>
        <p:spPr>
          <a:xfrm>
            <a:off x="9004778" y="134196"/>
            <a:ext cx="3085140" cy="369332"/>
          </a:xfrm>
          <a:prstGeom prst="rect">
            <a:avLst/>
          </a:prstGeom>
          <a:noFill/>
        </p:spPr>
        <p:txBody>
          <a:bodyPr wrap="none" rtlCol="0">
            <a:spAutoFit/>
          </a:bodyPr>
          <a:lstStyle/>
          <a:p>
            <a:r>
              <a:rPr lang="en-US" b="1" u="sng" dirty="0">
                <a:latin typeface="Times New Roman" panose="02020603050405020304" pitchFamily="18" charset="0"/>
                <a:cs typeface="Times New Roman" panose="02020603050405020304" pitchFamily="18" charset="0"/>
              </a:rPr>
              <a:t>Why does G decrease with T?</a:t>
            </a:r>
          </a:p>
        </p:txBody>
      </p:sp>
    </p:spTree>
    <p:extLst>
      <p:ext uri="{BB962C8B-B14F-4D97-AF65-F5344CB8AC3E}">
        <p14:creationId xmlns:p14="http://schemas.microsoft.com/office/powerpoint/2010/main" val="1111237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25</a:t>
            </a:fld>
            <a:endParaRPr lang="en-US" dirty="0"/>
          </a:p>
        </p:txBody>
      </p:sp>
      <p:pic>
        <p:nvPicPr>
          <p:cNvPr id="2" name="Picture 1">
            <a:extLst>
              <a:ext uri="{FF2B5EF4-FFF2-40B4-BE49-F238E27FC236}">
                <a16:creationId xmlns:a16="http://schemas.microsoft.com/office/drawing/2014/main" id="{084D2C14-AF1E-DA41-BED5-487DC9737BF7}"/>
              </a:ext>
            </a:extLst>
          </p:cNvPr>
          <p:cNvPicPr>
            <a:picLocks noChangeAspect="1"/>
          </p:cNvPicPr>
          <p:nvPr/>
        </p:nvPicPr>
        <p:blipFill>
          <a:blip r:embed="rId2"/>
          <a:stretch>
            <a:fillRect/>
          </a:stretch>
        </p:blipFill>
        <p:spPr>
          <a:xfrm>
            <a:off x="717550" y="723900"/>
            <a:ext cx="10756900" cy="5410200"/>
          </a:xfrm>
          <a:prstGeom prst="rect">
            <a:avLst/>
          </a:prstGeom>
        </p:spPr>
      </p:pic>
      <p:sp>
        <p:nvSpPr>
          <p:cNvPr id="4" name="TextBox 3">
            <a:extLst>
              <a:ext uri="{FF2B5EF4-FFF2-40B4-BE49-F238E27FC236}">
                <a16:creationId xmlns:a16="http://schemas.microsoft.com/office/drawing/2014/main" id="{A24A99BB-D11F-0D4D-9C05-A37A3524F21E}"/>
              </a:ext>
            </a:extLst>
          </p:cNvPr>
          <p:cNvSpPr txBox="1"/>
          <p:nvPr/>
        </p:nvSpPr>
        <p:spPr>
          <a:xfrm>
            <a:off x="2601798" y="145952"/>
            <a:ext cx="464967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Lowest Gibbs Free Energy is the stable phase</a:t>
            </a:r>
          </a:p>
        </p:txBody>
      </p:sp>
      <p:pic>
        <p:nvPicPr>
          <p:cNvPr id="5" name="Picture 4">
            <a:extLst>
              <a:ext uri="{FF2B5EF4-FFF2-40B4-BE49-F238E27FC236}">
                <a16:creationId xmlns:a16="http://schemas.microsoft.com/office/drawing/2014/main" id="{D93BDCC0-40F7-AB43-A2F9-9257E6DB9D61}"/>
              </a:ext>
            </a:extLst>
          </p:cNvPr>
          <p:cNvPicPr>
            <a:picLocks noChangeAspect="1"/>
          </p:cNvPicPr>
          <p:nvPr/>
        </p:nvPicPr>
        <p:blipFill>
          <a:blip r:embed="rId3"/>
          <a:stretch>
            <a:fillRect/>
          </a:stretch>
        </p:blipFill>
        <p:spPr>
          <a:xfrm>
            <a:off x="9347200" y="501650"/>
            <a:ext cx="2006600" cy="1244600"/>
          </a:xfrm>
          <a:prstGeom prst="rect">
            <a:avLst/>
          </a:prstGeom>
        </p:spPr>
      </p:pic>
      <p:pic>
        <p:nvPicPr>
          <p:cNvPr id="6" name="Picture 5">
            <a:extLst>
              <a:ext uri="{FF2B5EF4-FFF2-40B4-BE49-F238E27FC236}">
                <a16:creationId xmlns:a16="http://schemas.microsoft.com/office/drawing/2014/main" id="{D91515CE-46B6-E24D-AC79-3C0516F8BB4F}"/>
              </a:ext>
            </a:extLst>
          </p:cNvPr>
          <p:cNvPicPr>
            <a:picLocks noChangeAspect="1"/>
          </p:cNvPicPr>
          <p:nvPr/>
        </p:nvPicPr>
        <p:blipFill>
          <a:blip r:embed="rId4"/>
          <a:stretch>
            <a:fillRect/>
          </a:stretch>
        </p:blipFill>
        <p:spPr>
          <a:xfrm>
            <a:off x="8958540" y="1715613"/>
            <a:ext cx="3060700" cy="1435100"/>
          </a:xfrm>
          <a:prstGeom prst="rect">
            <a:avLst/>
          </a:prstGeom>
        </p:spPr>
      </p:pic>
      <p:sp>
        <p:nvSpPr>
          <p:cNvPr id="7" name="TextBox 6">
            <a:extLst>
              <a:ext uri="{FF2B5EF4-FFF2-40B4-BE49-F238E27FC236}">
                <a16:creationId xmlns:a16="http://schemas.microsoft.com/office/drawing/2014/main" id="{823A7945-2584-9C4E-8811-5D5B65B5192C}"/>
              </a:ext>
            </a:extLst>
          </p:cNvPr>
          <p:cNvSpPr txBox="1"/>
          <p:nvPr/>
        </p:nvSpPr>
        <p:spPr>
          <a:xfrm>
            <a:off x="9266548" y="3289955"/>
            <a:ext cx="2865464"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Volume is positive</a:t>
            </a:r>
          </a:p>
          <a:p>
            <a:r>
              <a:rPr lang="en-US" dirty="0">
                <a:latin typeface="Times New Roman" panose="02020603050405020304" pitchFamily="18" charset="0"/>
                <a:cs typeface="Times New Roman" panose="02020603050405020304" pitchFamily="18" charset="0"/>
              </a:rPr>
              <a:t>So G increases with pressure</a:t>
            </a:r>
          </a:p>
        </p:txBody>
      </p:sp>
      <p:sp>
        <p:nvSpPr>
          <p:cNvPr id="8" name="TextBox 7">
            <a:extLst>
              <a:ext uri="{FF2B5EF4-FFF2-40B4-BE49-F238E27FC236}">
                <a16:creationId xmlns:a16="http://schemas.microsoft.com/office/drawing/2014/main" id="{00A89718-D70B-C048-A5A5-290DB7CE2E7A}"/>
              </a:ext>
            </a:extLst>
          </p:cNvPr>
          <p:cNvSpPr txBox="1"/>
          <p:nvPr/>
        </p:nvSpPr>
        <p:spPr>
          <a:xfrm>
            <a:off x="329245" y="279055"/>
            <a:ext cx="98108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H       A</a:t>
            </a:r>
          </a:p>
          <a:p>
            <a:r>
              <a:rPr lang="en-US" dirty="0">
                <a:latin typeface="Times New Roman" panose="02020603050405020304" pitchFamily="18" charset="0"/>
                <a:cs typeface="Times New Roman" panose="02020603050405020304" pitchFamily="18" charset="0"/>
              </a:rPr>
              <a:t>-p  G  T</a:t>
            </a:r>
          </a:p>
        </p:txBody>
      </p:sp>
      <p:sp>
        <p:nvSpPr>
          <p:cNvPr id="9" name="TextBox 8">
            <a:extLst>
              <a:ext uri="{FF2B5EF4-FFF2-40B4-BE49-F238E27FC236}">
                <a16:creationId xmlns:a16="http://schemas.microsoft.com/office/drawing/2014/main" id="{5DFCF459-9A33-2843-9BA6-47877D1C9C9E}"/>
              </a:ext>
            </a:extLst>
          </p:cNvPr>
          <p:cNvSpPr txBox="1"/>
          <p:nvPr/>
        </p:nvSpPr>
        <p:spPr>
          <a:xfrm>
            <a:off x="395926" y="1583703"/>
            <a:ext cx="1686744"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VdP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48E35CE-E4F9-8482-F7E3-434BCA570FCB}"/>
              </a:ext>
            </a:extLst>
          </p:cNvPr>
          <p:cNvSpPr txBox="1"/>
          <p:nvPr/>
        </p:nvSpPr>
        <p:spPr>
          <a:xfrm>
            <a:off x="8958540" y="145952"/>
            <a:ext cx="3046668" cy="369332"/>
          </a:xfrm>
          <a:prstGeom prst="rect">
            <a:avLst/>
          </a:prstGeom>
          <a:noFill/>
        </p:spPr>
        <p:txBody>
          <a:bodyPr wrap="none" rtlCol="0">
            <a:spAutoFit/>
          </a:bodyPr>
          <a:lstStyle/>
          <a:p>
            <a:r>
              <a:rPr lang="en-US" b="1" u="sng" dirty="0">
                <a:latin typeface="Times New Roman" panose="02020603050405020304" pitchFamily="18" charset="0"/>
                <a:cs typeface="Times New Roman" panose="02020603050405020304" pitchFamily="18" charset="0"/>
              </a:rPr>
              <a:t>Why does G increase with p?</a:t>
            </a:r>
          </a:p>
        </p:txBody>
      </p:sp>
      <p:sp>
        <p:nvSpPr>
          <p:cNvPr id="11" name="TextBox 10">
            <a:extLst>
              <a:ext uri="{FF2B5EF4-FFF2-40B4-BE49-F238E27FC236}">
                <a16:creationId xmlns:a16="http://schemas.microsoft.com/office/drawing/2014/main" id="{F69F8975-23AF-DCAD-7A04-8852A0D277B8}"/>
              </a:ext>
            </a:extLst>
          </p:cNvPr>
          <p:cNvSpPr txBox="1"/>
          <p:nvPr/>
        </p:nvSpPr>
        <p:spPr>
          <a:xfrm>
            <a:off x="7093501" y="4625658"/>
            <a:ext cx="4769254" cy="646331"/>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Diamond is denser than graphite so weaker slope</a:t>
            </a:r>
          </a:p>
          <a:p>
            <a:r>
              <a:rPr lang="en-US" i="1" dirty="0">
                <a:latin typeface="Times New Roman" panose="02020603050405020304" pitchFamily="18" charset="0"/>
                <a:cs typeface="Times New Roman" panose="02020603050405020304" pitchFamily="18" charset="0"/>
              </a:rPr>
              <a:t>Hence graphite is more stable at low pressure</a:t>
            </a:r>
          </a:p>
        </p:txBody>
      </p:sp>
    </p:spTree>
    <p:extLst>
      <p:ext uri="{BB962C8B-B14F-4D97-AF65-F5344CB8AC3E}">
        <p14:creationId xmlns:p14="http://schemas.microsoft.com/office/powerpoint/2010/main" val="20922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26</a:t>
            </a:fld>
            <a:endParaRPr lang="en-US"/>
          </a:p>
        </p:txBody>
      </p:sp>
      <p:sp>
        <p:nvSpPr>
          <p:cNvPr id="2" name="TextBox 1">
            <a:extLst>
              <a:ext uri="{FF2B5EF4-FFF2-40B4-BE49-F238E27FC236}">
                <a16:creationId xmlns:a16="http://schemas.microsoft.com/office/drawing/2014/main" id="{C2D4FDC8-A8B8-DC4C-852D-11211BCF0CF2}"/>
              </a:ext>
            </a:extLst>
          </p:cNvPr>
          <p:cNvSpPr txBox="1"/>
          <p:nvPr/>
        </p:nvSpPr>
        <p:spPr>
          <a:xfrm>
            <a:off x="2205873" y="552034"/>
            <a:ext cx="778738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Phases at Equilibrium, Chemical Potential or partial molar Gibbs free energy</a:t>
            </a:r>
          </a:p>
        </p:txBody>
      </p:sp>
      <p:sp>
        <p:nvSpPr>
          <p:cNvPr id="4" name="TextBox 3">
            <a:extLst>
              <a:ext uri="{FF2B5EF4-FFF2-40B4-BE49-F238E27FC236}">
                <a16:creationId xmlns:a16="http://schemas.microsoft.com/office/drawing/2014/main" id="{3AA2FAA1-EB22-6C40-82D0-8CC8BF52E105}"/>
              </a:ext>
            </a:extLst>
          </p:cNvPr>
          <p:cNvSpPr txBox="1"/>
          <p:nvPr/>
        </p:nvSpPr>
        <p:spPr>
          <a:xfrm>
            <a:off x="2205873" y="1348033"/>
            <a:ext cx="8041064" cy="45243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Consider water and water vapor at equilibrium.  A molecule of water can leave liquid water and join the water vapor due to thermal energy.  At equilibrium it can just as likely leave water vapor to join liquid water.  We are not considering the interfacial energy.  </a:t>
            </a:r>
          </a:p>
          <a:p>
            <a:r>
              <a:rPr lang="en-US" dirty="0">
                <a:latin typeface="Times New Roman" panose="02020603050405020304" pitchFamily="18" charset="0"/>
                <a:cs typeface="Times New Roman" panose="02020603050405020304" pitchFamily="18" charset="0"/>
              </a:rPr>
              <a:t>The total number of moles in the container (system), </a:t>
            </a:r>
            <a:r>
              <a:rPr lang="en-US" dirty="0" err="1">
                <a:latin typeface="Times New Roman" panose="02020603050405020304" pitchFamily="18" charset="0"/>
                <a:cs typeface="Times New Roman" panose="02020603050405020304" pitchFamily="18" charset="0"/>
              </a:rPr>
              <a:t>n</a:t>
            </a:r>
            <a:r>
              <a:rPr lang="en-US" baseline="-25000" dirty="0" err="1">
                <a:latin typeface="Times New Roman" panose="02020603050405020304" pitchFamily="18" charset="0"/>
                <a:cs typeface="Times New Roman" panose="02020603050405020304" pitchFamily="18" charset="0"/>
              </a:rPr>
              <a:t>total</a:t>
            </a:r>
            <a:r>
              <a:rPr lang="en-US" dirty="0">
                <a:latin typeface="Times New Roman" panose="02020603050405020304" pitchFamily="18" charset="0"/>
                <a:cs typeface="Times New Roman" panose="02020603050405020304" pitchFamily="18" charset="0"/>
              </a:rPr>
              <a:t>, is fixed.  But the number in liquid water can change by </a:t>
            </a:r>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liquid</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vapor</a:t>
            </a:r>
            <a:r>
              <a:rPr lang="en-US" dirty="0">
                <a:latin typeface="Times New Roman" panose="02020603050405020304" pitchFamily="18" charset="0"/>
                <a:cs typeface="Times New Roman" panose="02020603050405020304" pitchFamily="18" charset="0"/>
              </a:rPr>
              <a:t>.  This change would change the Gibbs free energy (we are doing an experiment at constant atmospheric pressure).</a:t>
            </a:r>
          </a:p>
          <a:p>
            <a:r>
              <a:rPr lang="en-US" dirty="0" err="1">
                <a:latin typeface="Symbol" pitchFamily="2" charset="2"/>
              </a:rPr>
              <a:t>m</a:t>
            </a:r>
            <a:r>
              <a:rPr lang="en-US" baseline="-25000" dirty="0" err="1"/>
              <a:t>liq</a:t>
            </a:r>
            <a:r>
              <a:rPr lang="en-US" dirty="0"/>
              <a:t> = (</a:t>
            </a:r>
            <a:r>
              <a:rPr lang="en-US" dirty="0" err="1"/>
              <a:t>dG</a:t>
            </a:r>
            <a:r>
              <a:rPr lang="en-US" baseline="-25000" dirty="0" err="1"/>
              <a:t>liq</a:t>
            </a:r>
            <a:r>
              <a:rPr lang="en-US" dirty="0"/>
              <a:t>/</a:t>
            </a:r>
            <a:r>
              <a:rPr lang="en-US" dirty="0" err="1"/>
              <a:t>dn</a:t>
            </a:r>
            <a:r>
              <a:rPr lang="en-US" baseline="-25000" dirty="0" err="1"/>
              <a:t>liq</a:t>
            </a:r>
            <a:r>
              <a:rPr lang="en-US" dirty="0"/>
              <a:t>) = (</a:t>
            </a:r>
            <a:r>
              <a:rPr lang="en-US" dirty="0" err="1"/>
              <a:t>dG</a:t>
            </a:r>
            <a:r>
              <a:rPr lang="en-US" baseline="-25000" dirty="0" err="1"/>
              <a:t>vap</a:t>
            </a:r>
            <a:r>
              <a:rPr lang="en-US" dirty="0"/>
              <a:t>/</a:t>
            </a:r>
            <a:r>
              <a:rPr lang="en-US" dirty="0" err="1"/>
              <a:t>dn</a:t>
            </a:r>
            <a:r>
              <a:rPr lang="en-US" baseline="-25000" dirty="0" err="1"/>
              <a:t>vap</a:t>
            </a:r>
            <a:r>
              <a:rPr lang="en-US" dirty="0"/>
              <a:t>) = </a:t>
            </a:r>
            <a:r>
              <a:rPr lang="en-US" dirty="0" err="1">
                <a:latin typeface="Symbol" pitchFamily="2" charset="2"/>
              </a:rPr>
              <a:t>m</a:t>
            </a:r>
            <a:r>
              <a:rPr lang="en-US" baseline="-25000" dirty="0" err="1"/>
              <a:t>vap</a:t>
            </a:r>
            <a:r>
              <a:rPr lang="en-US" dirty="0"/>
              <a:t> </a:t>
            </a:r>
            <a:r>
              <a:rPr lang="en-US" dirty="0">
                <a:latin typeface="Times New Roman" panose="02020603050405020304" pitchFamily="18" charset="0"/>
                <a:cs typeface="Times New Roman" panose="02020603050405020304" pitchFamily="18" charset="0"/>
              </a:rPr>
              <a:t>at equilibrium </a:t>
            </a:r>
          </a:p>
          <a:p>
            <a:r>
              <a:rPr lang="en-US" dirty="0">
                <a:latin typeface="Times New Roman" panose="02020603050405020304" pitchFamily="18" charset="0"/>
                <a:cs typeface="Times New Roman" panose="02020603050405020304" pitchFamily="18" charset="0"/>
              </a:rPr>
              <a:t>so that the change for liquid = -the change for vapor; </a:t>
            </a:r>
          </a:p>
          <a:p>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liq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vap</a:t>
            </a:r>
            <a:r>
              <a:rPr lang="en-US" dirty="0">
                <a:latin typeface="Times New Roman" panose="02020603050405020304" pitchFamily="18" charset="0"/>
                <a:cs typeface="Times New Roman" panose="02020603050405020304" pitchFamily="18" charset="0"/>
              </a:rPr>
              <a:t> for conservation of mass.</a:t>
            </a:r>
          </a:p>
          <a:p>
            <a:r>
              <a:rPr lang="en-US" dirty="0" err="1">
                <a:latin typeface="Times New Roman" panose="02020603050405020304" pitchFamily="18" charset="0"/>
                <a:cs typeface="Times New Roman" panose="02020603050405020304" pitchFamily="18" charset="0"/>
              </a:rPr>
              <a:t>dn</a:t>
            </a:r>
            <a:r>
              <a:rPr lang="en-US" baseline="-25000" dirty="0" err="1">
                <a:latin typeface="Times New Roman" panose="02020603050405020304" pitchFamily="18" charset="0"/>
                <a:cs typeface="Times New Roman" panose="02020603050405020304" pitchFamily="18" charset="0"/>
              </a:rPr>
              <a:t>liq</a:t>
            </a:r>
            <a:r>
              <a:rPr lang="en-US" dirty="0">
                <a:latin typeface="Symbol" pitchFamily="2" charset="2"/>
              </a:rPr>
              <a:t> </a:t>
            </a:r>
            <a:r>
              <a:rPr lang="en-US" dirty="0" err="1">
                <a:latin typeface="Symbol" pitchFamily="2" charset="2"/>
              </a:rPr>
              <a:t>m</a:t>
            </a:r>
            <a:r>
              <a:rPr lang="en-US" baseline="-25000" dirty="0" err="1"/>
              <a:t>liq</a:t>
            </a:r>
            <a:r>
              <a:rPr lang="en-US" dirty="0"/>
              <a:t> = </a:t>
            </a:r>
            <a:r>
              <a:rPr lang="en-US" dirty="0" err="1"/>
              <a:t>dn</a:t>
            </a:r>
            <a:r>
              <a:rPr lang="en-US" baseline="-25000" dirty="0" err="1"/>
              <a:t>vap</a:t>
            </a:r>
            <a:r>
              <a:rPr lang="en-US" dirty="0">
                <a:latin typeface="Symbol" pitchFamily="2" charset="2"/>
              </a:rPr>
              <a:t> </a:t>
            </a:r>
            <a:r>
              <a:rPr lang="en-US" dirty="0" err="1">
                <a:latin typeface="Symbol" pitchFamily="2" charset="2"/>
              </a:rPr>
              <a:t>m</a:t>
            </a:r>
            <a:r>
              <a:rPr lang="en-US" baseline="-25000" dirty="0" err="1"/>
              <a:t>vap</a:t>
            </a:r>
            <a:r>
              <a:rPr lang="en-US" dirty="0"/>
              <a:t> </a:t>
            </a:r>
          </a:p>
          <a:p>
            <a:r>
              <a:rPr lang="en-US" dirty="0" err="1">
                <a:latin typeface="Symbol" pitchFamily="2" charset="2"/>
              </a:rPr>
              <a:t>m</a:t>
            </a:r>
            <a:r>
              <a:rPr lang="en-US" baseline="-25000" dirty="0" err="1"/>
              <a:t>vap</a:t>
            </a:r>
            <a:r>
              <a:rPr lang="en-US" dirty="0"/>
              <a:t> </a:t>
            </a:r>
            <a:r>
              <a:rPr lang="en-US" dirty="0">
                <a:latin typeface="Times New Roman" panose="02020603050405020304" pitchFamily="18" charset="0"/>
                <a:cs typeface="Times New Roman" panose="02020603050405020304" pitchFamily="18" charset="0"/>
              </a:rPr>
              <a:t>is called the chemical potential of water in the vapor phase.  </a:t>
            </a:r>
          </a:p>
          <a:p>
            <a:r>
              <a:rPr lang="en-US" dirty="0">
                <a:latin typeface="Times New Roman" panose="02020603050405020304" pitchFamily="18" charset="0"/>
                <a:cs typeface="Times New Roman" panose="02020603050405020304" pitchFamily="18" charset="0"/>
              </a:rPr>
              <a:t>Chemical potential </a:t>
            </a:r>
            <a:r>
              <a:rPr lang="en-US" b="1" i="1" u="sng" dirty="0">
                <a:latin typeface="Times New Roman" panose="02020603050405020304" pitchFamily="18" charset="0"/>
                <a:cs typeface="Times New Roman" panose="02020603050405020304" pitchFamily="18" charset="0"/>
              </a:rPr>
              <a:t>always</a:t>
            </a:r>
            <a:r>
              <a:rPr lang="en-US" dirty="0">
                <a:latin typeface="Times New Roman" panose="02020603050405020304" pitchFamily="18" charset="0"/>
                <a:cs typeface="Times New Roman" panose="02020603050405020304" pitchFamily="18" charset="0"/>
              </a:rPr>
              <a:t> has two qualifiers, of </a:t>
            </a:r>
            <a:r>
              <a:rPr lang="en-US" b="1" i="1" u="sng" dirty="0">
                <a:latin typeface="Times New Roman" panose="02020603050405020304" pitchFamily="18" charset="0"/>
                <a:cs typeface="Times New Roman" panose="02020603050405020304" pitchFamily="18" charset="0"/>
              </a:rPr>
              <a:t>what component</a:t>
            </a:r>
            <a:r>
              <a:rPr lang="en-US" dirty="0">
                <a:latin typeface="Times New Roman" panose="02020603050405020304" pitchFamily="18" charset="0"/>
                <a:cs typeface="Times New Roman" panose="02020603050405020304" pitchFamily="18" charset="0"/>
              </a:rPr>
              <a:t> in </a:t>
            </a:r>
            <a:r>
              <a:rPr lang="en-US" b="1" i="1" u="sng" dirty="0">
                <a:latin typeface="Times New Roman" panose="02020603050405020304" pitchFamily="18" charset="0"/>
                <a:cs typeface="Times New Roman" panose="02020603050405020304" pitchFamily="18" charset="0"/>
              </a:rPr>
              <a:t>what phase</a:t>
            </a:r>
            <a:r>
              <a:rPr lang="en-US" dirty="0">
                <a:latin typeface="Times New Roman" panose="02020603050405020304" pitchFamily="18" charset="0"/>
                <a:cs typeface="Times New Roman" panose="02020603050405020304" pitchFamily="18" charset="0"/>
              </a:rPr>
              <a:t>.</a:t>
            </a:r>
          </a:p>
          <a:p>
            <a:endParaRPr lang="en-US" dirty="0"/>
          </a:p>
          <a:p>
            <a:r>
              <a:rPr lang="en-US" dirty="0" err="1">
                <a:latin typeface="Symbol" pitchFamily="2" charset="2"/>
              </a:rPr>
              <a:t>m</a:t>
            </a:r>
            <a:r>
              <a:rPr lang="en-US" baseline="-25000" dirty="0" err="1"/>
              <a:t>vap</a:t>
            </a:r>
            <a:r>
              <a:rPr lang="en-US" baseline="-25000" dirty="0"/>
              <a:t> </a:t>
            </a:r>
            <a:r>
              <a:rPr lang="en-US" dirty="0">
                <a:latin typeface="Times New Roman" panose="02020603050405020304" pitchFamily="18" charset="0"/>
                <a:cs typeface="Times New Roman" panose="02020603050405020304" pitchFamily="18" charset="0"/>
              </a:rPr>
              <a:t>is the partial molar Gibbs Free Energy of water in the vapor phase.  </a:t>
            </a:r>
          </a:p>
          <a:p>
            <a:r>
              <a:rPr lang="en-US" dirty="0">
                <a:latin typeface="Times New Roman" panose="02020603050405020304" pitchFamily="18" charset="0"/>
                <a:cs typeface="Times New Roman" panose="02020603050405020304" pitchFamily="18" charset="0"/>
              </a:rPr>
              <a:t>H, S, V can also have partial molar values in the same way usually signified by a bar.</a:t>
            </a:r>
          </a:p>
        </p:txBody>
      </p:sp>
      <p:sp>
        <p:nvSpPr>
          <p:cNvPr id="6" name="TextBox 5">
            <a:extLst>
              <a:ext uri="{FF2B5EF4-FFF2-40B4-BE49-F238E27FC236}">
                <a16:creationId xmlns:a16="http://schemas.microsoft.com/office/drawing/2014/main" id="{B6E72B2A-AE9E-7164-2491-1D512989F343}"/>
              </a:ext>
            </a:extLst>
          </p:cNvPr>
          <p:cNvSpPr txBox="1"/>
          <p:nvPr/>
        </p:nvSpPr>
        <p:spPr>
          <a:xfrm>
            <a:off x="4251960" y="800986"/>
            <a:ext cx="60960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(For multiple phases and/or components)</a:t>
            </a:r>
          </a:p>
        </p:txBody>
      </p:sp>
    </p:spTree>
    <p:extLst>
      <p:ext uri="{BB962C8B-B14F-4D97-AF65-F5344CB8AC3E}">
        <p14:creationId xmlns:p14="http://schemas.microsoft.com/office/powerpoint/2010/main" val="2701690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27</a:t>
            </a:fld>
            <a:endParaRPr lang="en-US"/>
          </a:p>
        </p:txBody>
      </p:sp>
      <p:sp>
        <p:nvSpPr>
          <p:cNvPr id="2" name="TextBox 1">
            <a:extLst>
              <a:ext uri="{FF2B5EF4-FFF2-40B4-BE49-F238E27FC236}">
                <a16:creationId xmlns:a16="http://schemas.microsoft.com/office/drawing/2014/main" id="{B5D35D2C-DCFA-0A4A-B6CB-4862B72F42B9}"/>
              </a:ext>
            </a:extLst>
          </p:cNvPr>
          <p:cNvSpPr txBox="1"/>
          <p:nvPr/>
        </p:nvSpPr>
        <p:spPr>
          <a:xfrm>
            <a:off x="4687417" y="548238"/>
            <a:ext cx="253787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Gibbs-</a:t>
            </a:r>
            <a:r>
              <a:rPr lang="en-US" b="1" dirty="0" err="1">
                <a:latin typeface="Times New Roman" panose="02020603050405020304" pitchFamily="18" charset="0"/>
                <a:cs typeface="Times New Roman" panose="02020603050405020304" pitchFamily="18" charset="0"/>
              </a:rPr>
              <a:t>Duhem</a:t>
            </a:r>
            <a:r>
              <a:rPr lang="en-US" b="1" dirty="0">
                <a:latin typeface="Times New Roman" panose="02020603050405020304" pitchFamily="18" charset="0"/>
                <a:cs typeface="Times New Roman" panose="02020603050405020304" pitchFamily="18" charset="0"/>
              </a:rPr>
              <a:t> Equation</a:t>
            </a:r>
          </a:p>
        </p:txBody>
      </p:sp>
      <p:pic>
        <p:nvPicPr>
          <p:cNvPr id="4" name="Picture 3">
            <a:extLst>
              <a:ext uri="{FF2B5EF4-FFF2-40B4-BE49-F238E27FC236}">
                <a16:creationId xmlns:a16="http://schemas.microsoft.com/office/drawing/2014/main" id="{6B8A4692-8AFE-C545-95AD-E943A3E347AB}"/>
              </a:ext>
            </a:extLst>
          </p:cNvPr>
          <p:cNvPicPr>
            <a:picLocks noChangeAspect="1"/>
          </p:cNvPicPr>
          <p:nvPr/>
        </p:nvPicPr>
        <p:blipFill>
          <a:blip r:embed="rId2"/>
          <a:stretch>
            <a:fillRect/>
          </a:stretch>
        </p:blipFill>
        <p:spPr>
          <a:xfrm>
            <a:off x="2138640" y="1123476"/>
            <a:ext cx="3420696" cy="826731"/>
          </a:xfrm>
          <a:prstGeom prst="rect">
            <a:avLst/>
          </a:prstGeom>
        </p:spPr>
      </p:pic>
      <p:sp>
        <p:nvSpPr>
          <p:cNvPr id="5" name="TextBox 4">
            <a:extLst>
              <a:ext uri="{FF2B5EF4-FFF2-40B4-BE49-F238E27FC236}">
                <a16:creationId xmlns:a16="http://schemas.microsoft.com/office/drawing/2014/main" id="{D4203C73-3DAA-A140-AA9D-D7B046E77C68}"/>
              </a:ext>
            </a:extLst>
          </p:cNvPr>
          <p:cNvSpPr txBox="1"/>
          <p:nvPr/>
        </p:nvSpPr>
        <p:spPr>
          <a:xfrm>
            <a:off x="1828800" y="1964599"/>
            <a:ext cx="473251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Consider a binary system A + B makes a solution</a:t>
            </a:r>
          </a:p>
        </p:txBody>
      </p:sp>
      <p:pic>
        <p:nvPicPr>
          <p:cNvPr id="6" name="Picture 5">
            <a:extLst>
              <a:ext uri="{FF2B5EF4-FFF2-40B4-BE49-F238E27FC236}">
                <a16:creationId xmlns:a16="http://schemas.microsoft.com/office/drawing/2014/main" id="{5E748967-5381-1748-9C28-BCF51588C3FB}"/>
              </a:ext>
            </a:extLst>
          </p:cNvPr>
          <p:cNvPicPr>
            <a:picLocks noChangeAspect="1"/>
          </p:cNvPicPr>
          <p:nvPr/>
        </p:nvPicPr>
        <p:blipFill>
          <a:blip r:embed="rId3"/>
          <a:stretch>
            <a:fillRect/>
          </a:stretch>
        </p:blipFill>
        <p:spPr>
          <a:xfrm>
            <a:off x="2138640" y="2333931"/>
            <a:ext cx="1446491" cy="326851"/>
          </a:xfrm>
          <a:prstGeom prst="rect">
            <a:avLst/>
          </a:prstGeom>
        </p:spPr>
      </p:pic>
      <p:pic>
        <p:nvPicPr>
          <p:cNvPr id="7" name="Picture 6">
            <a:extLst>
              <a:ext uri="{FF2B5EF4-FFF2-40B4-BE49-F238E27FC236}">
                <a16:creationId xmlns:a16="http://schemas.microsoft.com/office/drawing/2014/main" id="{B8064DB0-CB06-C74B-B1D7-C8D71B4DF0A0}"/>
              </a:ext>
            </a:extLst>
          </p:cNvPr>
          <p:cNvPicPr>
            <a:picLocks noChangeAspect="1"/>
          </p:cNvPicPr>
          <p:nvPr/>
        </p:nvPicPr>
        <p:blipFill>
          <a:blip r:embed="rId4"/>
          <a:stretch>
            <a:fillRect/>
          </a:stretch>
        </p:blipFill>
        <p:spPr>
          <a:xfrm>
            <a:off x="2138640" y="2703263"/>
            <a:ext cx="3376667" cy="398156"/>
          </a:xfrm>
          <a:prstGeom prst="rect">
            <a:avLst/>
          </a:prstGeom>
        </p:spPr>
      </p:pic>
      <p:pic>
        <p:nvPicPr>
          <p:cNvPr id="8" name="Picture 7">
            <a:extLst>
              <a:ext uri="{FF2B5EF4-FFF2-40B4-BE49-F238E27FC236}">
                <a16:creationId xmlns:a16="http://schemas.microsoft.com/office/drawing/2014/main" id="{B0C8ADD4-1851-C841-9D6A-19DD42A3AE10}"/>
              </a:ext>
            </a:extLst>
          </p:cNvPr>
          <p:cNvPicPr>
            <a:picLocks noChangeAspect="1"/>
          </p:cNvPicPr>
          <p:nvPr/>
        </p:nvPicPr>
        <p:blipFill>
          <a:blip r:embed="rId5"/>
          <a:stretch>
            <a:fillRect/>
          </a:stretch>
        </p:blipFill>
        <p:spPr>
          <a:xfrm>
            <a:off x="2158545" y="4149481"/>
            <a:ext cx="2008250" cy="347105"/>
          </a:xfrm>
          <a:prstGeom prst="rect">
            <a:avLst/>
          </a:prstGeom>
        </p:spPr>
      </p:pic>
      <p:pic>
        <p:nvPicPr>
          <p:cNvPr id="11" name="Picture 10">
            <a:extLst>
              <a:ext uri="{FF2B5EF4-FFF2-40B4-BE49-F238E27FC236}">
                <a16:creationId xmlns:a16="http://schemas.microsoft.com/office/drawing/2014/main" id="{E0DC0EA0-B0DF-E843-B0FA-72802E1A2631}"/>
              </a:ext>
            </a:extLst>
          </p:cNvPr>
          <p:cNvPicPr>
            <a:picLocks noChangeAspect="1"/>
          </p:cNvPicPr>
          <p:nvPr/>
        </p:nvPicPr>
        <p:blipFill>
          <a:blip r:embed="rId6"/>
          <a:stretch>
            <a:fillRect/>
          </a:stretch>
        </p:blipFill>
        <p:spPr>
          <a:xfrm>
            <a:off x="2158545" y="4701196"/>
            <a:ext cx="3673849" cy="577812"/>
          </a:xfrm>
          <a:prstGeom prst="rect">
            <a:avLst/>
          </a:prstGeom>
        </p:spPr>
      </p:pic>
      <p:pic>
        <p:nvPicPr>
          <p:cNvPr id="12" name="Picture 11">
            <a:extLst>
              <a:ext uri="{FF2B5EF4-FFF2-40B4-BE49-F238E27FC236}">
                <a16:creationId xmlns:a16="http://schemas.microsoft.com/office/drawing/2014/main" id="{5B165378-D45B-F044-AD71-343E04811F6B}"/>
              </a:ext>
            </a:extLst>
          </p:cNvPr>
          <p:cNvPicPr>
            <a:picLocks noChangeAspect="1"/>
          </p:cNvPicPr>
          <p:nvPr/>
        </p:nvPicPr>
        <p:blipFill>
          <a:blip r:embed="rId7"/>
          <a:stretch>
            <a:fillRect/>
          </a:stretch>
        </p:blipFill>
        <p:spPr>
          <a:xfrm>
            <a:off x="2138640" y="3443669"/>
            <a:ext cx="2486058" cy="562723"/>
          </a:xfrm>
          <a:prstGeom prst="rect">
            <a:avLst/>
          </a:prstGeom>
        </p:spPr>
      </p:pic>
      <p:sp>
        <p:nvSpPr>
          <p:cNvPr id="13" name="TextBox 12">
            <a:extLst>
              <a:ext uri="{FF2B5EF4-FFF2-40B4-BE49-F238E27FC236}">
                <a16:creationId xmlns:a16="http://schemas.microsoft.com/office/drawing/2014/main" id="{9885E131-770E-2B43-AE15-C76B63900C0C}"/>
              </a:ext>
            </a:extLst>
          </p:cNvPr>
          <p:cNvSpPr txBox="1"/>
          <p:nvPr/>
        </p:nvSpPr>
        <p:spPr>
          <a:xfrm>
            <a:off x="1902970" y="3780149"/>
            <a:ext cx="205934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constant T and p:</a:t>
            </a:r>
          </a:p>
        </p:txBody>
      </p:sp>
      <p:sp>
        <p:nvSpPr>
          <p:cNvPr id="14" name="TextBox 13">
            <a:extLst>
              <a:ext uri="{FF2B5EF4-FFF2-40B4-BE49-F238E27FC236}">
                <a16:creationId xmlns:a16="http://schemas.microsoft.com/office/drawing/2014/main" id="{56D01737-CCD7-7D49-9A25-79B7470F4FEF}"/>
              </a:ext>
            </a:extLst>
          </p:cNvPr>
          <p:cNvSpPr txBox="1"/>
          <p:nvPr/>
        </p:nvSpPr>
        <p:spPr>
          <a:xfrm>
            <a:off x="1828800" y="3083966"/>
            <a:ext cx="463383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Fundamental equation with chemical potential:</a:t>
            </a:r>
          </a:p>
        </p:txBody>
      </p:sp>
      <p:sp>
        <p:nvSpPr>
          <p:cNvPr id="15" name="TextBox 14">
            <a:extLst>
              <a:ext uri="{FF2B5EF4-FFF2-40B4-BE49-F238E27FC236}">
                <a16:creationId xmlns:a16="http://schemas.microsoft.com/office/drawing/2014/main" id="{3AB73810-676B-2546-9F0A-8F9E51413414}"/>
              </a:ext>
            </a:extLst>
          </p:cNvPr>
          <p:cNvSpPr txBox="1"/>
          <p:nvPr/>
        </p:nvSpPr>
        <p:spPr>
          <a:xfrm>
            <a:off x="1902970" y="4447029"/>
            <a:ext cx="237468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So, at constant T and p:</a:t>
            </a:r>
          </a:p>
        </p:txBody>
      </p:sp>
      <p:pic>
        <p:nvPicPr>
          <p:cNvPr id="16" name="Picture 15">
            <a:extLst>
              <a:ext uri="{FF2B5EF4-FFF2-40B4-BE49-F238E27FC236}">
                <a16:creationId xmlns:a16="http://schemas.microsoft.com/office/drawing/2014/main" id="{A972EDAA-6867-B14F-A31A-221990261D3F}"/>
              </a:ext>
            </a:extLst>
          </p:cNvPr>
          <p:cNvPicPr>
            <a:picLocks noChangeAspect="1"/>
          </p:cNvPicPr>
          <p:nvPr/>
        </p:nvPicPr>
        <p:blipFill>
          <a:blip r:embed="rId8"/>
          <a:stretch>
            <a:fillRect/>
          </a:stretch>
        </p:blipFill>
        <p:spPr>
          <a:xfrm>
            <a:off x="2138640" y="5533175"/>
            <a:ext cx="2100183" cy="500044"/>
          </a:xfrm>
          <a:prstGeom prst="rect">
            <a:avLst/>
          </a:prstGeom>
        </p:spPr>
      </p:pic>
      <p:sp>
        <p:nvSpPr>
          <p:cNvPr id="17" name="TextBox 16">
            <a:extLst>
              <a:ext uri="{FF2B5EF4-FFF2-40B4-BE49-F238E27FC236}">
                <a16:creationId xmlns:a16="http://schemas.microsoft.com/office/drawing/2014/main" id="{CE4D1E02-331A-184C-B621-F1C93219DF34}"/>
              </a:ext>
            </a:extLst>
          </p:cNvPr>
          <p:cNvSpPr txBox="1"/>
          <p:nvPr/>
        </p:nvSpPr>
        <p:spPr>
          <a:xfrm>
            <a:off x="1902969" y="5161044"/>
            <a:ext cx="398192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Reintroducing the T and p dependences:</a:t>
            </a:r>
          </a:p>
        </p:txBody>
      </p:sp>
      <p:sp>
        <p:nvSpPr>
          <p:cNvPr id="9" name="TextBox 8">
            <a:extLst>
              <a:ext uri="{FF2B5EF4-FFF2-40B4-BE49-F238E27FC236}">
                <a16:creationId xmlns:a16="http://schemas.microsoft.com/office/drawing/2014/main" id="{05D1C228-1E5B-E249-A7B3-EC669AF74172}"/>
              </a:ext>
            </a:extLst>
          </p:cNvPr>
          <p:cNvSpPr txBox="1"/>
          <p:nvPr/>
        </p:nvSpPr>
        <p:spPr>
          <a:xfrm>
            <a:off x="4512757" y="5530376"/>
            <a:ext cx="753920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Gibbs-</a:t>
            </a:r>
            <a:r>
              <a:rPr lang="en-US" dirty="0" err="1">
                <a:latin typeface="Times New Roman" panose="02020603050405020304" pitchFamily="18" charset="0"/>
                <a:cs typeface="Times New Roman" panose="02020603050405020304" pitchFamily="18" charset="0"/>
              </a:rPr>
              <a:t>Duhem</a:t>
            </a:r>
            <a:r>
              <a:rPr lang="en-US" dirty="0">
                <a:latin typeface="Times New Roman" panose="02020603050405020304" pitchFamily="18" charset="0"/>
                <a:cs typeface="Times New Roman" panose="02020603050405020304" pitchFamily="18" charset="0"/>
              </a:rPr>
              <a:t> Equation</a:t>
            </a:r>
          </a:p>
          <a:p>
            <a:r>
              <a:rPr lang="en-US" i="1" dirty="0">
                <a:latin typeface="Times New Roman" panose="02020603050405020304" pitchFamily="18" charset="0"/>
                <a:cs typeface="Times New Roman" panose="02020603050405020304" pitchFamily="18" charset="0"/>
              </a:rPr>
              <a:t>Changes in the chemical potential of the phases are related to the temperature and pressure through the entropy and specific volume</a:t>
            </a:r>
          </a:p>
          <a:p>
            <a:r>
              <a:rPr lang="en-US" i="1" dirty="0">
                <a:latin typeface="Times New Roman" panose="02020603050405020304" pitchFamily="18" charset="0"/>
                <a:cs typeface="Times New Roman" panose="02020603050405020304" pitchFamily="18" charset="0"/>
              </a:rPr>
              <a:t>(Often used under isothermal and isobaric conditions)</a:t>
            </a:r>
          </a:p>
        </p:txBody>
      </p:sp>
      <p:sp>
        <p:nvSpPr>
          <p:cNvPr id="10" name="TextBox 9">
            <a:extLst>
              <a:ext uri="{FF2B5EF4-FFF2-40B4-BE49-F238E27FC236}">
                <a16:creationId xmlns:a16="http://schemas.microsoft.com/office/drawing/2014/main" id="{21696D58-64A4-4BBF-1E87-AEA627C4DAA1}"/>
              </a:ext>
            </a:extLst>
          </p:cNvPr>
          <p:cNvSpPr txBox="1"/>
          <p:nvPr/>
        </p:nvSpPr>
        <p:spPr>
          <a:xfrm>
            <a:off x="9351391" y="320511"/>
            <a:ext cx="2198038"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		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	G	T</a:t>
            </a:r>
          </a:p>
        </p:txBody>
      </p:sp>
      <p:sp>
        <p:nvSpPr>
          <p:cNvPr id="18" name="TextBox 17">
            <a:extLst>
              <a:ext uri="{FF2B5EF4-FFF2-40B4-BE49-F238E27FC236}">
                <a16:creationId xmlns:a16="http://schemas.microsoft.com/office/drawing/2014/main" id="{D0AD6099-F48B-710E-A94E-166AF4505B83}"/>
              </a:ext>
            </a:extLst>
          </p:cNvPr>
          <p:cNvSpPr txBox="1"/>
          <p:nvPr/>
        </p:nvSpPr>
        <p:spPr>
          <a:xfrm>
            <a:off x="4277659" y="917570"/>
            <a:ext cx="397416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multiple phases and/or components)</a:t>
            </a:r>
          </a:p>
        </p:txBody>
      </p:sp>
    </p:spTree>
    <p:extLst>
      <p:ext uri="{BB962C8B-B14F-4D97-AF65-F5344CB8AC3E}">
        <p14:creationId xmlns:p14="http://schemas.microsoft.com/office/powerpoint/2010/main" val="2424167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28</a:t>
            </a:fld>
            <a:endParaRPr lang="en-US"/>
          </a:p>
        </p:txBody>
      </p:sp>
      <p:sp>
        <p:nvSpPr>
          <p:cNvPr id="4" name="TextBox 3">
            <a:extLst>
              <a:ext uri="{FF2B5EF4-FFF2-40B4-BE49-F238E27FC236}">
                <a16:creationId xmlns:a16="http://schemas.microsoft.com/office/drawing/2014/main" id="{1FB58826-D4F7-F840-9E70-69484E70D526}"/>
              </a:ext>
            </a:extLst>
          </p:cNvPr>
          <p:cNvSpPr txBox="1"/>
          <p:nvPr/>
        </p:nvSpPr>
        <p:spPr>
          <a:xfrm>
            <a:off x="4687417" y="548238"/>
            <a:ext cx="2394951" cy="369332"/>
          </a:xfrm>
          <a:prstGeom prst="rect">
            <a:avLst/>
          </a:prstGeom>
          <a:noFill/>
        </p:spPr>
        <p:txBody>
          <a:bodyPr wrap="none" rtlCol="0">
            <a:spAutoFit/>
          </a:bodyPr>
          <a:lstStyle/>
          <a:p>
            <a:r>
              <a:rPr lang="en-US" b="1" dirty="0"/>
              <a:t>Gibbs-</a:t>
            </a:r>
            <a:r>
              <a:rPr lang="en-US" b="1" dirty="0" err="1"/>
              <a:t>Duhem</a:t>
            </a:r>
            <a:r>
              <a:rPr lang="en-US" b="1" dirty="0"/>
              <a:t> Equation</a:t>
            </a:r>
          </a:p>
        </p:txBody>
      </p:sp>
      <p:pic>
        <p:nvPicPr>
          <p:cNvPr id="5" name="Picture 4">
            <a:extLst>
              <a:ext uri="{FF2B5EF4-FFF2-40B4-BE49-F238E27FC236}">
                <a16:creationId xmlns:a16="http://schemas.microsoft.com/office/drawing/2014/main" id="{5C5667CD-06D3-A14B-9A7F-09C97FC8ECA2}"/>
              </a:ext>
            </a:extLst>
          </p:cNvPr>
          <p:cNvPicPr>
            <a:picLocks noChangeAspect="1"/>
          </p:cNvPicPr>
          <p:nvPr/>
        </p:nvPicPr>
        <p:blipFill>
          <a:blip r:embed="rId2"/>
          <a:stretch>
            <a:fillRect/>
          </a:stretch>
        </p:blipFill>
        <p:spPr>
          <a:xfrm>
            <a:off x="65988" y="817626"/>
            <a:ext cx="6504495" cy="1673031"/>
          </a:xfrm>
          <a:prstGeom prst="rect">
            <a:avLst/>
          </a:prstGeom>
        </p:spPr>
      </p:pic>
      <p:pic>
        <p:nvPicPr>
          <p:cNvPr id="8" name="Picture 7">
            <a:extLst>
              <a:ext uri="{FF2B5EF4-FFF2-40B4-BE49-F238E27FC236}">
                <a16:creationId xmlns:a16="http://schemas.microsoft.com/office/drawing/2014/main" id="{8ABDAD4A-2609-2F47-8C8B-94499F41D9CC}"/>
              </a:ext>
            </a:extLst>
          </p:cNvPr>
          <p:cNvPicPr>
            <a:picLocks noChangeAspect="1"/>
          </p:cNvPicPr>
          <p:nvPr/>
        </p:nvPicPr>
        <p:blipFill>
          <a:blip r:embed="rId3"/>
          <a:stretch>
            <a:fillRect/>
          </a:stretch>
        </p:blipFill>
        <p:spPr>
          <a:xfrm>
            <a:off x="7834565" y="2311938"/>
            <a:ext cx="3395433" cy="1039750"/>
          </a:xfrm>
          <a:prstGeom prst="rect">
            <a:avLst/>
          </a:prstGeom>
        </p:spPr>
      </p:pic>
      <p:sp>
        <p:nvSpPr>
          <p:cNvPr id="9" name="TextBox 8">
            <a:extLst>
              <a:ext uri="{FF2B5EF4-FFF2-40B4-BE49-F238E27FC236}">
                <a16:creationId xmlns:a16="http://schemas.microsoft.com/office/drawing/2014/main" id="{0A7775D3-3151-0F48-8342-362D503B6C60}"/>
              </a:ext>
            </a:extLst>
          </p:cNvPr>
          <p:cNvSpPr txBox="1"/>
          <p:nvPr/>
        </p:nvSpPr>
        <p:spPr>
          <a:xfrm>
            <a:off x="7082368" y="273532"/>
            <a:ext cx="4899828" cy="230832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Consider a binary solution in a nanoparticle.  There is significant stress on the surface, s, compared to the core, c.  Break particle into core and surface regions with different stress, </a:t>
            </a:r>
            <a:r>
              <a:rPr lang="en-US" dirty="0" err="1">
                <a:latin typeface="Symbol" pitchFamily="2" charset="2"/>
              </a:rPr>
              <a:t>s</a:t>
            </a:r>
            <a:r>
              <a:rPr lang="en-US" baseline="-25000" dirty="0" err="1"/>
              <a:t>c</a:t>
            </a:r>
            <a:r>
              <a:rPr lang="en-US" dirty="0"/>
              <a:t>, </a:t>
            </a:r>
            <a:r>
              <a:rPr lang="en-US" dirty="0" err="1">
                <a:latin typeface="Symbol" pitchFamily="2" charset="2"/>
              </a:rPr>
              <a:t>s</a:t>
            </a:r>
            <a:r>
              <a:rPr lang="en-US" baseline="-25000" dirty="0" err="1"/>
              <a:t>s</a:t>
            </a:r>
            <a:r>
              <a:rPr lang="en-US" dirty="0"/>
              <a:t>, </a:t>
            </a:r>
            <a:r>
              <a:rPr lang="en-US" dirty="0">
                <a:latin typeface="Times New Roman" panose="02020603050405020304" pitchFamily="18" charset="0"/>
                <a:cs typeface="Times New Roman" panose="02020603050405020304" pitchFamily="18" charset="0"/>
              </a:rPr>
              <a:t>molar composition of the solute in core, x</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and surface, </a:t>
            </a:r>
            <a:r>
              <a:rPr lang="en-US" dirty="0" err="1">
                <a:latin typeface="Times New Roman" panose="02020603050405020304" pitchFamily="18" charset="0"/>
                <a:cs typeface="Times New Roman" panose="02020603050405020304" pitchFamily="18" charset="0"/>
              </a:rPr>
              <a:t>x</a:t>
            </a:r>
            <a:r>
              <a:rPr lang="en-US" baseline="-25000"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Assume equilibrium, </a:t>
            </a:r>
            <a:r>
              <a:rPr lang="en-US" dirty="0">
                <a:latin typeface="Symbol" pitchFamily="2" charset="2"/>
              </a:rPr>
              <a:t>m</a:t>
            </a:r>
            <a:r>
              <a:rPr lang="en-US" baseline="-25000" dirty="0"/>
              <a:t>c</a:t>
            </a:r>
            <a:r>
              <a:rPr lang="en-US" dirty="0"/>
              <a:t> = </a:t>
            </a:r>
            <a:r>
              <a:rPr lang="en-US" dirty="0" err="1">
                <a:latin typeface="Symbol" pitchFamily="2" charset="2"/>
              </a:rPr>
              <a:t>m</a:t>
            </a:r>
            <a:r>
              <a:rPr lang="en-US" baseline="-25000" dirty="0" err="1"/>
              <a:t>s</a:t>
            </a:r>
            <a:r>
              <a:rPr lang="en-US" dirty="0" err="1"/>
              <a:t>.</a:t>
            </a:r>
            <a:r>
              <a:rPr lang="en-US" dirty="0"/>
              <a:t>  “</a:t>
            </a:r>
            <a:r>
              <a:rPr lang="en-US" dirty="0">
                <a:latin typeface="Times New Roman" panose="02020603050405020304" pitchFamily="18" charset="0"/>
                <a:cs typeface="Times New Roman" panose="02020603050405020304" pitchFamily="18" charset="0"/>
              </a:rPr>
              <a:t>ln” term is gaseous mixing entropy, 0 terms are for infinite dilution.</a:t>
            </a:r>
          </a:p>
        </p:txBody>
      </p:sp>
      <p:pic>
        <p:nvPicPr>
          <p:cNvPr id="10" name="Picture 9">
            <a:extLst>
              <a:ext uri="{FF2B5EF4-FFF2-40B4-BE49-F238E27FC236}">
                <a16:creationId xmlns:a16="http://schemas.microsoft.com/office/drawing/2014/main" id="{09122B1B-2B6C-9048-B74C-53D2E5012382}"/>
              </a:ext>
            </a:extLst>
          </p:cNvPr>
          <p:cNvPicPr>
            <a:picLocks noChangeAspect="1"/>
          </p:cNvPicPr>
          <p:nvPr/>
        </p:nvPicPr>
        <p:blipFill>
          <a:blip r:embed="rId4"/>
          <a:stretch>
            <a:fillRect/>
          </a:stretch>
        </p:blipFill>
        <p:spPr>
          <a:xfrm>
            <a:off x="775199" y="2575727"/>
            <a:ext cx="5389931" cy="2900166"/>
          </a:xfrm>
          <a:prstGeom prst="rect">
            <a:avLst/>
          </a:prstGeom>
        </p:spPr>
      </p:pic>
      <p:pic>
        <p:nvPicPr>
          <p:cNvPr id="11" name="Picture 10">
            <a:extLst>
              <a:ext uri="{FF2B5EF4-FFF2-40B4-BE49-F238E27FC236}">
                <a16:creationId xmlns:a16="http://schemas.microsoft.com/office/drawing/2014/main" id="{F4F3EA56-7458-7149-AC1D-6AAE5C18004D}"/>
              </a:ext>
            </a:extLst>
          </p:cNvPr>
          <p:cNvPicPr>
            <a:picLocks noChangeAspect="1"/>
          </p:cNvPicPr>
          <p:nvPr/>
        </p:nvPicPr>
        <p:blipFill>
          <a:blip r:embed="rId5"/>
          <a:stretch>
            <a:fillRect/>
          </a:stretch>
        </p:blipFill>
        <p:spPr>
          <a:xfrm>
            <a:off x="6966350" y="4698667"/>
            <a:ext cx="4826259" cy="1734532"/>
          </a:xfrm>
          <a:prstGeom prst="rect">
            <a:avLst/>
          </a:prstGeom>
        </p:spPr>
      </p:pic>
      <p:sp>
        <p:nvSpPr>
          <p:cNvPr id="12" name="Rectangle 11">
            <a:extLst>
              <a:ext uri="{FF2B5EF4-FFF2-40B4-BE49-F238E27FC236}">
                <a16:creationId xmlns:a16="http://schemas.microsoft.com/office/drawing/2014/main" id="{EA047171-6D63-2D4A-87C7-4429075F49D4}"/>
              </a:ext>
            </a:extLst>
          </p:cNvPr>
          <p:cNvSpPr/>
          <p:nvPr/>
        </p:nvSpPr>
        <p:spPr>
          <a:xfrm>
            <a:off x="1111010" y="5565933"/>
            <a:ext cx="5458371" cy="923330"/>
          </a:xfrm>
          <a:prstGeom prst="rect">
            <a:avLst/>
          </a:prstGeom>
        </p:spPr>
        <p:txBody>
          <a:bodyPr wrap="square">
            <a:spAutoFit/>
          </a:bodyPr>
          <a:lstStyle/>
          <a:p>
            <a:r>
              <a:rPr lang="en-US" dirty="0">
                <a:latin typeface="Symbol" pitchFamily="2" charset="2"/>
              </a:rPr>
              <a:t>s </a:t>
            </a:r>
            <a:r>
              <a:rPr lang="en-US" dirty="0">
                <a:latin typeface="Times New Roman" panose="02020603050405020304" pitchFamily="18" charset="0"/>
                <a:cs typeface="Times New Roman" panose="02020603050405020304" pitchFamily="18" charset="0"/>
              </a:rPr>
              <a:t>= the stress (</a:t>
            </a:r>
            <a:r>
              <a:rPr lang="en-US" dirty="0">
                <a:latin typeface="Symbol" pitchFamily="2" charset="2"/>
              </a:rPr>
              <a:t>D</a:t>
            </a:r>
            <a:r>
              <a:rPr lang="en-US" dirty="0"/>
              <a:t>P</a:t>
            </a:r>
            <a:r>
              <a:rPr lang="en-US" dirty="0">
                <a:latin typeface="Times New Roman" panose="02020603050405020304" pitchFamily="18" charset="0"/>
                <a:cs typeface="Times New Roman" panose="02020603050405020304" pitchFamily="18" charset="0"/>
              </a:rPr>
              <a:t>) so the contribution to chemical potential from stress is proportional to </a:t>
            </a:r>
            <a:r>
              <a:rPr lang="en-US" dirty="0">
                <a:latin typeface="Symbol" pitchFamily="2" charset="2"/>
              </a:rPr>
              <a:t>s </a:t>
            </a:r>
            <a:r>
              <a:rPr lang="en-US" dirty="0">
                <a:latin typeface="Times New Roman" panose="02020603050405020304" pitchFamily="18" charset="0"/>
                <a:cs typeface="Times New Roman" panose="02020603050405020304" pitchFamily="18" charset="0"/>
              </a:rPr>
              <a:t>V depending on geometry</a:t>
            </a:r>
          </a:p>
        </p:txBody>
      </p:sp>
      <p:sp>
        <p:nvSpPr>
          <p:cNvPr id="13" name="TextBox 12">
            <a:extLst>
              <a:ext uri="{FF2B5EF4-FFF2-40B4-BE49-F238E27FC236}">
                <a16:creationId xmlns:a16="http://schemas.microsoft.com/office/drawing/2014/main" id="{408052C6-A563-BA41-8429-EA63DE872BC1}"/>
              </a:ext>
            </a:extLst>
          </p:cNvPr>
          <p:cNvSpPr txBox="1"/>
          <p:nvPr/>
        </p:nvSpPr>
        <p:spPr>
          <a:xfrm>
            <a:off x="699784" y="88866"/>
            <a:ext cx="481516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Corrosion in nanoparticles can be higher or lower</a:t>
            </a:r>
          </a:p>
        </p:txBody>
      </p:sp>
      <p:sp>
        <p:nvSpPr>
          <p:cNvPr id="14" name="TextBox 13">
            <a:extLst>
              <a:ext uri="{FF2B5EF4-FFF2-40B4-BE49-F238E27FC236}">
                <a16:creationId xmlns:a16="http://schemas.microsoft.com/office/drawing/2014/main" id="{7BFCDAF6-203A-F74B-B8B6-1CA43989C650}"/>
              </a:ext>
            </a:extLst>
          </p:cNvPr>
          <p:cNvSpPr txBox="1"/>
          <p:nvPr/>
        </p:nvSpPr>
        <p:spPr>
          <a:xfrm>
            <a:off x="6966350" y="3535876"/>
            <a:ext cx="5058294"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the two components with an electric potential the equilibrium corrosion potential can be calculated for each component which changes with particle size.</a:t>
            </a:r>
          </a:p>
        </p:txBody>
      </p:sp>
    </p:spTree>
    <p:extLst>
      <p:ext uri="{BB962C8B-B14F-4D97-AF65-F5344CB8AC3E}">
        <p14:creationId xmlns:p14="http://schemas.microsoft.com/office/powerpoint/2010/main" val="3095298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29</a:t>
            </a:fld>
            <a:endParaRPr lang="en-US"/>
          </a:p>
        </p:txBody>
      </p:sp>
      <p:pic>
        <p:nvPicPr>
          <p:cNvPr id="2" name="Picture 1">
            <a:extLst>
              <a:ext uri="{FF2B5EF4-FFF2-40B4-BE49-F238E27FC236}">
                <a16:creationId xmlns:a16="http://schemas.microsoft.com/office/drawing/2014/main" id="{78E88574-C0A3-D443-B897-C091E83301E9}"/>
              </a:ext>
            </a:extLst>
          </p:cNvPr>
          <p:cNvPicPr>
            <a:picLocks noChangeAspect="1"/>
          </p:cNvPicPr>
          <p:nvPr/>
        </p:nvPicPr>
        <p:blipFill>
          <a:blip r:embed="rId2"/>
          <a:stretch>
            <a:fillRect/>
          </a:stretch>
        </p:blipFill>
        <p:spPr>
          <a:xfrm>
            <a:off x="3106432" y="367645"/>
            <a:ext cx="5504168" cy="5777327"/>
          </a:xfrm>
          <a:prstGeom prst="rect">
            <a:avLst/>
          </a:prstGeom>
        </p:spPr>
      </p:pic>
    </p:spTree>
    <p:extLst>
      <p:ext uri="{BB962C8B-B14F-4D97-AF65-F5344CB8AC3E}">
        <p14:creationId xmlns:p14="http://schemas.microsoft.com/office/powerpoint/2010/main" val="51562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a:t>
            </a:fld>
            <a:endParaRPr lang="en-US"/>
          </a:p>
        </p:txBody>
      </p:sp>
      <p:sp>
        <p:nvSpPr>
          <p:cNvPr id="3" name="TextBox 2">
            <a:extLst>
              <a:ext uri="{FF2B5EF4-FFF2-40B4-BE49-F238E27FC236}">
                <a16:creationId xmlns:a16="http://schemas.microsoft.com/office/drawing/2014/main" id="{EB0372A2-E2E6-303B-7AAE-4E66D8DFCAD1}"/>
              </a:ext>
            </a:extLst>
          </p:cNvPr>
          <p:cNvSpPr txBox="1"/>
          <p:nvPr/>
        </p:nvSpPr>
        <p:spPr>
          <a:xfrm>
            <a:off x="625643" y="351418"/>
            <a:ext cx="10931550" cy="489364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Advanced Materials Thermodynamics</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Course Outline</a:t>
            </a: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Format of the homework:</a:t>
            </a:r>
          </a:p>
          <a:p>
            <a:pPr algn="ct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Usually focuses on a paper related to the class topics</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Five questions on the paper</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Best approach is to read the paper then answer the questions based on what was covered that week</a:t>
            </a:r>
          </a:p>
        </p:txBody>
      </p:sp>
      <p:pic>
        <p:nvPicPr>
          <p:cNvPr id="1026" name="Picture 2" descr="464 Thermodynamics Stock Video Footage ...">
            <a:extLst>
              <a:ext uri="{FF2B5EF4-FFF2-40B4-BE49-F238E27FC236}">
                <a16:creationId xmlns:a16="http://schemas.microsoft.com/office/drawing/2014/main" id="{1888A236-2D42-2EAE-50A0-061EDC14607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03151" y="119643"/>
            <a:ext cx="301058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rmodynamics – News, Research and ...">
            <a:extLst>
              <a:ext uri="{FF2B5EF4-FFF2-40B4-BE49-F238E27FC236}">
                <a16:creationId xmlns:a16="http://schemas.microsoft.com/office/drawing/2014/main" id="{16204DF5-5941-6CE9-47A5-015AF4B32D9C}"/>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8970998" y="292463"/>
            <a:ext cx="3051175" cy="147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586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30</a:t>
            </a:fld>
            <a:endParaRPr lang="en-US"/>
          </a:p>
        </p:txBody>
      </p:sp>
      <p:pic>
        <p:nvPicPr>
          <p:cNvPr id="2" name="Picture 1">
            <a:extLst>
              <a:ext uri="{FF2B5EF4-FFF2-40B4-BE49-F238E27FC236}">
                <a16:creationId xmlns:a16="http://schemas.microsoft.com/office/drawing/2014/main" id="{1CE8841B-9AD0-5F47-BB77-B6D5B1EAE76E}"/>
              </a:ext>
            </a:extLst>
          </p:cNvPr>
          <p:cNvPicPr>
            <a:picLocks noChangeAspect="1"/>
          </p:cNvPicPr>
          <p:nvPr/>
        </p:nvPicPr>
        <p:blipFill>
          <a:blip r:embed="rId2"/>
          <a:stretch>
            <a:fillRect/>
          </a:stretch>
        </p:blipFill>
        <p:spPr>
          <a:xfrm>
            <a:off x="2326298" y="0"/>
            <a:ext cx="7539404" cy="6858000"/>
          </a:xfrm>
          <a:prstGeom prst="rect">
            <a:avLst/>
          </a:prstGeom>
        </p:spPr>
      </p:pic>
    </p:spTree>
    <p:extLst>
      <p:ext uri="{BB962C8B-B14F-4D97-AF65-F5344CB8AC3E}">
        <p14:creationId xmlns:p14="http://schemas.microsoft.com/office/powerpoint/2010/main" val="2193666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31</a:t>
            </a:fld>
            <a:endParaRPr lang="en-US"/>
          </a:p>
        </p:txBody>
      </p:sp>
      <p:pic>
        <p:nvPicPr>
          <p:cNvPr id="2" name="Picture 1">
            <a:extLst>
              <a:ext uri="{FF2B5EF4-FFF2-40B4-BE49-F238E27FC236}">
                <a16:creationId xmlns:a16="http://schemas.microsoft.com/office/drawing/2014/main" id="{A6D7B525-F77C-784C-9DE2-C0EB02838FCE}"/>
              </a:ext>
            </a:extLst>
          </p:cNvPr>
          <p:cNvPicPr>
            <a:picLocks noChangeAspect="1"/>
          </p:cNvPicPr>
          <p:nvPr/>
        </p:nvPicPr>
        <p:blipFill>
          <a:blip r:embed="rId2"/>
          <a:stretch>
            <a:fillRect/>
          </a:stretch>
        </p:blipFill>
        <p:spPr>
          <a:xfrm>
            <a:off x="745265" y="0"/>
            <a:ext cx="4008438" cy="6858000"/>
          </a:xfrm>
          <a:prstGeom prst="rect">
            <a:avLst/>
          </a:prstGeom>
        </p:spPr>
      </p:pic>
      <p:pic>
        <p:nvPicPr>
          <p:cNvPr id="4" name="Picture 3">
            <a:extLst>
              <a:ext uri="{FF2B5EF4-FFF2-40B4-BE49-F238E27FC236}">
                <a16:creationId xmlns:a16="http://schemas.microsoft.com/office/drawing/2014/main" id="{0CB91404-1304-C04D-B1DD-4FABAF299627}"/>
              </a:ext>
            </a:extLst>
          </p:cNvPr>
          <p:cNvPicPr>
            <a:picLocks noChangeAspect="1"/>
          </p:cNvPicPr>
          <p:nvPr/>
        </p:nvPicPr>
        <p:blipFill>
          <a:blip r:embed="rId3"/>
          <a:stretch>
            <a:fillRect/>
          </a:stretch>
        </p:blipFill>
        <p:spPr>
          <a:xfrm>
            <a:off x="6369050" y="614968"/>
            <a:ext cx="4483100" cy="3987800"/>
          </a:xfrm>
          <a:prstGeom prst="rect">
            <a:avLst/>
          </a:prstGeom>
        </p:spPr>
      </p:pic>
      <p:pic>
        <p:nvPicPr>
          <p:cNvPr id="5" name="Picture 4">
            <a:extLst>
              <a:ext uri="{FF2B5EF4-FFF2-40B4-BE49-F238E27FC236}">
                <a16:creationId xmlns:a16="http://schemas.microsoft.com/office/drawing/2014/main" id="{776FA24C-376E-534E-9A58-A46E90529C70}"/>
              </a:ext>
            </a:extLst>
          </p:cNvPr>
          <p:cNvPicPr>
            <a:picLocks noChangeAspect="1"/>
          </p:cNvPicPr>
          <p:nvPr/>
        </p:nvPicPr>
        <p:blipFill>
          <a:blip r:embed="rId4"/>
          <a:stretch>
            <a:fillRect/>
          </a:stretch>
        </p:blipFill>
        <p:spPr>
          <a:xfrm>
            <a:off x="4896439" y="5310967"/>
            <a:ext cx="7150873" cy="373396"/>
          </a:xfrm>
          <a:prstGeom prst="rect">
            <a:avLst/>
          </a:prstGeom>
        </p:spPr>
      </p:pic>
    </p:spTree>
    <p:extLst>
      <p:ext uri="{BB962C8B-B14F-4D97-AF65-F5344CB8AC3E}">
        <p14:creationId xmlns:p14="http://schemas.microsoft.com/office/powerpoint/2010/main" val="357637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5F4C-8D2B-A547-8510-48A706C58A7A}"/>
              </a:ext>
            </a:extLst>
          </p:cNvPr>
          <p:cNvSpPr txBox="1"/>
          <p:nvPr/>
        </p:nvSpPr>
        <p:spPr>
          <a:xfrm>
            <a:off x="1060474" y="888763"/>
            <a:ext cx="5679440" cy="535531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Introduction</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Definition of Terms:</a:t>
            </a:r>
          </a:p>
          <a:p>
            <a:r>
              <a:rPr lang="en-US" dirty="0">
                <a:latin typeface="Times New Roman" panose="02020603050405020304" pitchFamily="18" charset="0"/>
                <a:cs typeface="Times New Roman" panose="02020603050405020304" pitchFamily="18" charset="0"/>
              </a:rPr>
              <a:t>Homogeneous Heterogeneous</a:t>
            </a:r>
          </a:p>
          <a:p>
            <a:r>
              <a:rPr lang="en-US" dirty="0" err="1">
                <a:latin typeface="Times New Roman" panose="02020603050405020304" pitchFamily="18" charset="0"/>
                <a:cs typeface="Times New Roman" panose="02020603050405020304" pitchFamily="18" charset="0"/>
              </a:rPr>
              <a:t>Ergotic</a:t>
            </a:r>
            <a:r>
              <a:rPr lang="en-US" dirty="0">
                <a:latin typeface="Times New Roman" panose="02020603050405020304" pitchFamily="18" charset="0"/>
                <a:cs typeface="Times New Roman" panose="02020603050405020304" pitchFamily="18" charset="0"/>
              </a:rPr>
              <a:t> and Non-</a:t>
            </a:r>
            <a:r>
              <a:rPr lang="en-US" dirty="0" err="1">
                <a:latin typeface="Times New Roman" panose="02020603050405020304" pitchFamily="18" charset="0"/>
                <a:cs typeface="Times New Roman" panose="02020603050405020304" pitchFamily="18" charset="0"/>
              </a:rPr>
              <a:t>Ergotic</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(Odyssey way path)</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Ergotic</a:t>
            </a:r>
            <a:r>
              <a:rPr lang="en-US" dirty="0">
                <a:latin typeface="Times New Roman" panose="02020603050405020304" pitchFamily="18" charset="0"/>
                <a:cs typeface="Times New Roman" panose="02020603050405020304" pitchFamily="18" charset="0"/>
              </a:rPr>
              <a:t> try all paths =&gt; crystal)</a:t>
            </a:r>
          </a:p>
          <a:p>
            <a:r>
              <a:rPr lang="en-US" dirty="0">
                <a:latin typeface="Times New Roman" panose="02020603050405020304" pitchFamily="18" charset="0"/>
                <a:cs typeface="Times New Roman" panose="02020603050405020304" pitchFamily="18" charset="0"/>
              </a:rPr>
              <a:t>	(Non-</a:t>
            </a:r>
            <a:r>
              <a:rPr lang="en-US" dirty="0" err="1">
                <a:latin typeface="Times New Roman" panose="02020603050405020304" pitchFamily="18" charset="0"/>
                <a:cs typeface="Times New Roman" panose="02020603050405020304" pitchFamily="18" charset="0"/>
              </a:rPr>
              <a:t>Ergotic</a:t>
            </a:r>
            <a:r>
              <a:rPr lang="en-US" dirty="0">
                <a:latin typeface="Times New Roman" panose="02020603050405020304" pitchFamily="18" charset="0"/>
                <a:cs typeface="Times New Roman" panose="02020603050405020304" pitchFamily="18" charset="0"/>
              </a:rPr>
              <a:t> stuck on one path =&gt; glass)</a:t>
            </a:r>
          </a:p>
          <a:p>
            <a:r>
              <a:rPr lang="en-US" dirty="0">
                <a:latin typeface="Times New Roman" panose="02020603050405020304" pitchFamily="18" charset="0"/>
                <a:cs typeface="Times New Roman" panose="02020603050405020304" pitchFamily="18" charset="0"/>
              </a:rPr>
              <a:t>Meta-stable</a:t>
            </a:r>
          </a:p>
          <a:p>
            <a:r>
              <a:rPr lang="en-US" dirty="0">
                <a:latin typeface="Times New Roman" panose="02020603050405020304" pitchFamily="18" charset="0"/>
                <a:cs typeface="Times New Roman" panose="02020603050405020304" pitchFamily="18" charset="0"/>
              </a:rPr>
              <a:t>Equilibrium</a:t>
            </a:r>
          </a:p>
          <a:p>
            <a:r>
              <a:rPr lang="en-US" dirty="0">
                <a:latin typeface="Times New Roman" panose="02020603050405020304" pitchFamily="18" charset="0"/>
                <a:cs typeface="Times New Roman" panose="02020603050405020304" pitchFamily="18" charset="0"/>
              </a:rPr>
              <a:t>Extent, extensive: V, Mass</a:t>
            </a:r>
          </a:p>
          <a:p>
            <a:r>
              <a:rPr lang="en-US" dirty="0">
                <a:latin typeface="Times New Roman" panose="02020603050405020304" pitchFamily="18" charset="0"/>
                <a:cs typeface="Times New Roman" panose="02020603050405020304" pitchFamily="18" charset="0"/>
              </a:rPr>
              <a:t>Intensive: Density, Temperature</a:t>
            </a:r>
          </a:p>
          <a:p>
            <a:r>
              <a:rPr lang="en-US" dirty="0">
                <a:latin typeface="Times New Roman" panose="02020603050405020304" pitchFamily="18" charset="0"/>
                <a:cs typeface="Times New Roman" panose="02020603050405020304" pitchFamily="18" charset="0"/>
              </a:rPr>
              <a:t>State Function T, P, </a:t>
            </a:r>
            <a:r>
              <a:rPr lang="en-US" dirty="0">
                <a:latin typeface="Symbol" pitchFamily="2" charset="2"/>
              </a:rPr>
              <a:t>r</a:t>
            </a:r>
            <a:r>
              <a:rPr lang="en-US" dirty="0">
                <a:latin typeface="Times New Roman" panose="02020603050405020304" pitchFamily="18" charset="0"/>
                <a:cs typeface="Times New Roman" panose="02020603050405020304" pitchFamily="18" charset="0"/>
              </a:rPr>
              <a:t>, G, H, S,…</a:t>
            </a:r>
          </a:p>
          <a:p>
            <a:r>
              <a:rPr lang="en-US" dirty="0">
                <a:latin typeface="Times New Roman" panose="02020603050405020304" pitchFamily="18" charset="0"/>
                <a:cs typeface="Times New Roman" panose="02020603050405020304" pitchFamily="18" charset="0"/>
              </a:rPr>
              <a:t>First Law, Energy is Conserved</a:t>
            </a:r>
          </a:p>
          <a:p>
            <a:r>
              <a:rPr lang="en-US" dirty="0" err="1">
                <a:latin typeface="Symbol" pitchFamily="2" charset="2"/>
              </a:rPr>
              <a:t>S</a:t>
            </a:r>
            <a:r>
              <a:rPr lang="en-US" dirty="0" err="1"/>
              <a:t>dU</a:t>
            </a:r>
            <a:r>
              <a:rPr lang="en-US" dirty="0"/>
              <a:t> = </a:t>
            </a:r>
            <a:r>
              <a:rPr lang="en-US" dirty="0" err="1">
                <a:latin typeface="Symbol" pitchFamily="2" charset="2"/>
              </a:rPr>
              <a:t>S</a:t>
            </a:r>
            <a:r>
              <a:rPr lang="en-US" dirty="0" err="1"/>
              <a:t>dq</a:t>
            </a:r>
            <a:r>
              <a:rPr lang="en-US" dirty="0"/>
              <a:t> + </a:t>
            </a:r>
            <a:r>
              <a:rPr lang="en-US" dirty="0" err="1">
                <a:latin typeface="Symbol" pitchFamily="2" charset="2"/>
              </a:rPr>
              <a:t>S</a:t>
            </a:r>
            <a:r>
              <a:rPr lang="en-US" dirty="0" err="1"/>
              <a:t>dw</a:t>
            </a:r>
            <a:r>
              <a:rPr lang="en-US" dirty="0"/>
              <a:t> </a:t>
            </a:r>
            <a:r>
              <a:rPr lang="en-US" dirty="0">
                <a:latin typeface="Times New Roman" panose="02020603050405020304" pitchFamily="18" charset="0"/>
                <a:cs typeface="Times New Roman" panose="02020603050405020304" pitchFamily="18" charset="0"/>
              </a:rPr>
              <a:t>= 0</a:t>
            </a:r>
          </a:p>
          <a:p>
            <a:r>
              <a:rPr lang="en-US" dirty="0">
                <a:latin typeface="Times New Roman" panose="02020603050405020304" pitchFamily="18" charset="0"/>
                <a:cs typeface="Times New Roman" panose="02020603050405020304" pitchFamily="18" charset="0"/>
              </a:rPr>
              <a:t>Internal Energy, Heat, Work</a:t>
            </a:r>
          </a:p>
          <a:p>
            <a:r>
              <a:rPr lang="en-US" dirty="0">
                <a:latin typeface="Times New Roman" panose="02020603050405020304" pitchFamily="18" charset="0"/>
                <a:cs typeface="Times New Roman" panose="02020603050405020304" pitchFamily="18" charset="0"/>
              </a:rPr>
              <a:t>Adiabatic, Exothermic, Endothermic</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thermodynamics we prefer ergodic, equilibrium states.</a:t>
            </a:r>
          </a:p>
        </p:txBody>
      </p:sp>
      <p:pic>
        <p:nvPicPr>
          <p:cNvPr id="5" name="Picture 4">
            <a:extLst>
              <a:ext uri="{FF2B5EF4-FFF2-40B4-BE49-F238E27FC236}">
                <a16:creationId xmlns:a16="http://schemas.microsoft.com/office/drawing/2014/main" id="{C94B4BB5-3B2E-994D-BDA7-E62AF9C6CC24}"/>
              </a:ext>
            </a:extLst>
          </p:cNvPr>
          <p:cNvPicPr>
            <a:picLocks noChangeAspect="1"/>
          </p:cNvPicPr>
          <p:nvPr/>
        </p:nvPicPr>
        <p:blipFill>
          <a:blip r:embed="rId2"/>
          <a:stretch>
            <a:fillRect/>
          </a:stretch>
        </p:blipFill>
        <p:spPr>
          <a:xfrm>
            <a:off x="5938733" y="1618881"/>
            <a:ext cx="2733218" cy="1948797"/>
          </a:xfrm>
          <a:prstGeom prst="rect">
            <a:avLst/>
          </a:prstGeom>
        </p:spPr>
      </p:pic>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a:t>
            </a:fld>
            <a:endParaRPr lang="en-US"/>
          </a:p>
        </p:txBody>
      </p:sp>
    </p:spTree>
    <p:extLst>
      <p:ext uri="{BB962C8B-B14F-4D97-AF65-F5344CB8AC3E}">
        <p14:creationId xmlns:p14="http://schemas.microsoft.com/office/powerpoint/2010/main" val="95456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4B4BB5-3B2E-994D-BDA7-E62AF9C6CC24}"/>
              </a:ext>
            </a:extLst>
          </p:cNvPr>
          <p:cNvPicPr>
            <a:picLocks noChangeAspect="1"/>
          </p:cNvPicPr>
          <p:nvPr/>
        </p:nvPicPr>
        <p:blipFill>
          <a:blip r:embed="rId2"/>
          <a:stretch>
            <a:fillRect/>
          </a:stretch>
        </p:blipFill>
        <p:spPr>
          <a:xfrm>
            <a:off x="5938733" y="1618881"/>
            <a:ext cx="2733218" cy="1948797"/>
          </a:xfrm>
          <a:prstGeom prst="rect">
            <a:avLst/>
          </a:prstGeom>
        </p:spPr>
      </p:pic>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5</a:t>
            </a:fld>
            <a:endParaRPr lang="en-US"/>
          </a:p>
        </p:txBody>
      </p:sp>
      <p:grpSp>
        <p:nvGrpSpPr>
          <p:cNvPr id="10" name="Group 9">
            <a:extLst>
              <a:ext uri="{FF2B5EF4-FFF2-40B4-BE49-F238E27FC236}">
                <a16:creationId xmlns:a16="http://schemas.microsoft.com/office/drawing/2014/main" id="{AE236A7B-C3BA-5344-A1E5-73538BA32949}"/>
              </a:ext>
            </a:extLst>
          </p:cNvPr>
          <p:cNvGrpSpPr/>
          <p:nvPr/>
        </p:nvGrpSpPr>
        <p:grpSpPr>
          <a:xfrm>
            <a:off x="997527" y="698644"/>
            <a:ext cx="9667504" cy="6022831"/>
            <a:chOff x="1060474" y="290088"/>
            <a:chExt cx="10293326" cy="6412717"/>
          </a:xfrm>
        </p:grpSpPr>
        <p:pic>
          <p:nvPicPr>
            <p:cNvPr id="7" name="Picture 6">
              <a:extLst>
                <a:ext uri="{FF2B5EF4-FFF2-40B4-BE49-F238E27FC236}">
                  <a16:creationId xmlns:a16="http://schemas.microsoft.com/office/drawing/2014/main" id="{40F4DBCB-4F46-764B-B6E9-76C85C967AA6}"/>
                </a:ext>
              </a:extLst>
            </p:cNvPr>
            <p:cNvPicPr/>
            <p:nvPr/>
          </p:nvPicPr>
          <p:blipFill>
            <a:blip r:embed="rId3"/>
            <a:stretch>
              <a:fillRect/>
            </a:stretch>
          </p:blipFill>
          <p:spPr>
            <a:xfrm>
              <a:off x="1060474" y="290088"/>
              <a:ext cx="10293326" cy="6412717"/>
            </a:xfrm>
            <a:prstGeom prst="rect">
              <a:avLst/>
            </a:prstGeom>
          </p:spPr>
        </p:pic>
        <p:grpSp>
          <p:nvGrpSpPr>
            <p:cNvPr id="9" name="Group 8">
              <a:extLst>
                <a:ext uri="{FF2B5EF4-FFF2-40B4-BE49-F238E27FC236}">
                  <a16:creationId xmlns:a16="http://schemas.microsoft.com/office/drawing/2014/main" id="{9975BFCA-3C84-3642-888E-9C9F4B86F57B}"/>
                </a:ext>
              </a:extLst>
            </p:cNvPr>
            <p:cNvGrpSpPr/>
            <p:nvPr/>
          </p:nvGrpSpPr>
          <p:grpSpPr>
            <a:xfrm>
              <a:off x="9982200" y="1739136"/>
              <a:ext cx="919348" cy="369332"/>
              <a:chOff x="9982200" y="1739136"/>
              <a:chExt cx="919348" cy="369332"/>
            </a:xfrm>
          </p:grpSpPr>
          <p:sp>
            <p:nvSpPr>
              <p:cNvPr id="3" name="Rectangle 2">
                <a:extLst>
                  <a:ext uri="{FF2B5EF4-FFF2-40B4-BE49-F238E27FC236}">
                    <a16:creationId xmlns:a16="http://schemas.microsoft.com/office/drawing/2014/main" id="{EDD2A3CE-8737-E94F-B560-EB65D6CFB30A}"/>
                  </a:ext>
                </a:extLst>
              </p:cNvPr>
              <p:cNvSpPr/>
              <p:nvPr/>
            </p:nvSpPr>
            <p:spPr>
              <a:xfrm>
                <a:off x="9982200" y="1781299"/>
                <a:ext cx="919348" cy="285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D5B057-308C-FF44-A610-96EDF844D9DC}"/>
                  </a:ext>
                </a:extLst>
              </p:cNvPr>
              <p:cNvSpPr txBox="1"/>
              <p:nvPr/>
            </p:nvSpPr>
            <p:spPr>
              <a:xfrm>
                <a:off x="10054200" y="1739136"/>
                <a:ext cx="84734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Energy</a:t>
                </a:r>
              </a:p>
            </p:txBody>
          </p:sp>
        </p:grpSp>
      </p:grpSp>
      <p:sp>
        <p:nvSpPr>
          <p:cNvPr id="2" name="TextBox 1">
            <a:extLst>
              <a:ext uri="{FF2B5EF4-FFF2-40B4-BE49-F238E27FC236}">
                <a16:creationId xmlns:a16="http://schemas.microsoft.com/office/drawing/2014/main" id="{0BF001E2-A4BC-2F49-8A0F-CB9FE1AA61E0}"/>
              </a:ext>
            </a:extLst>
          </p:cNvPr>
          <p:cNvSpPr txBox="1"/>
          <p:nvPr/>
        </p:nvSpPr>
        <p:spPr>
          <a:xfrm>
            <a:off x="3087585" y="276294"/>
            <a:ext cx="604652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Energy Landscape, typically Gibbs Free Energy G = H - TS</a:t>
            </a:r>
          </a:p>
        </p:txBody>
      </p:sp>
    </p:spTree>
    <p:extLst>
      <p:ext uri="{BB962C8B-B14F-4D97-AF65-F5344CB8AC3E}">
        <p14:creationId xmlns:p14="http://schemas.microsoft.com/office/powerpoint/2010/main" val="381787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341422-E1B6-CF45-A150-F0C6D46DE335}"/>
              </a:ext>
            </a:extLst>
          </p:cNvPr>
          <p:cNvPicPr>
            <a:picLocks noChangeAspect="1"/>
          </p:cNvPicPr>
          <p:nvPr/>
        </p:nvPicPr>
        <p:blipFill>
          <a:blip r:embed="rId2"/>
          <a:stretch>
            <a:fillRect/>
          </a:stretch>
        </p:blipFill>
        <p:spPr>
          <a:xfrm>
            <a:off x="666750" y="260350"/>
            <a:ext cx="10858500" cy="6337300"/>
          </a:xfrm>
          <a:prstGeom prst="rect">
            <a:avLst/>
          </a:prstGeom>
        </p:spPr>
      </p:pic>
      <p:sp>
        <p:nvSpPr>
          <p:cNvPr id="3" name="Slide Number Placeholder 2">
            <a:extLst>
              <a:ext uri="{FF2B5EF4-FFF2-40B4-BE49-F238E27FC236}">
                <a16:creationId xmlns:a16="http://schemas.microsoft.com/office/drawing/2014/main" id="{573BA9D0-406B-9345-B05B-D2203132925E}"/>
              </a:ext>
            </a:extLst>
          </p:cNvPr>
          <p:cNvSpPr>
            <a:spLocks noGrp="1"/>
          </p:cNvSpPr>
          <p:nvPr>
            <p:ph type="sldNum" sz="quarter" idx="12"/>
          </p:nvPr>
        </p:nvSpPr>
        <p:spPr/>
        <p:txBody>
          <a:bodyPr/>
          <a:lstStyle/>
          <a:p>
            <a:fld id="{1DE4C417-D63F-5947-9F49-F0288A7D2840}" type="slidenum">
              <a:rPr lang="en-US" smtClean="0"/>
              <a:t>6</a:t>
            </a:fld>
            <a:endParaRPr lang="en-US"/>
          </a:p>
        </p:txBody>
      </p:sp>
    </p:spTree>
    <p:extLst>
      <p:ext uri="{BB962C8B-B14F-4D97-AF65-F5344CB8AC3E}">
        <p14:creationId xmlns:p14="http://schemas.microsoft.com/office/powerpoint/2010/main" val="405142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C5FEAB-50AE-C345-97ED-2AC73A96A58F}"/>
              </a:ext>
            </a:extLst>
          </p:cNvPr>
          <p:cNvSpPr txBox="1"/>
          <p:nvPr/>
        </p:nvSpPr>
        <p:spPr>
          <a:xfrm>
            <a:off x="1875935" y="454607"/>
            <a:ext cx="8683211"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What happens to the energy when I heat a material? </a:t>
            </a:r>
          </a:p>
          <a:p>
            <a:r>
              <a:rPr lang="en-US" b="1" dirty="0">
                <a:latin typeface="Times New Roman" panose="02020603050405020304" pitchFamily="18" charset="0"/>
                <a:cs typeface="Times New Roman" panose="02020603050405020304" pitchFamily="18" charset="0"/>
              </a:rPr>
              <a:t>Or How much heat, </a:t>
            </a:r>
            <a:r>
              <a:rPr lang="en-US" b="1" dirty="0" err="1">
                <a:latin typeface="Times New Roman" panose="02020603050405020304" pitchFamily="18" charset="0"/>
                <a:cs typeface="Times New Roman" panose="02020603050405020304" pitchFamily="18" charset="0"/>
              </a:rPr>
              <a:t>dq</a:t>
            </a:r>
            <a:r>
              <a:rPr lang="en-US" b="1" dirty="0">
                <a:latin typeface="Times New Roman" panose="02020603050405020304" pitchFamily="18" charset="0"/>
                <a:cs typeface="Times New Roman" panose="02020603050405020304" pitchFamily="18" charset="0"/>
              </a:rPr>
              <a:t>, is required to change the temperature dT?  (Heat Capacity, C)</a:t>
            </a:r>
          </a:p>
        </p:txBody>
      </p:sp>
      <p:sp>
        <p:nvSpPr>
          <p:cNvPr id="4" name="TextBox 3">
            <a:extLst>
              <a:ext uri="{FF2B5EF4-FFF2-40B4-BE49-F238E27FC236}">
                <a16:creationId xmlns:a16="http://schemas.microsoft.com/office/drawing/2014/main" id="{82AB8F8A-02FB-3447-810B-4801AE800087}"/>
              </a:ext>
            </a:extLst>
          </p:cNvPr>
          <p:cNvSpPr txBox="1"/>
          <p:nvPr/>
        </p:nvSpPr>
        <p:spPr>
          <a:xfrm>
            <a:off x="4270994" y="1320813"/>
            <a:ext cx="1135247" cy="646331"/>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C dT</a:t>
            </a:r>
          </a:p>
          <a:p>
            <a:r>
              <a:rPr lang="en-US" dirty="0">
                <a:latin typeface="Times New Roman" panose="02020603050405020304" pitchFamily="18" charset="0"/>
                <a:cs typeface="Times New Roman" panose="02020603050405020304" pitchFamily="18" charset="0"/>
              </a:rPr>
              <a:t>C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/dT</a:t>
            </a:r>
          </a:p>
        </p:txBody>
      </p:sp>
      <p:sp>
        <p:nvSpPr>
          <p:cNvPr id="5" name="TextBox 4">
            <a:extLst>
              <a:ext uri="{FF2B5EF4-FFF2-40B4-BE49-F238E27FC236}">
                <a16:creationId xmlns:a16="http://schemas.microsoft.com/office/drawing/2014/main" id="{2502C60C-E413-1A4B-AAD1-9B582F719A8B}"/>
              </a:ext>
            </a:extLst>
          </p:cNvPr>
          <p:cNvSpPr txBox="1"/>
          <p:nvPr/>
        </p:nvSpPr>
        <p:spPr>
          <a:xfrm>
            <a:off x="3192589" y="2002353"/>
            <a:ext cx="215680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Constant Volume, C</a:t>
            </a:r>
            <a:r>
              <a:rPr lang="en-US" baseline="-25000" dirty="0">
                <a:latin typeface="Times New Roman" panose="02020603050405020304" pitchFamily="18" charset="0"/>
                <a:cs typeface="Times New Roman" panose="02020603050405020304" pitchFamily="18" charset="0"/>
              </a:rPr>
              <a:t>V</a:t>
            </a:r>
          </a:p>
        </p:txBody>
      </p:sp>
      <p:sp>
        <p:nvSpPr>
          <p:cNvPr id="6" name="TextBox 5">
            <a:extLst>
              <a:ext uri="{FF2B5EF4-FFF2-40B4-BE49-F238E27FC236}">
                <a16:creationId xmlns:a16="http://schemas.microsoft.com/office/drawing/2014/main" id="{66F03FCE-6E7E-5844-8EEF-0A350C16E440}"/>
              </a:ext>
            </a:extLst>
          </p:cNvPr>
          <p:cNvSpPr txBox="1"/>
          <p:nvPr/>
        </p:nvSpPr>
        <p:spPr>
          <a:xfrm>
            <a:off x="3173736" y="4136117"/>
            <a:ext cx="223420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Constant Pressure, </a:t>
            </a:r>
            <a:r>
              <a:rPr lang="en-US" dirty="0" err="1">
                <a:latin typeface="Times New Roman" panose="02020603050405020304" pitchFamily="18" charset="0"/>
                <a:cs typeface="Times New Roman" panose="02020603050405020304" pitchFamily="18" charset="0"/>
              </a:rPr>
              <a:t>C</a:t>
            </a:r>
            <a:r>
              <a:rPr lang="en-US" baseline="-25000" dirty="0" err="1">
                <a:latin typeface="Times New Roman" panose="02020603050405020304" pitchFamily="18" charset="0"/>
                <a:cs typeface="Times New Roman" panose="02020603050405020304" pitchFamily="18" charset="0"/>
              </a:rPr>
              <a:t>p</a:t>
            </a:r>
            <a:endParaRPr lang="en-US" baseline="-25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C604F3C-08FE-F640-941D-BDFBF5634133}"/>
              </a:ext>
            </a:extLst>
          </p:cNvPr>
          <p:cNvSpPr txBox="1"/>
          <p:nvPr/>
        </p:nvSpPr>
        <p:spPr>
          <a:xfrm>
            <a:off x="3525625" y="2347905"/>
            <a:ext cx="5718425" cy="1754326"/>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dw</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With only </a:t>
            </a:r>
            <a:r>
              <a:rPr lang="en-US" dirty="0" err="1">
                <a:latin typeface="Times New Roman" panose="02020603050405020304" pitchFamily="18" charset="0"/>
                <a:cs typeface="Times New Roman" panose="02020603050405020304" pitchFamily="18" charset="0"/>
              </a:rPr>
              <a:t>pV</a:t>
            </a:r>
            <a:r>
              <a:rPr lang="en-US" dirty="0">
                <a:latin typeface="Times New Roman" panose="02020603050405020304" pitchFamily="18" charset="0"/>
                <a:cs typeface="Times New Roman" panose="02020603050405020304" pitchFamily="18" charset="0"/>
              </a:rPr>
              <a:t> work (expansion/contraction), </a:t>
            </a:r>
            <a:r>
              <a:rPr lang="en-US" dirty="0" err="1">
                <a:latin typeface="Times New Roman" panose="02020603050405020304" pitchFamily="18" charset="0"/>
                <a:cs typeface="Times New Roman" panose="02020603050405020304" pitchFamily="18" charset="0"/>
              </a:rPr>
              <a:t>dw</a:t>
            </a:r>
            <a:r>
              <a:rPr lang="en-US" baseline="-25000" dirty="0" err="1">
                <a:latin typeface="Times New Roman" panose="02020603050405020304" pitchFamily="18" charset="0"/>
                <a:cs typeface="Times New Roman" panose="02020603050405020304" pitchFamily="18" charset="0"/>
              </a:rPr>
              <a:t>ec</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For constant volume</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so</a:t>
            </a:r>
          </a:p>
          <a:p>
            <a:r>
              <a:rPr lang="en-US"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or the energy change with T: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C</a:t>
            </a:r>
            <a:r>
              <a:rPr lang="en-US" baseline="-25000"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dT</a:t>
            </a:r>
            <a:endParaRPr lang="en-US" baseline="-25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82D6F55-ACDB-944A-BD9A-F828A0B61546}"/>
              </a:ext>
            </a:extLst>
          </p:cNvPr>
          <p:cNvSpPr txBox="1"/>
          <p:nvPr/>
        </p:nvSpPr>
        <p:spPr>
          <a:xfrm>
            <a:off x="3510689" y="4482992"/>
            <a:ext cx="5821209" cy="1754326"/>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dw</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(only e/c work, i.e. no shaft work)</a:t>
            </a:r>
          </a:p>
          <a:p>
            <a:r>
              <a:rPr lang="en-US" dirty="0">
                <a:latin typeface="Times New Roman" panose="02020603050405020304" pitchFamily="18" charset="0"/>
                <a:cs typeface="Times New Roman" panose="02020603050405020304" pitchFamily="18" charset="0"/>
              </a:rPr>
              <a:t>Invent Entropy H = U + PV so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Vdp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for constant pressure</a:t>
            </a:r>
          </a:p>
          <a:p>
            <a:r>
              <a:rPr lang="en-US" dirty="0">
                <a:latin typeface="Times New Roman" panose="02020603050405020304" pitchFamily="18" charset="0"/>
                <a:cs typeface="Times New Roman" panose="02020603050405020304" pitchFamily="18" charset="0"/>
              </a:rPr>
              <a:t>Rearrange first equation and equate to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p</a:t>
            </a:r>
          </a:p>
          <a:p>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p </a:t>
            </a:r>
            <a:r>
              <a:rPr lang="en-US" dirty="0">
                <a:latin typeface="Times New Roman" panose="02020603050405020304" pitchFamily="18" charset="0"/>
                <a:cs typeface="Times New Roman" panose="02020603050405020304" pitchFamily="18" charset="0"/>
              </a:rPr>
              <a:t>  and C = </a:t>
            </a:r>
            <a:r>
              <a:rPr lang="en-US" dirty="0" err="1">
                <a:latin typeface="Times New Roman" panose="02020603050405020304" pitchFamily="18" charset="0"/>
                <a:cs typeface="Times New Roman" panose="02020603050405020304" pitchFamily="18" charset="0"/>
              </a:rPr>
              <a:t>dq</a:t>
            </a:r>
            <a:r>
              <a:rPr lang="en-US" dirty="0">
                <a:latin typeface="Times New Roman" panose="02020603050405020304" pitchFamily="18" charset="0"/>
                <a:cs typeface="Times New Roman" panose="02020603050405020304" pitchFamily="18" charset="0"/>
              </a:rPr>
              <a:t>/dT so </a:t>
            </a:r>
            <a:endParaRPr lang="en-US" baseline="-25000"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p </a:t>
            </a:r>
            <a:r>
              <a:rPr lang="en-US" dirty="0">
                <a:latin typeface="Times New Roman" panose="02020603050405020304" pitchFamily="18" charset="0"/>
                <a:cs typeface="Times New Roman" panose="02020603050405020304" pitchFamily="18" charset="0"/>
              </a:rPr>
              <a:t>, or the enthalpy change with T: (</a:t>
            </a:r>
            <a:r>
              <a:rPr lang="en-US" dirty="0" err="1">
                <a:latin typeface="Times New Roman" panose="02020603050405020304" pitchFamily="18" charset="0"/>
                <a:cs typeface="Times New Roman" panose="02020603050405020304" pitchFamily="18" charset="0"/>
              </a:rPr>
              <a:t>dH</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dT</a:t>
            </a:r>
            <a:endParaRPr lang="en-US" baseline="-25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BE1C0D7-D076-7941-AC94-6E5DE4ABE6B5}"/>
              </a:ext>
            </a:extLst>
          </p:cNvPr>
          <p:cNvSpPr txBox="1"/>
          <p:nvPr/>
        </p:nvSpPr>
        <p:spPr>
          <a:xfrm>
            <a:off x="9367050" y="2347905"/>
            <a:ext cx="2602123"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Constant Volume</a:t>
            </a:r>
          </a:p>
          <a:p>
            <a:r>
              <a:rPr lang="en-US" dirty="0">
                <a:latin typeface="Times New Roman" panose="02020603050405020304" pitchFamily="18" charset="0"/>
                <a:cs typeface="Times New Roman" panose="02020603050405020304" pitchFamily="18" charset="0"/>
              </a:rPr>
              <a:t>Computer </a:t>
            </a:r>
            <a:r>
              <a:rPr lang="en-US" b="1" dirty="0">
                <a:latin typeface="Times New Roman" panose="02020603050405020304" pitchFamily="18" charset="0"/>
                <a:cs typeface="Times New Roman" panose="02020603050405020304" pitchFamily="18" charset="0"/>
              </a:rPr>
              <a:t>Simulation</a:t>
            </a:r>
          </a:p>
          <a:p>
            <a:r>
              <a:rPr lang="en-US" dirty="0">
                <a:latin typeface="Times New Roman" panose="02020603050405020304" pitchFamily="18" charset="0"/>
                <a:cs typeface="Times New Roman" panose="02020603050405020304" pitchFamily="18" charset="0"/>
              </a:rPr>
              <a:t>Helmholtz Free Energy, A</a:t>
            </a:r>
          </a:p>
          <a:p>
            <a:r>
              <a:rPr lang="en-US" dirty="0">
                <a:latin typeface="Times New Roman" panose="02020603050405020304" pitchFamily="18" charset="0"/>
                <a:cs typeface="Times New Roman" panose="02020603050405020304" pitchFamily="18" charset="0"/>
              </a:rPr>
              <a:t>A = U – TS = G - </a:t>
            </a:r>
            <a:r>
              <a:rPr lang="en-US" dirty="0" err="1">
                <a:latin typeface="Times New Roman" panose="02020603050405020304" pitchFamily="18" charset="0"/>
                <a:cs typeface="Times New Roman" panose="02020603050405020304" pitchFamily="18" charset="0"/>
              </a:rPr>
              <a:t>pV</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6D9BAFE-04B4-7E41-AC48-999AF1FBB85F}"/>
              </a:ext>
            </a:extLst>
          </p:cNvPr>
          <p:cNvSpPr txBox="1"/>
          <p:nvPr/>
        </p:nvSpPr>
        <p:spPr>
          <a:xfrm>
            <a:off x="9492791" y="4581444"/>
            <a:ext cx="2691763"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Constant Pressure</a:t>
            </a:r>
          </a:p>
          <a:p>
            <a:r>
              <a:rPr lang="en-US" dirty="0">
                <a:latin typeface="Times New Roman" panose="02020603050405020304" pitchFamily="18" charset="0"/>
                <a:cs typeface="Times New Roman" panose="02020603050405020304" pitchFamily="18" charset="0"/>
              </a:rPr>
              <a:t>Atmospheric </a:t>
            </a:r>
            <a:r>
              <a:rPr lang="en-US" b="1" dirty="0">
                <a:latin typeface="Times New Roman" panose="02020603050405020304" pitchFamily="18" charset="0"/>
                <a:cs typeface="Times New Roman" panose="02020603050405020304" pitchFamily="18" charset="0"/>
              </a:rPr>
              <a:t>Experiments</a:t>
            </a:r>
          </a:p>
          <a:p>
            <a:r>
              <a:rPr lang="en-US" dirty="0">
                <a:latin typeface="Times New Roman" panose="02020603050405020304" pitchFamily="18" charset="0"/>
                <a:cs typeface="Times New Roman" panose="02020603050405020304" pitchFamily="18" charset="0"/>
              </a:rPr>
              <a:t>Gibbs Free Energy, G</a:t>
            </a:r>
          </a:p>
          <a:p>
            <a:r>
              <a:rPr lang="en-US" dirty="0">
                <a:latin typeface="Times New Roman" panose="02020603050405020304" pitchFamily="18" charset="0"/>
                <a:cs typeface="Times New Roman" panose="02020603050405020304" pitchFamily="18" charset="0"/>
              </a:rPr>
              <a:t>G = H – TS = A + </a:t>
            </a:r>
            <a:r>
              <a:rPr lang="en-US" dirty="0" err="1">
                <a:latin typeface="Times New Roman" panose="02020603050405020304" pitchFamily="18" charset="0"/>
                <a:cs typeface="Times New Roman" panose="02020603050405020304" pitchFamily="18" charset="0"/>
              </a:rPr>
              <a:t>pV</a:t>
            </a:r>
            <a:endParaRPr lang="en-US"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CF89AC66-B649-B24B-8FB4-8D0FBE0B972E}"/>
              </a:ext>
            </a:extLst>
          </p:cNvPr>
          <p:cNvSpPr>
            <a:spLocks noGrp="1"/>
          </p:cNvSpPr>
          <p:nvPr>
            <p:ph type="sldNum" sz="quarter" idx="12"/>
          </p:nvPr>
        </p:nvSpPr>
        <p:spPr/>
        <p:txBody>
          <a:bodyPr/>
          <a:lstStyle/>
          <a:p>
            <a:fld id="{1DE4C417-D63F-5947-9F49-F0288A7D2840}" type="slidenum">
              <a:rPr lang="en-US" smtClean="0">
                <a:latin typeface="Times New Roman" panose="02020603050405020304" pitchFamily="18" charset="0"/>
                <a:cs typeface="Times New Roman" panose="02020603050405020304" pitchFamily="18" charset="0"/>
              </a:rPr>
              <a:t>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97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8</a:t>
            </a:fld>
            <a:endParaRPr lang="en-US"/>
          </a:p>
        </p:txBody>
      </p:sp>
      <p:sp>
        <p:nvSpPr>
          <p:cNvPr id="2" name="TextBox 1">
            <a:extLst>
              <a:ext uri="{FF2B5EF4-FFF2-40B4-BE49-F238E27FC236}">
                <a16:creationId xmlns:a16="http://schemas.microsoft.com/office/drawing/2014/main" id="{C8D22E31-7890-FBF9-2D81-64C447E33A4A}"/>
              </a:ext>
            </a:extLst>
          </p:cNvPr>
          <p:cNvSpPr txBox="1"/>
          <p:nvPr/>
        </p:nvSpPr>
        <p:spPr>
          <a:xfrm>
            <a:off x="2988297" y="136525"/>
            <a:ext cx="626325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State Functions (https://</a:t>
            </a:r>
            <a:r>
              <a:rPr lang="en-US" b="1" dirty="0" err="1">
                <a:latin typeface="Times New Roman" panose="02020603050405020304" pitchFamily="18" charset="0"/>
                <a:cs typeface="Times New Roman" panose="02020603050405020304" pitchFamily="18" charset="0"/>
              </a:rPr>
              <a:t>en.wikipedia.org</a:t>
            </a:r>
            <a:r>
              <a:rPr lang="en-US" b="1" dirty="0">
                <a:latin typeface="Times New Roman" panose="02020603050405020304" pitchFamily="18" charset="0"/>
                <a:cs typeface="Times New Roman" panose="02020603050405020304" pitchFamily="18" charset="0"/>
              </a:rPr>
              <a:t>/wiki/</a:t>
            </a:r>
            <a:r>
              <a:rPr lang="en-US" b="1" dirty="0" err="1">
                <a:latin typeface="Times New Roman" panose="02020603050405020304" pitchFamily="18" charset="0"/>
                <a:cs typeface="Times New Roman" panose="02020603050405020304" pitchFamily="18" charset="0"/>
              </a:rPr>
              <a:t>State_function</a:t>
            </a:r>
            <a:r>
              <a:rPr lang="en-US"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0A30A1CB-C124-1525-5FC0-B4C80DC103F7}"/>
              </a:ext>
            </a:extLst>
          </p:cNvPr>
          <p:cNvSpPr txBox="1"/>
          <p:nvPr/>
        </p:nvSpPr>
        <p:spPr>
          <a:xfrm>
            <a:off x="420106" y="629602"/>
            <a:ext cx="11399634" cy="590931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Parameters that depend only on the current equilibrium state (Pressure, temperature, enthalpy, specific volume, energy) </a:t>
            </a:r>
          </a:p>
          <a:p>
            <a:r>
              <a:rPr lang="en-US" dirty="0">
                <a:latin typeface="Times New Roman" panose="02020603050405020304" pitchFamily="18" charset="0"/>
                <a:cs typeface="Times New Roman" panose="02020603050405020304" pitchFamily="18" charset="0"/>
              </a:rPr>
              <a:t>Not on the path taken to reach that state (work and heat). Work is not a conserved value like energy.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Dimension of the “state space” which is always two for us.  PV = </a:t>
            </a:r>
            <a:r>
              <a:rPr lang="en-US" dirty="0" err="1">
                <a:latin typeface="Times New Roman" panose="02020603050405020304" pitchFamily="18" charset="0"/>
                <a:cs typeface="Times New Roman" panose="02020603050405020304" pitchFamily="18" charset="0"/>
              </a:rPr>
              <a:t>nRT</a:t>
            </a:r>
            <a:r>
              <a:rPr lang="en-US" dirty="0">
                <a:latin typeface="Times New Roman" panose="02020603050405020304" pitchFamily="18" charset="0"/>
                <a:cs typeface="Times New Roman" panose="02020603050405020304" pitchFamily="18" charset="0"/>
              </a:rPr>
              <a:t> so with two state functions we can describe the “state” PV or P/T or P/V or VT describe the state. (see Steam Table)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the 2-dimensional state space we can trace out a path:</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end point is not dependent on the path for equilibrium states.  So, you could take a constant pressure path and add a constant volume path to replace a variable pressure and volume path and calculate the state parameters of the end state.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Generally, we don’t know absolute values for H, S, G, A state parameters so we are always using a “reference state”.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That is, should we consider the energy of fusion in calculating the energy of water.</a:t>
            </a:r>
          </a:p>
        </p:txBody>
      </p:sp>
      <p:pic>
        <p:nvPicPr>
          <p:cNvPr id="11" name="Picture 10">
            <a:extLst>
              <a:ext uri="{FF2B5EF4-FFF2-40B4-BE49-F238E27FC236}">
                <a16:creationId xmlns:a16="http://schemas.microsoft.com/office/drawing/2014/main" id="{9B33410A-595B-FFCA-D898-FDAB789B5A5B}"/>
              </a:ext>
            </a:extLst>
          </p:cNvPr>
          <p:cNvPicPr>
            <a:picLocks noChangeAspect="1"/>
          </p:cNvPicPr>
          <p:nvPr/>
        </p:nvPicPr>
        <p:blipFill>
          <a:blip r:embed="rId2"/>
          <a:stretch>
            <a:fillRect/>
          </a:stretch>
        </p:blipFill>
        <p:spPr>
          <a:xfrm>
            <a:off x="3545134" y="2785983"/>
            <a:ext cx="4140200" cy="457200"/>
          </a:xfrm>
          <a:prstGeom prst="rect">
            <a:avLst/>
          </a:prstGeom>
        </p:spPr>
      </p:pic>
      <p:pic>
        <p:nvPicPr>
          <p:cNvPr id="12" name="Picture 11">
            <a:extLst>
              <a:ext uri="{FF2B5EF4-FFF2-40B4-BE49-F238E27FC236}">
                <a16:creationId xmlns:a16="http://schemas.microsoft.com/office/drawing/2014/main" id="{F3C12C2C-153E-1709-61A6-FE237B28A1C7}"/>
              </a:ext>
            </a:extLst>
          </p:cNvPr>
          <p:cNvPicPr>
            <a:picLocks noChangeAspect="1"/>
          </p:cNvPicPr>
          <p:nvPr/>
        </p:nvPicPr>
        <p:blipFill>
          <a:blip r:embed="rId3"/>
          <a:stretch>
            <a:fillRect/>
          </a:stretch>
        </p:blipFill>
        <p:spPr>
          <a:xfrm>
            <a:off x="2898088" y="4106979"/>
            <a:ext cx="5778500" cy="1587500"/>
          </a:xfrm>
          <a:prstGeom prst="rect">
            <a:avLst/>
          </a:prstGeom>
        </p:spPr>
      </p:pic>
    </p:spTree>
    <p:extLst>
      <p:ext uri="{BB962C8B-B14F-4D97-AF65-F5344CB8AC3E}">
        <p14:creationId xmlns:p14="http://schemas.microsoft.com/office/powerpoint/2010/main" val="137078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2B3CAA-7C1F-C448-894A-43DBA88D39CC}"/>
              </a:ext>
            </a:extLst>
          </p:cNvPr>
          <p:cNvSpPr>
            <a:spLocks noGrp="1"/>
          </p:cNvSpPr>
          <p:nvPr>
            <p:ph type="sldNum" sz="quarter" idx="12"/>
          </p:nvPr>
        </p:nvSpPr>
        <p:spPr/>
        <p:txBody>
          <a:bodyPr/>
          <a:lstStyle/>
          <a:p>
            <a:fld id="{1DE4C417-D63F-5947-9F49-F0288A7D2840}" type="slidenum">
              <a:rPr lang="en-US" smtClean="0"/>
              <a:t>9</a:t>
            </a:fld>
            <a:endParaRPr lang="en-US"/>
          </a:p>
        </p:txBody>
      </p:sp>
      <p:sp>
        <p:nvSpPr>
          <p:cNvPr id="2" name="TextBox 1">
            <a:extLst>
              <a:ext uri="{FF2B5EF4-FFF2-40B4-BE49-F238E27FC236}">
                <a16:creationId xmlns:a16="http://schemas.microsoft.com/office/drawing/2014/main" id="{1CE30C31-0646-D44F-BB87-7D963F542508}"/>
              </a:ext>
            </a:extLst>
          </p:cNvPr>
          <p:cNvSpPr txBox="1"/>
          <p:nvPr/>
        </p:nvSpPr>
        <p:spPr>
          <a:xfrm>
            <a:off x="2303816" y="357452"/>
            <a:ext cx="7678384" cy="923330"/>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Hess’ Law </a:t>
            </a:r>
          </a:p>
          <a:p>
            <a:pPr algn="ctr"/>
            <a:r>
              <a:rPr lang="en-US" b="1" dirty="0">
                <a:latin typeface="Times New Roman" panose="02020603050405020304" pitchFamily="18" charset="0"/>
                <a:cs typeface="Times New Roman" panose="02020603050405020304" pitchFamily="18" charset="0"/>
              </a:rPr>
              <a:t>(total enthalpy of a reaction is the sum of the changes regardless of the path;</a:t>
            </a:r>
          </a:p>
          <a:p>
            <a:pPr algn="ctr"/>
            <a:r>
              <a:rPr lang="en-US" b="1" dirty="0">
                <a:latin typeface="Times New Roman" panose="02020603050405020304" pitchFamily="18" charset="0"/>
                <a:cs typeface="Times New Roman" panose="02020603050405020304" pitchFamily="18" charset="0"/>
              </a:rPr>
              <a:t>Justification for the use of standard enthalpy of formation)</a:t>
            </a:r>
          </a:p>
        </p:txBody>
      </p:sp>
      <p:pic>
        <p:nvPicPr>
          <p:cNvPr id="4" name="Picture 3">
            <a:extLst>
              <a:ext uri="{FF2B5EF4-FFF2-40B4-BE49-F238E27FC236}">
                <a16:creationId xmlns:a16="http://schemas.microsoft.com/office/drawing/2014/main" id="{9B566CDF-070C-C044-A763-A328260725E4}"/>
              </a:ext>
            </a:extLst>
          </p:cNvPr>
          <p:cNvPicPr>
            <a:picLocks noChangeAspect="1"/>
          </p:cNvPicPr>
          <p:nvPr/>
        </p:nvPicPr>
        <p:blipFill>
          <a:blip r:embed="rId2"/>
          <a:stretch>
            <a:fillRect/>
          </a:stretch>
        </p:blipFill>
        <p:spPr>
          <a:xfrm>
            <a:off x="1842132" y="1668871"/>
            <a:ext cx="3743470" cy="2987970"/>
          </a:xfrm>
          <a:prstGeom prst="rect">
            <a:avLst/>
          </a:prstGeom>
        </p:spPr>
      </p:pic>
      <p:pic>
        <p:nvPicPr>
          <p:cNvPr id="5" name="Picture 4">
            <a:extLst>
              <a:ext uri="{FF2B5EF4-FFF2-40B4-BE49-F238E27FC236}">
                <a16:creationId xmlns:a16="http://schemas.microsoft.com/office/drawing/2014/main" id="{ADC35484-1691-3D42-AF60-839177DF3792}"/>
              </a:ext>
            </a:extLst>
          </p:cNvPr>
          <p:cNvPicPr>
            <a:picLocks noChangeAspect="1"/>
          </p:cNvPicPr>
          <p:nvPr/>
        </p:nvPicPr>
        <p:blipFill>
          <a:blip r:embed="rId3"/>
          <a:stretch>
            <a:fillRect/>
          </a:stretch>
        </p:blipFill>
        <p:spPr>
          <a:xfrm>
            <a:off x="6650479" y="1408194"/>
            <a:ext cx="4118422" cy="3248647"/>
          </a:xfrm>
          <a:prstGeom prst="rect">
            <a:avLst/>
          </a:prstGeom>
        </p:spPr>
      </p:pic>
      <p:pic>
        <p:nvPicPr>
          <p:cNvPr id="6" name="Picture 5">
            <a:extLst>
              <a:ext uri="{FF2B5EF4-FFF2-40B4-BE49-F238E27FC236}">
                <a16:creationId xmlns:a16="http://schemas.microsoft.com/office/drawing/2014/main" id="{B08CD39E-A2DF-2841-B77F-DF02C1C53390}"/>
              </a:ext>
            </a:extLst>
          </p:cNvPr>
          <p:cNvPicPr>
            <a:picLocks noChangeAspect="1"/>
          </p:cNvPicPr>
          <p:nvPr/>
        </p:nvPicPr>
        <p:blipFill>
          <a:blip r:embed="rId4"/>
          <a:stretch>
            <a:fillRect/>
          </a:stretch>
        </p:blipFill>
        <p:spPr>
          <a:xfrm>
            <a:off x="3959257" y="5145675"/>
            <a:ext cx="4567388" cy="886271"/>
          </a:xfrm>
          <a:prstGeom prst="rect">
            <a:avLst/>
          </a:prstGeom>
        </p:spPr>
      </p:pic>
    </p:spTree>
    <p:extLst>
      <p:ext uri="{BB962C8B-B14F-4D97-AF65-F5344CB8AC3E}">
        <p14:creationId xmlns:p14="http://schemas.microsoft.com/office/powerpoint/2010/main" val="140629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35794</TotalTime>
  <Words>2695</Words>
  <Application>Microsoft Macintosh PowerPoint</Application>
  <PresentationFormat>Widescreen</PresentationFormat>
  <Paragraphs>326</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beaucage</dc:creator>
  <cp:lastModifiedBy>Beaucage, Gregory (beaucag)</cp:lastModifiedBy>
  <cp:revision>104</cp:revision>
  <cp:lastPrinted>2024-08-26T23:57:40Z</cp:lastPrinted>
  <dcterms:created xsi:type="dcterms:W3CDTF">2020-08-20T20:41:58Z</dcterms:created>
  <dcterms:modified xsi:type="dcterms:W3CDTF">2024-08-27T00:13:36Z</dcterms:modified>
</cp:coreProperties>
</file>