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9" r:id="rId2"/>
    <p:sldId id="256" r:id="rId3"/>
    <p:sldId id="257" r:id="rId4"/>
    <p:sldId id="261" r:id="rId5"/>
    <p:sldId id="258" r:id="rId6"/>
    <p:sldId id="260" r:id="rId7"/>
    <p:sldId id="266" r:id="rId8"/>
    <p:sldId id="267" r:id="rId9"/>
    <p:sldId id="268" r:id="rId10"/>
    <p:sldId id="259" r:id="rId11"/>
    <p:sldId id="262" r:id="rId12"/>
    <p:sldId id="263" r:id="rId13"/>
    <p:sldId id="264" r:id="rId14"/>
    <p:sldId id="265" r:id="rId15"/>
    <p:sldId id="270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02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D5E6800-3D31-4E64-8132-BAB7C418614B}" type="datetimeFigureOut">
              <a:rPr lang="en-US"/>
              <a:pPr>
                <a:defRPr/>
              </a:pPr>
              <a:t>5/20/2010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35546BE-3CC1-4AEE-B35D-56C2E47F8E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CC0166-A40E-4AC1-B3BE-58CA8D061C13}" type="datetime1">
              <a:rPr lang="en-US"/>
              <a:pPr>
                <a:defRPr/>
              </a:pPr>
              <a:t>5/20/2010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3F9A94-0DAF-4A2F-8579-BC213410A2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9D488-6E12-4BB4-A363-DF4DEB9C1B83}" type="datetime1">
              <a:rPr lang="en-US"/>
              <a:pPr>
                <a:defRPr/>
              </a:pPr>
              <a:t>5/20/2010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46A8F3-AE3F-4950-90EB-AC1CC99379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A891CC-D015-418A-AC01-9658A8876EA9}" type="datetime1">
              <a:rPr lang="en-US"/>
              <a:pPr>
                <a:defRPr/>
              </a:pPr>
              <a:t>5/20/2010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ABE9FE-F4C3-42B3-8CE2-91FAAA4BCD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3DD16-1E82-4505-BCB9-3A1F950EB7FE}" type="datetime1">
              <a:rPr lang="en-US"/>
              <a:pPr>
                <a:defRPr/>
              </a:pPr>
              <a:t>5/20/2010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6D0A0E-BA5E-46F7-B9E4-6B56995465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B3C0CD-E329-4EB2-BDE7-C78F8A448E8A}" type="datetime1">
              <a:rPr lang="en-US"/>
              <a:pPr>
                <a:defRPr/>
              </a:pPr>
              <a:t>5/20/2010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A0BEC6-DF65-46F2-A637-AA77F7A7CC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9F670-2226-46C8-954D-335996057239}" type="datetime1">
              <a:rPr lang="en-US"/>
              <a:pPr>
                <a:defRPr/>
              </a:pPr>
              <a:t>5/20/2010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5473D-D677-42C6-9DB8-D96FE35F7A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7D3135-0995-45CC-929D-75A30AB45E2F}" type="datetime1">
              <a:rPr lang="en-US"/>
              <a:pPr>
                <a:defRPr/>
              </a:pPr>
              <a:t>5/20/2010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67DDE0-FE40-454B-90C9-14887C89CD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C53013-2BD7-42D1-A69E-1D460D32DB7E}" type="datetime1">
              <a:rPr lang="en-US"/>
              <a:pPr>
                <a:defRPr/>
              </a:pPr>
              <a:t>5/20/2010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FE465E-DCEF-49A1-8D0D-A94C2085D1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72D00-7115-4C72-A5EA-AECC68D75611}" type="datetime1">
              <a:rPr lang="en-US"/>
              <a:pPr>
                <a:defRPr/>
              </a:pPr>
              <a:t>5/20/2010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46C8B-8672-40CF-9953-48BF61FA49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1A1962-4575-4275-8AB7-510F7D4C43F2}" type="datetime1">
              <a:rPr lang="en-US"/>
              <a:pPr>
                <a:defRPr/>
              </a:pPr>
              <a:t>5/20/2010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EBFBA1-136C-4208-BA1E-E7D85501AD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979230-3A6F-451C-BD8C-7A2E9A0253E6}" type="datetime1">
              <a:rPr lang="en-US"/>
              <a:pPr>
                <a:defRPr/>
              </a:pPr>
              <a:t>5/20/2010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08E161-6BD2-4B14-8555-09D591BAD8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8451577-79D1-435F-8131-417B386FA928}" type="datetime1">
              <a:rPr lang="en-US"/>
              <a:pPr>
                <a:defRPr/>
              </a:pPr>
              <a:t>5/20/2010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5FC4AAC-B7FC-44DF-91B2-FF3007F44C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2400"/>
            <a:ext cx="8839200" cy="65532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57200" y="2590800"/>
            <a:ext cx="8229600" cy="1143000"/>
          </a:xfrm>
        </p:spPr>
        <p:txBody>
          <a:bodyPr/>
          <a:lstStyle/>
          <a:p>
            <a:r>
              <a:rPr lang="en-US" smtClean="0"/>
              <a:t>ATRP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4084638"/>
            <a:ext cx="8229600" cy="1706562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en-US" smtClean="0"/>
              <a:t>Sandip Argekar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2D723B-6235-4F8B-B594-954A8049042F}" type="slidenum">
              <a:rPr lang="en-US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52400" y="152400"/>
            <a:ext cx="8839200" cy="65532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Why ATRP?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3352800" y="2438400"/>
            <a:ext cx="1981200" cy="685800"/>
          </a:xfrm>
          <a:ln>
            <a:solidFill>
              <a:schemeClr val="tx1"/>
            </a:solidFill>
          </a:ln>
        </p:spPr>
        <p:txBody>
          <a:bodyPr/>
          <a:lstStyle/>
          <a:p>
            <a:pPr algn="ctr">
              <a:buFont typeface="Arial" charset="0"/>
              <a:buNone/>
            </a:pPr>
            <a:r>
              <a:rPr lang="en-US" smtClean="0"/>
              <a:t>Control</a:t>
            </a:r>
          </a:p>
        </p:txBody>
      </p:sp>
      <p:sp>
        <p:nvSpPr>
          <p:cNvPr id="23556" name="Content Placeholder 2"/>
          <p:cNvSpPr txBox="1">
            <a:spLocks/>
          </p:cNvSpPr>
          <p:nvPr/>
        </p:nvSpPr>
        <p:spPr bwMode="auto">
          <a:xfrm>
            <a:off x="609600" y="4038600"/>
            <a:ext cx="22860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en-US" sz="2800">
                <a:latin typeface="Calibri" pitchFamily="34" charset="0"/>
              </a:rPr>
              <a:t>Compositions</a:t>
            </a:r>
          </a:p>
        </p:txBody>
      </p:sp>
      <p:sp>
        <p:nvSpPr>
          <p:cNvPr id="23557" name="Content Placeholder 2"/>
          <p:cNvSpPr txBox="1">
            <a:spLocks/>
          </p:cNvSpPr>
          <p:nvPr/>
        </p:nvSpPr>
        <p:spPr bwMode="auto">
          <a:xfrm>
            <a:off x="3429000" y="4038600"/>
            <a:ext cx="19812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en-US" sz="2800">
                <a:latin typeface="Calibri" pitchFamily="34" charset="0"/>
              </a:rPr>
              <a:t>Topology</a:t>
            </a:r>
          </a:p>
        </p:txBody>
      </p:sp>
      <p:sp>
        <p:nvSpPr>
          <p:cNvPr id="23558" name="Content Placeholder 2"/>
          <p:cNvSpPr txBox="1">
            <a:spLocks/>
          </p:cNvSpPr>
          <p:nvPr/>
        </p:nvSpPr>
        <p:spPr bwMode="auto">
          <a:xfrm>
            <a:off x="6096000" y="4038600"/>
            <a:ext cx="23622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en-US" sz="2800">
                <a:latin typeface="Calibri" pitchFamily="34" charset="0"/>
              </a:rPr>
              <a:t>Functionality</a:t>
            </a:r>
          </a:p>
        </p:txBody>
      </p:sp>
      <p:cxnSp>
        <p:nvCxnSpPr>
          <p:cNvPr id="10" name="Straight Arrow Connector 9"/>
          <p:cNvCxnSpPr>
            <a:stCxn id="23555" idx="3"/>
            <a:endCxn id="23558" idx="0"/>
          </p:cNvCxnSpPr>
          <p:nvPr/>
        </p:nvCxnSpPr>
        <p:spPr>
          <a:xfrm>
            <a:off x="5334000" y="2781300"/>
            <a:ext cx="1943100" cy="12573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endCxn id="23557" idx="0"/>
          </p:cNvCxnSpPr>
          <p:nvPr/>
        </p:nvCxnSpPr>
        <p:spPr>
          <a:xfrm rot="16200000" flipH="1">
            <a:off x="3924300" y="3543300"/>
            <a:ext cx="914400" cy="762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23555" idx="1"/>
            <a:endCxn id="23556" idx="0"/>
          </p:cNvCxnSpPr>
          <p:nvPr/>
        </p:nvCxnSpPr>
        <p:spPr>
          <a:xfrm rot="10800000" flipV="1">
            <a:off x="1752600" y="2781300"/>
            <a:ext cx="1600200" cy="12573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56C88F-E11F-4E86-8F69-AB94AA76AAA7}" type="slidenum">
              <a:rPr lang="en-US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2"/>
          <p:cNvSpPr/>
          <p:nvPr/>
        </p:nvSpPr>
        <p:spPr>
          <a:xfrm>
            <a:off x="152400" y="152400"/>
            <a:ext cx="8839200" cy="65532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Composition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4953000" cy="4525963"/>
          </a:xfrm>
        </p:spPr>
        <p:txBody>
          <a:bodyPr/>
          <a:lstStyle/>
          <a:p>
            <a:r>
              <a:rPr lang="en-US" sz="2800" smtClean="0"/>
              <a:t>Statistical polymer</a:t>
            </a:r>
          </a:p>
          <a:p>
            <a:pPr lvl="1"/>
            <a:r>
              <a:rPr lang="en-US" smtClean="0"/>
              <a:t>Reactivity ratios </a:t>
            </a:r>
          </a:p>
          <a:p>
            <a:pPr lvl="1">
              <a:buFont typeface="Arial" charset="0"/>
              <a:buNone/>
            </a:pPr>
            <a:endParaRPr lang="en-US" smtClean="0"/>
          </a:p>
          <a:p>
            <a:r>
              <a:rPr lang="en-US" sz="2800" smtClean="0"/>
              <a:t>Block copolymers</a:t>
            </a:r>
          </a:p>
          <a:p>
            <a:pPr lvl="1"/>
            <a:r>
              <a:rPr lang="en-US" smtClean="0"/>
              <a:t>Macro initiators</a:t>
            </a:r>
          </a:p>
          <a:p>
            <a:pPr lvl="1"/>
            <a:r>
              <a:rPr lang="en-US" smtClean="0"/>
              <a:t>ABC type copolymers</a:t>
            </a:r>
          </a:p>
          <a:p>
            <a:pPr lvl="1">
              <a:buFont typeface="Arial" charset="0"/>
              <a:buNone/>
            </a:pPr>
            <a:endParaRPr lang="en-US" smtClean="0"/>
          </a:p>
          <a:p>
            <a:r>
              <a:rPr lang="en-US" sz="2800" smtClean="0"/>
              <a:t>Gradient copolymers</a:t>
            </a:r>
          </a:p>
          <a:p>
            <a:pPr lvl="1"/>
            <a:endParaRPr lang="en-US" sz="2400" smtClean="0"/>
          </a:p>
        </p:txBody>
      </p:sp>
      <p:sp>
        <p:nvSpPr>
          <p:cNvPr id="7" name="Oval 6"/>
          <p:cNvSpPr/>
          <p:nvPr/>
        </p:nvSpPr>
        <p:spPr>
          <a:xfrm>
            <a:off x="5334000" y="5029200"/>
            <a:ext cx="152400" cy="1524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943600" y="50292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486400" y="5029200"/>
            <a:ext cx="152400" cy="1524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638800" y="5029200"/>
            <a:ext cx="152400" cy="1524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791200" y="5029200"/>
            <a:ext cx="152400" cy="1524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096000" y="5029200"/>
            <a:ext cx="152400" cy="1524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248400" y="5029200"/>
            <a:ext cx="152400" cy="1524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6400800" y="5029200"/>
            <a:ext cx="152400" cy="1524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6553200" y="50292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6705600" y="50292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6858000" y="5029200"/>
            <a:ext cx="152400" cy="1524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7010400" y="5029200"/>
            <a:ext cx="152400" cy="1524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7162800" y="50292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7315200" y="50292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7467600" y="50292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7620000" y="5029200"/>
            <a:ext cx="152400" cy="1524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7772400" y="50292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7924800" y="50292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8077200" y="50292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8229600" y="50292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5334000" y="3570288"/>
            <a:ext cx="152400" cy="1524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5943600" y="3570288"/>
            <a:ext cx="152400" cy="1524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486400" y="3570288"/>
            <a:ext cx="152400" cy="1524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5638800" y="3570288"/>
            <a:ext cx="152400" cy="1524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791200" y="3570288"/>
            <a:ext cx="152400" cy="1524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6096000" y="3570288"/>
            <a:ext cx="152400" cy="1524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6705600" y="3570288"/>
            <a:ext cx="152400" cy="1524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6248400" y="3570288"/>
            <a:ext cx="152400" cy="1524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400800" y="3570288"/>
            <a:ext cx="152400" cy="1524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6553200" y="3570288"/>
            <a:ext cx="152400" cy="1524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38" name="Straight Connector 37"/>
          <p:cNvCxnSpPr>
            <a:stCxn id="33" idx="6"/>
          </p:cNvCxnSpPr>
          <p:nvPr/>
        </p:nvCxnSpPr>
        <p:spPr>
          <a:xfrm>
            <a:off x="6858000" y="3646488"/>
            <a:ext cx="1524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11" name="TextBox 38"/>
          <p:cNvSpPr txBox="1">
            <a:spLocks noChangeArrowheads="1"/>
          </p:cNvSpPr>
          <p:nvPr/>
        </p:nvSpPr>
        <p:spPr bwMode="auto">
          <a:xfrm>
            <a:off x="7010400" y="3429000"/>
            <a:ext cx="304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X</a:t>
            </a:r>
          </a:p>
        </p:txBody>
      </p:sp>
      <p:sp>
        <p:nvSpPr>
          <p:cNvPr id="40" name="Oval 39"/>
          <p:cNvSpPr/>
          <p:nvPr/>
        </p:nvSpPr>
        <p:spPr>
          <a:xfrm>
            <a:off x="5334000" y="4179888"/>
            <a:ext cx="152400" cy="1524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5943600" y="4179888"/>
            <a:ext cx="152400" cy="1524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5486400" y="4179888"/>
            <a:ext cx="152400" cy="1524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5638800" y="4179888"/>
            <a:ext cx="152400" cy="1524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5791200" y="4179888"/>
            <a:ext cx="152400" cy="1524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6096000" y="4179888"/>
            <a:ext cx="152400" cy="1524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6705600" y="4179888"/>
            <a:ext cx="152400" cy="1524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6248400" y="4179888"/>
            <a:ext cx="152400" cy="1524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6400800" y="4179888"/>
            <a:ext cx="152400" cy="1524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6553200" y="4179888"/>
            <a:ext cx="152400" cy="1524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50" name="Straight Connector 49"/>
          <p:cNvCxnSpPr>
            <a:stCxn id="46" idx="6"/>
          </p:cNvCxnSpPr>
          <p:nvPr/>
        </p:nvCxnSpPr>
        <p:spPr>
          <a:xfrm>
            <a:off x="6858000" y="4256088"/>
            <a:ext cx="1524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/>
          <p:cNvSpPr/>
          <p:nvPr/>
        </p:nvSpPr>
        <p:spPr>
          <a:xfrm>
            <a:off x="6858000" y="4179888"/>
            <a:ext cx="152400" cy="1524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7467600" y="4179888"/>
            <a:ext cx="152400" cy="15240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7010400" y="4179888"/>
            <a:ext cx="152400" cy="1524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7162800" y="4179888"/>
            <a:ext cx="152400" cy="1524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7315200" y="4179888"/>
            <a:ext cx="152400" cy="1524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7620000" y="4179888"/>
            <a:ext cx="152400" cy="15240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8229600" y="4179888"/>
            <a:ext cx="152400" cy="15240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7772400" y="4179888"/>
            <a:ext cx="152400" cy="15240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7924800" y="4179888"/>
            <a:ext cx="152400" cy="15240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8077200" y="4179888"/>
            <a:ext cx="152400" cy="15240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5334000" y="2133600"/>
            <a:ext cx="152400" cy="1524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5943600" y="2133600"/>
            <a:ext cx="152400" cy="15240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5486400" y="2133600"/>
            <a:ext cx="152400" cy="15240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5638800" y="2133600"/>
            <a:ext cx="152400" cy="1524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5791200" y="2133600"/>
            <a:ext cx="152400" cy="1524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6096000" y="2133600"/>
            <a:ext cx="152400" cy="1524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6705600" y="2133600"/>
            <a:ext cx="152400" cy="1524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6248400" y="2133600"/>
            <a:ext cx="152400" cy="1524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6400800" y="2133600"/>
            <a:ext cx="152400" cy="15240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6553200" y="2133600"/>
            <a:ext cx="152400" cy="15240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4" name="Slide Number Placeholder 7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544BA9-897D-458C-A5DF-25CC67A534BB}" type="slidenum">
              <a:rPr lang="en-US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Rectangle 185"/>
          <p:cNvSpPr/>
          <p:nvPr/>
        </p:nvSpPr>
        <p:spPr>
          <a:xfrm>
            <a:off x="152400" y="152400"/>
            <a:ext cx="8839200" cy="65532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Topology</a:t>
            </a:r>
          </a:p>
        </p:txBody>
      </p:sp>
      <p:sp>
        <p:nvSpPr>
          <p:cNvPr id="25603" name="TextBox 4"/>
          <p:cNvSpPr txBox="1">
            <a:spLocks noChangeArrowheads="1"/>
          </p:cNvSpPr>
          <p:nvPr/>
        </p:nvSpPr>
        <p:spPr bwMode="auto">
          <a:xfrm>
            <a:off x="457200" y="1676400"/>
            <a:ext cx="1447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Simple</a:t>
            </a:r>
          </a:p>
          <a:p>
            <a:r>
              <a:rPr lang="en-US">
                <a:latin typeface="Calibri" pitchFamily="34" charset="0"/>
              </a:rPr>
              <a:t>architecture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828800" y="2132013"/>
            <a:ext cx="48768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Isosceles Triangle 11"/>
          <p:cNvSpPr/>
          <p:nvPr/>
        </p:nvSpPr>
        <p:spPr>
          <a:xfrm>
            <a:off x="1828800" y="1905000"/>
            <a:ext cx="5181600" cy="228600"/>
          </a:xfrm>
          <a:prstGeom prst="triangle">
            <a:avLst>
              <a:gd name="adj" fmla="val 100000"/>
            </a:avLst>
          </a:prstGeom>
          <a:gradFill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60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5606" name="TextBox 12"/>
          <p:cNvSpPr txBox="1">
            <a:spLocks noChangeArrowheads="1"/>
          </p:cNvSpPr>
          <p:nvPr/>
        </p:nvSpPr>
        <p:spPr bwMode="auto">
          <a:xfrm>
            <a:off x="7162800" y="1639888"/>
            <a:ext cx="1524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Complex architecture</a:t>
            </a:r>
          </a:p>
        </p:txBody>
      </p:sp>
      <p:sp>
        <p:nvSpPr>
          <p:cNvPr id="25607" name="TextBox 13"/>
          <p:cNvSpPr txBox="1">
            <a:spLocks noChangeArrowheads="1"/>
          </p:cNvSpPr>
          <p:nvPr/>
        </p:nvSpPr>
        <p:spPr bwMode="auto">
          <a:xfrm>
            <a:off x="685800" y="2743200"/>
            <a:ext cx="838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Linear</a:t>
            </a:r>
          </a:p>
        </p:txBody>
      </p:sp>
      <p:sp>
        <p:nvSpPr>
          <p:cNvPr id="16" name="Oval 15"/>
          <p:cNvSpPr/>
          <p:nvPr/>
        </p:nvSpPr>
        <p:spPr>
          <a:xfrm>
            <a:off x="381000" y="3429000"/>
            <a:ext cx="152400" cy="1524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838200" y="3505200"/>
            <a:ext cx="152400" cy="1524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533400" y="3505200"/>
            <a:ext cx="152400" cy="1524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609600" y="3657600"/>
            <a:ext cx="152400" cy="1524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762000" y="3657600"/>
            <a:ext cx="152400" cy="1524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914400" y="3352800"/>
            <a:ext cx="152400" cy="1524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1447800" y="3276600"/>
            <a:ext cx="152400" cy="1524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1066800" y="3276600"/>
            <a:ext cx="152400" cy="1524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1219200" y="3352800"/>
            <a:ext cx="152400" cy="1524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1371600" y="3429000"/>
            <a:ext cx="152400" cy="1524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5618" name="TextBox 35"/>
          <p:cNvSpPr txBox="1">
            <a:spLocks noChangeArrowheads="1"/>
          </p:cNvSpPr>
          <p:nvPr/>
        </p:nvSpPr>
        <p:spPr bwMode="auto">
          <a:xfrm>
            <a:off x="1295400" y="4114800"/>
            <a:ext cx="1371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Graft copolymers</a:t>
            </a:r>
          </a:p>
        </p:txBody>
      </p:sp>
      <p:sp>
        <p:nvSpPr>
          <p:cNvPr id="77" name="Freeform 76"/>
          <p:cNvSpPr/>
          <p:nvPr/>
        </p:nvSpPr>
        <p:spPr>
          <a:xfrm>
            <a:off x="533400" y="5067300"/>
            <a:ext cx="2073275" cy="327025"/>
          </a:xfrm>
          <a:custGeom>
            <a:avLst/>
            <a:gdLst>
              <a:gd name="connsiteX0" fmla="*/ 0 w 2074042"/>
              <a:gd name="connsiteY0" fmla="*/ 119116 h 325820"/>
              <a:gd name="connsiteX1" fmla="*/ 315311 w 2074042"/>
              <a:gd name="connsiteY1" fmla="*/ 14013 h 325820"/>
              <a:gd name="connsiteX2" fmla="*/ 672662 w 2074042"/>
              <a:gd name="connsiteY2" fmla="*/ 119116 h 325820"/>
              <a:gd name="connsiteX3" fmla="*/ 1219200 w 2074042"/>
              <a:gd name="connsiteY3" fmla="*/ 98096 h 325820"/>
              <a:gd name="connsiteX4" fmla="*/ 1471448 w 2074042"/>
              <a:gd name="connsiteY4" fmla="*/ 35034 h 325820"/>
              <a:gd name="connsiteX5" fmla="*/ 1975945 w 2074042"/>
              <a:gd name="connsiteY5" fmla="*/ 308303 h 325820"/>
              <a:gd name="connsiteX6" fmla="*/ 2060028 w 2074042"/>
              <a:gd name="connsiteY6" fmla="*/ 140137 h 325820"/>
              <a:gd name="connsiteX7" fmla="*/ 2060028 w 2074042"/>
              <a:gd name="connsiteY7" fmla="*/ 140137 h 3258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74042" h="325820">
                <a:moveTo>
                  <a:pt x="0" y="119116"/>
                </a:moveTo>
                <a:cubicBezTo>
                  <a:pt x="101600" y="66564"/>
                  <a:pt x="203201" y="14013"/>
                  <a:pt x="315311" y="14013"/>
                </a:cubicBezTo>
                <a:cubicBezTo>
                  <a:pt x="427421" y="14013"/>
                  <a:pt x="522014" y="105102"/>
                  <a:pt x="672662" y="119116"/>
                </a:cubicBezTo>
                <a:cubicBezTo>
                  <a:pt x="823310" y="133130"/>
                  <a:pt x="1086069" y="112110"/>
                  <a:pt x="1219200" y="98096"/>
                </a:cubicBezTo>
                <a:cubicBezTo>
                  <a:pt x="1352331" y="84082"/>
                  <a:pt x="1345324" y="0"/>
                  <a:pt x="1471448" y="35034"/>
                </a:cubicBezTo>
                <a:cubicBezTo>
                  <a:pt x="1597572" y="70068"/>
                  <a:pt x="1877848" y="290786"/>
                  <a:pt x="1975945" y="308303"/>
                </a:cubicBezTo>
                <a:cubicBezTo>
                  <a:pt x="2074042" y="325820"/>
                  <a:pt x="2060028" y="140137"/>
                  <a:pt x="2060028" y="140137"/>
                </a:cubicBezTo>
                <a:lnTo>
                  <a:pt x="2060028" y="140137"/>
                </a:ln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8" name="Freeform 77"/>
          <p:cNvSpPr/>
          <p:nvPr/>
        </p:nvSpPr>
        <p:spPr>
          <a:xfrm>
            <a:off x="890588" y="4724400"/>
            <a:ext cx="66675" cy="357188"/>
          </a:xfrm>
          <a:custGeom>
            <a:avLst/>
            <a:gdLst>
              <a:gd name="connsiteX0" fmla="*/ 0 w 66565"/>
              <a:gd name="connsiteY0" fmla="*/ 357352 h 357352"/>
              <a:gd name="connsiteX1" fmla="*/ 63062 w 66565"/>
              <a:gd name="connsiteY1" fmla="*/ 168166 h 357352"/>
              <a:gd name="connsiteX2" fmla="*/ 21021 w 66565"/>
              <a:gd name="connsiteY2" fmla="*/ 0 h 357352"/>
              <a:gd name="connsiteX3" fmla="*/ 21021 w 66565"/>
              <a:gd name="connsiteY3" fmla="*/ 0 h 3573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565" h="357352">
                <a:moveTo>
                  <a:pt x="0" y="357352"/>
                </a:moveTo>
                <a:cubicBezTo>
                  <a:pt x="29779" y="292538"/>
                  <a:pt x="59559" y="227725"/>
                  <a:pt x="63062" y="168166"/>
                </a:cubicBezTo>
                <a:cubicBezTo>
                  <a:pt x="66565" y="108607"/>
                  <a:pt x="21021" y="0"/>
                  <a:pt x="21021" y="0"/>
                </a:cubicBezTo>
                <a:lnTo>
                  <a:pt x="21021" y="0"/>
                </a:lnTo>
              </a:path>
            </a:pathLst>
          </a:cu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9" name="Freeform 78"/>
          <p:cNvSpPr/>
          <p:nvPr/>
        </p:nvSpPr>
        <p:spPr>
          <a:xfrm>
            <a:off x="981075" y="5186363"/>
            <a:ext cx="249238" cy="673100"/>
          </a:xfrm>
          <a:custGeom>
            <a:avLst/>
            <a:gdLst>
              <a:gd name="connsiteX0" fmla="*/ 161159 w 248746"/>
              <a:gd name="connsiteY0" fmla="*/ 0 h 672662"/>
              <a:gd name="connsiteX1" fmla="*/ 14014 w 248746"/>
              <a:gd name="connsiteY1" fmla="*/ 147145 h 672662"/>
              <a:gd name="connsiteX2" fmla="*/ 245242 w 248746"/>
              <a:gd name="connsiteY2" fmla="*/ 252249 h 672662"/>
              <a:gd name="connsiteX3" fmla="*/ 35035 w 248746"/>
              <a:gd name="connsiteY3" fmla="*/ 315311 h 672662"/>
              <a:gd name="connsiteX4" fmla="*/ 35035 w 248746"/>
              <a:gd name="connsiteY4" fmla="*/ 504497 h 672662"/>
              <a:gd name="connsiteX5" fmla="*/ 140138 w 248746"/>
              <a:gd name="connsiteY5" fmla="*/ 399394 h 672662"/>
              <a:gd name="connsiteX6" fmla="*/ 56056 w 248746"/>
              <a:gd name="connsiteY6" fmla="*/ 672662 h 672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8746" h="672662">
                <a:moveTo>
                  <a:pt x="161159" y="0"/>
                </a:moveTo>
                <a:cubicBezTo>
                  <a:pt x="80579" y="52552"/>
                  <a:pt x="0" y="105104"/>
                  <a:pt x="14014" y="147145"/>
                </a:cubicBezTo>
                <a:cubicBezTo>
                  <a:pt x="28028" y="189186"/>
                  <a:pt x="241739" y="224221"/>
                  <a:pt x="245242" y="252249"/>
                </a:cubicBezTo>
                <a:cubicBezTo>
                  <a:pt x="248746" y="280277"/>
                  <a:pt x="70070" y="273270"/>
                  <a:pt x="35035" y="315311"/>
                </a:cubicBezTo>
                <a:cubicBezTo>
                  <a:pt x="1" y="357352"/>
                  <a:pt x="17518" y="490483"/>
                  <a:pt x="35035" y="504497"/>
                </a:cubicBezTo>
                <a:cubicBezTo>
                  <a:pt x="52552" y="518511"/>
                  <a:pt x="136635" y="371367"/>
                  <a:pt x="140138" y="399394"/>
                </a:cubicBezTo>
                <a:cubicBezTo>
                  <a:pt x="143642" y="427422"/>
                  <a:pt x="99849" y="550042"/>
                  <a:pt x="56056" y="672662"/>
                </a:cubicBezTo>
              </a:path>
            </a:pathLst>
          </a:cu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0" name="Freeform 79"/>
          <p:cNvSpPr/>
          <p:nvPr/>
        </p:nvSpPr>
        <p:spPr>
          <a:xfrm>
            <a:off x="1497013" y="4808538"/>
            <a:ext cx="130175" cy="357187"/>
          </a:xfrm>
          <a:custGeom>
            <a:avLst/>
            <a:gdLst>
              <a:gd name="connsiteX0" fmla="*/ 87586 w 129627"/>
              <a:gd name="connsiteY0" fmla="*/ 357352 h 357352"/>
              <a:gd name="connsiteX1" fmla="*/ 3503 w 129627"/>
              <a:gd name="connsiteY1" fmla="*/ 147145 h 357352"/>
              <a:gd name="connsiteX2" fmla="*/ 108606 w 129627"/>
              <a:gd name="connsiteY2" fmla="*/ 63062 h 357352"/>
              <a:gd name="connsiteX3" fmla="*/ 129627 w 129627"/>
              <a:gd name="connsiteY3" fmla="*/ 0 h 3573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9627" h="357352">
                <a:moveTo>
                  <a:pt x="87586" y="357352"/>
                </a:moveTo>
                <a:cubicBezTo>
                  <a:pt x="43793" y="276772"/>
                  <a:pt x="0" y="196193"/>
                  <a:pt x="3503" y="147145"/>
                </a:cubicBezTo>
                <a:cubicBezTo>
                  <a:pt x="7006" y="98097"/>
                  <a:pt x="87585" y="87586"/>
                  <a:pt x="108606" y="63062"/>
                </a:cubicBezTo>
                <a:cubicBezTo>
                  <a:pt x="129627" y="38538"/>
                  <a:pt x="129627" y="19269"/>
                  <a:pt x="129627" y="0"/>
                </a:cubicBezTo>
              </a:path>
            </a:pathLst>
          </a:cu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1" name="Freeform 80"/>
          <p:cNvSpPr/>
          <p:nvPr/>
        </p:nvSpPr>
        <p:spPr>
          <a:xfrm>
            <a:off x="1997075" y="5102225"/>
            <a:ext cx="92075" cy="568325"/>
          </a:xfrm>
          <a:custGeom>
            <a:avLst/>
            <a:gdLst>
              <a:gd name="connsiteX0" fmla="*/ 7007 w 91090"/>
              <a:gd name="connsiteY0" fmla="*/ 0 h 567558"/>
              <a:gd name="connsiteX1" fmla="*/ 91090 w 91090"/>
              <a:gd name="connsiteY1" fmla="*/ 231227 h 567558"/>
              <a:gd name="connsiteX2" fmla="*/ 7007 w 91090"/>
              <a:gd name="connsiteY2" fmla="*/ 462455 h 567558"/>
              <a:gd name="connsiteX3" fmla="*/ 49049 w 91090"/>
              <a:gd name="connsiteY3" fmla="*/ 567558 h 567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090" h="567558">
                <a:moveTo>
                  <a:pt x="7007" y="0"/>
                </a:moveTo>
                <a:cubicBezTo>
                  <a:pt x="49048" y="77075"/>
                  <a:pt x="91090" y="154151"/>
                  <a:pt x="91090" y="231227"/>
                </a:cubicBezTo>
                <a:cubicBezTo>
                  <a:pt x="91090" y="308303"/>
                  <a:pt x="14014" y="406400"/>
                  <a:pt x="7007" y="462455"/>
                </a:cubicBezTo>
                <a:cubicBezTo>
                  <a:pt x="0" y="518510"/>
                  <a:pt x="38539" y="553544"/>
                  <a:pt x="49049" y="567558"/>
                </a:cubicBezTo>
              </a:path>
            </a:pathLst>
          </a:cu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2" name="Freeform 81"/>
          <p:cNvSpPr/>
          <p:nvPr/>
        </p:nvSpPr>
        <p:spPr>
          <a:xfrm>
            <a:off x="2466975" y="4913313"/>
            <a:ext cx="92075" cy="420687"/>
          </a:xfrm>
          <a:custGeom>
            <a:avLst/>
            <a:gdLst>
              <a:gd name="connsiteX0" fmla="*/ 84082 w 91089"/>
              <a:gd name="connsiteY0" fmla="*/ 420414 h 420414"/>
              <a:gd name="connsiteX1" fmla="*/ 0 w 91089"/>
              <a:gd name="connsiteY1" fmla="*/ 189187 h 420414"/>
              <a:gd name="connsiteX2" fmla="*/ 84082 w 91089"/>
              <a:gd name="connsiteY2" fmla="*/ 63063 h 420414"/>
              <a:gd name="connsiteX3" fmla="*/ 42041 w 91089"/>
              <a:gd name="connsiteY3" fmla="*/ 0 h 4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089" h="420414">
                <a:moveTo>
                  <a:pt x="84082" y="420414"/>
                </a:moveTo>
                <a:cubicBezTo>
                  <a:pt x="42041" y="334579"/>
                  <a:pt x="0" y="248745"/>
                  <a:pt x="0" y="189187"/>
                </a:cubicBezTo>
                <a:cubicBezTo>
                  <a:pt x="0" y="129629"/>
                  <a:pt x="77075" y="94594"/>
                  <a:pt x="84082" y="63063"/>
                </a:cubicBezTo>
                <a:cubicBezTo>
                  <a:pt x="91089" y="31532"/>
                  <a:pt x="66565" y="15766"/>
                  <a:pt x="42041" y="0"/>
                </a:cubicBezTo>
              </a:path>
            </a:pathLst>
          </a:cu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4" name="Straight Arrow Connector 83"/>
          <p:cNvCxnSpPr/>
          <p:nvPr/>
        </p:nvCxnSpPr>
        <p:spPr>
          <a:xfrm rot="5400000">
            <a:off x="877094" y="2553494"/>
            <a:ext cx="38100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/>
          <p:nvPr/>
        </p:nvCxnSpPr>
        <p:spPr>
          <a:xfrm rot="5400000">
            <a:off x="1181894" y="3239294"/>
            <a:ext cx="160020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27" name="TextBox 86"/>
          <p:cNvSpPr txBox="1">
            <a:spLocks noChangeArrowheads="1"/>
          </p:cNvSpPr>
          <p:nvPr/>
        </p:nvSpPr>
        <p:spPr bwMode="auto">
          <a:xfrm>
            <a:off x="2895600" y="2782888"/>
            <a:ext cx="1371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Brush copolymers</a:t>
            </a:r>
          </a:p>
        </p:txBody>
      </p:sp>
      <p:grpSp>
        <p:nvGrpSpPr>
          <p:cNvPr id="25628" name="Group 140"/>
          <p:cNvGrpSpPr>
            <a:grpSpLocks/>
          </p:cNvGrpSpPr>
          <p:nvPr/>
        </p:nvGrpSpPr>
        <p:grpSpPr bwMode="auto">
          <a:xfrm>
            <a:off x="2819400" y="3429000"/>
            <a:ext cx="1436688" cy="854075"/>
            <a:chOff x="3090041" y="3565634"/>
            <a:chExt cx="1436414" cy="853966"/>
          </a:xfrm>
        </p:grpSpPr>
        <p:sp>
          <p:nvSpPr>
            <p:cNvPr id="88" name="Freeform 87"/>
            <p:cNvSpPr/>
            <p:nvPr/>
          </p:nvSpPr>
          <p:spPr>
            <a:xfrm>
              <a:off x="3090041" y="3948173"/>
              <a:ext cx="1436414" cy="101587"/>
            </a:xfrm>
            <a:custGeom>
              <a:avLst/>
              <a:gdLst>
                <a:gd name="connsiteX0" fmla="*/ 0 w 1436414"/>
                <a:gd name="connsiteY0" fmla="*/ 98096 h 101599"/>
                <a:gd name="connsiteX1" fmla="*/ 273269 w 1436414"/>
                <a:gd name="connsiteY1" fmla="*/ 14014 h 101599"/>
                <a:gd name="connsiteX2" fmla="*/ 777766 w 1436414"/>
                <a:gd name="connsiteY2" fmla="*/ 35034 h 101599"/>
                <a:gd name="connsiteX3" fmla="*/ 1135118 w 1436414"/>
                <a:gd name="connsiteY3" fmla="*/ 98096 h 101599"/>
                <a:gd name="connsiteX4" fmla="*/ 1387366 w 1436414"/>
                <a:gd name="connsiteY4" fmla="*/ 14014 h 101599"/>
                <a:gd name="connsiteX5" fmla="*/ 1429407 w 1436414"/>
                <a:gd name="connsiteY5" fmla="*/ 14014 h 101599"/>
                <a:gd name="connsiteX6" fmla="*/ 1429407 w 1436414"/>
                <a:gd name="connsiteY6" fmla="*/ 14014 h 1015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36414" h="101599">
                  <a:moveTo>
                    <a:pt x="0" y="98096"/>
                  </a:moveTo>
                  <a:cubicBezTo>
                    <a:pt x="71820" y="61310"/>
                    <a:pt x="143641" y="24524"/>
                    <a:pt x="273269" y="14014"/>
                  </a:cubicBezTo>
                  <a:cubicBezTo>
                    <a:pt x="402897" y="3504"/>
                    <a:pt x="634125" y="21020"/>
                    <a:pt x="777766" y="35034"/>
                  </a:cubicBezTo>
                  <a:cubicBezTo>
                    <a:pt x="921407" y="49048"/>
                    <a:pt x="1033518" y="101599"/>
                    <a:pt x="1135118" y="98096"/>
                  </a:cubicBezTo>
                  <a:cubicBezTo>
                    <a:pt x="1236718" y="94593"/>
                    <a:pt x="1338318" y="28028"/>
                    <a:pt x="1387366" y="14014"/>
                  </a:cubicBezTo>
                  <a:cubicBezTo>
                    <a:pt x="1436414" y="0"/>
                    <a:pt x="1429407" y="14014"/>
                    <a:pt x="1429407" y="14014"/>
                  </a:cubicBezTo>
                  <a:lnTo>
                    <a:pt x="1429407" y="14014"/>
                  </a:lnTo>
                </a:path>
              </a:pathLst>
            </a:cu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1" name="Freeform 90"/>
            <p:cNvSpPr/>
            <p:nvPr/>
          </p:nvSpPr>
          <p:spPr>
            <a:xfrm>
              <a:off x="4410589" y="3625951"/>
              <a:ext cx="52378" cy="357142"/>
            </a:xfrm>
            <a:custGeom>
              <a:avLst/>
              <a:gdLst>
                <a:gd name="connsiteX0" fmla="*/ 45544 w 52551"/>
                <a:gd name="connsiteY0" fmla="*/ 357352 h 357352"/>
                <a:gd name="connsiteX1" fmla="*/ 45544 w 52551"/>
                <a:gd name="connsiteY1" fmla="*/ 252249 h 357352"/>
                <a:gd name="connsiteX2" fmla="*/ 3503 w 52551"/>
                <a:gd name="connsiteY2" fmla="*/ 210207 h 357352"/>
                <a:gd name="connsiteX3" fmla="*/ 24524 w 52551"/>
                <a:gd name="connsiteY3" fmla="*/ 147145 h 357352"/>
                <a:gd name="connsiteX4" fmla="*/ 45544 w 52551"/>
                <a:gd name="connsiteY4" fmla="*/ 42042 h 357352"/>
                <a:gd name="connsiteX5" fmla="*/ 3503 w 52551"/>
                <a:gd name="connsiteY5" fmla="*/ 0 h 357352"/>
                <a:gd name="connsiteX6" fmla="*/ 3503 w 52551"/>
                <a:gd name="connsiteY6" fmla="*/ 0 h 357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551" h="357352">
                  <a:moveTo>
                    <a:pt x="45544" y="357352"/>
                  </a:moveTo>
                  <a:cubicBezTo>
                    <a:pt x="49047" y="317062"/>
                    <a:pt x="52551" y="276773"/>
                    <a:pt x="45544" y="252249"/>
                  </a:cubicBezTo>
                  <a:cubicBezTo>
                    <a:pt x="38537" y="227725"/>
                    <a:pt x="7006" y="227724"/>
                    <a:pt x="3503" y="210207"/>
                  </a:cubicBezTo>
                  <a:cubicBezTo>
                    <a:pt x="0" y="192690"/>
                    <a:pt x="17517" y="175173"/>
                    <a:pt x="24524" y="147145"/>
                  </a:cubicBezTo>
                  <a:cubicBezTo>
                    <a:pt x="31531" y="119118"/>
                    <a:pt x="49048" y="66566"/>
                    <a:pt x="45544" y="42042"/>
                  </a:cubicBezTo>
                  <a:cubicBezTo>
                    <a:pt x="42041" y="17518"/>
                    <a:pt x="3503" y="0"/>
                    <a:pt x="3503" y="0"/>
                  </a:cubicBezTo>
                  <a:lnTo>
                    <a:pt x="3503" y="0"/>
                  </a:ln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2" name="Freeform 91"/>
            <p:cNvSpPr/>
            <p:nvPr/>
          </p:nvSpPr>
          <p:spPr>
            <a:xfrm>
              <a:off x="4343927" y="3665634"/>
              <a:ext cx="52378" cy="357141"/>
            </a:xfrm>
            <a:custGeom>
              <a:avLst/>
              <a:gdLst>
                <a:gd name="connsiteX0" fmla="*/ 45544 w 52551"/>
                <a:gd name="connsiteY0" fmla="*/ 357352 h 357352"/>
                <a:gd name="connsiteX1" fmla="*/ 45544 w 52551"/>
                <a:gd name="connsiteY1" fmla="*/ 252249 h 357352"/>
                <a:gd name="connsiteX2" fmla="*/ 3503 w 52551"/>
                <a:gd name="connsiteY2" fmla="*/ 210207 h 357352"/>
                <a:gd name="connsiteX3" fmla="*/ 24524 w 52551"/>
                <a:gd name="connsiteY3" fmla="*/ 147145 h 357352"/>
                <a:gd name="connsiteX4" fmla="*/ 45544 w 52551"/>
                <a:gd name="connsiteY4" fmla="*/ 42042 h 357352"/>
                <a:gd name="connsiteX5" fmla="*/ 3503 w 52551"/>
                <a:gd name="connsiteY5" fmla="*/ 0 h 357352"/>
                <a:gd name="connsiteX6" fmla="*/ 3503 w 52551"/>
                <a:gd name="connsiteY6" fmla="*/ 0 h 357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551" h="357352">
                  <a:moveTo>
                    <a:pt x="45544" y="357352"/>
                  </a:moveTo>
                  <a:cubicBezTo>
                    <a:pt x="49047" y="317062"/>
                    <a:pt x="52551" y="276773"/>
                    <a:pt x="45544" y="252249"/>
                  </a:cubicBezTo>
                  <a:cubicBezTo>
                    <a:pt x="38537" y="227725"/>
                    <a:pt x="7006" y="227724"/>
                    <a:pt x="3503" y="210207"/>
                  </a:cubicBezTo>
                  <a:cubicBezTo>
                    <a:pt x="0" y="192690"/>
                    <a:pt x="17517" y="175173"/>
                    <a:pt x="24524" y="147145"/>
                  </a:cubicBezTo>
                  <a:cubicBezTo>
                    <a:pt x="31531" y="119118"/>
                    <a:pt x="49048" y="66566"/>
                    <a:pt x="45544" y="42042"/>
                  </a:cubicBezTo>
                  <a:cubicBezTo>
                    <a:pt x="42041" y="17518"/>
                    <a:pt x="3503" y="0"/>
                    <a:pt x="3503" y="0"/>
                  </a:cubicBezTo>
                  <a:lnTo>
                    <a:pt x="3503" y="0"/>
                  </a:ln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3" name="Freeform 92"/>
            <p:cNvSpPr/>
            <p:nvPr/>
          </p:nvSpPr>
          <p:spPr>
            <a:xfrm>
              <a:off x="4291550" y="3641824"/>
              <a:ext cx="52377" cy="357142"/>
            </a:xfrm>
            <a:custGeom>
              <a:avLst/>
              <a:gdLst>
                <a:gd name="connsiteX0" fmla="*/ 45544 w 52551"/>
                <a:gd name="connsiteY0" fmla="*/ 357352 h 357352"/>
                <a:gd name="connsiteX1" fmla="*/ 45544 w 52551"/>
                <a:gd name="connsiteY1" fmla="*/ 252249 h 357352"/>
                <a:gd name="connsiteX2" fmla="*/ 3503 w 52551"/>
                <a:gd name="connsiteY2" fmla="*/ 210207 h 357352"/>
                <a:gd name="connsiteX3" fmla="*/ 24524 w 52551"/>
                <a:gd name="connsiteY3" fmla="*/ 147145 h 357352"/>
                <a:gd name="connsiteX4" fmla="*/ 45544 w 52551"/>
                <a:gd name="connsiteY4" fmla="*/ 42042 h 357352"/>
                <a:gd name="connsiteX5" fmla="*/ 3503 w 52551"/>
                <a:gd name="connsiteY5" fmla="*/ 0 h 357352"/>
                <a:gd name="connsiteX6" fmla="*/ 3503 w 52551"/>
                <a:gd name="connsiteY6" fmla="*/ 0 h 357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551" h="357352">
                  <a:moveTo>
                    <a:pt x="45544" y="357352"/>
                  </a:moveTo>
                  <a:cubicBezTo>
                    <a:pt x="49047" y="317062"/>
                    <a:pt x="52551" y="276773"/>
                    <a:pt x="45544" y="252249"/>
                  </a:cubicBezTo>
                  <a:cubicBezTo>
                    <a:pt x="38537" y="227725"/>
                    <a:pt x="7006" y="227724"/>
                    <a:pt x="3503" y="210207"/>
                  </a:cubicBezTo>
                  <a:cubicBezTo>
                    <a:pt x="0" y="192690"/>
                    <a:pt x="17517" y="175173"/>
                    <a:pt x="24524" y="147145"/>
                  </a:cubicBezTo>
                  <a:cubicBezTo>
                    <a:pt x="31531" y="119118"/>
                    <a:pt x="49048" y="66566"/>
                    <a:pt x="45544" y="42042"/>
                  </a:cubicBezTo>
                  <a:cubicBezTo>
                    <a:pt x="42041" y="17518"/>
                    <a:pt x="3503" y="0"/>
                    <a:pt x="3503" y="0"/>
                  </a:cubicBezTo>
                  <a:lnTo>
                    <a:pt x="3503" y="0"/>
                  </a:ln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4" name="Freeform 93"/>
            <p:cNvSpPr/>
            <p:nvPr/>
          </p:nvSpPr>
          <p:spPr>
            <a:xfrm>
              <a:off x="4215364" y="3641824"/>
              <a:ext cx="52377" cy="357142"/>
            </a:xfrm>
            <a:custGeom>
              <a:avLst/>
              <a:gdLst>
                <a:gd name="connsiteX0" fmla="*/ 45544 w 52551"/>
                <a:gd name="connsiteY0" fmla="*/ 357352 h 357352"/>
                <a:gd name="connsiteX1" fmla="*/ 45544 w 52551"/>
                <a:gd name="connsiteY1" fmla="*/ 252249 h 357352"/>
                <a:gd name="connsiteX2" fmla="*/ 3503 w 52551"/>
                <a:gd name="connsiteY2" fmla="*/ 210207 h 357352"/>
                <a:gd name="connsiteX3" fmla="*/ 24524 w 52551"/>
                <a:gd name="connsiteY3" fmla="*/ 147145 h 357352"/>
                <a:gd name="connsiteX4" fmla="*/ 45544 w 52551"/>
                <a:gd name="connsiteY4" fmla="*/ 42042 h 357352"/>
                <a:gd name="connsiteX5" fmla="*/ 3503 w 52551"/>
                <a:gd name="connsiteY5" fmla="*/ 0 h 357352"/>
                <a:gd name="connsiteX6" fmla="*/ 3503 w 52551"/>
                <a:gd name="connsiteY6" fmla="*/ 0 h 357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551" h="357352">
                  <a:moveTo>
                    <a:pt x="45544" y="357352"/>
                  </a:moveTo>
                  <a:cubicBezTo>
                    <a:pt x="49047" y="317062"/>
                    <a:pt x="52551" y="276773"/>
                    <a:pt x="45544" y="252249"/>
                  </a:cubicBezTo>
                  <a:cubicBezTo>
                    <a:pt x="38537" y="227725"/>
                    <a:pt x="7006" y="227724"/>
                    <a:pt x="3503" y="210207"/>
                  </a:cubicBezTo>
                  <a:cubicBezTo>
                    <a:pt x="0" y="192690"/>
                    <a:pt x="17517" y="175173"/>
                    <a:pt x="24524" y="147145"/>
                  </a:cubicBezTo>
                  <a:cubicBezTo>
                    <a:pt x="31531" y="119118"/>
                    <a:pt x="49048" y="66566"/>
                    <a:pt x="45544" y="42042"/>
                  </a:cubicBezTo>
                  <a:cubicBezTo>
                    <a:pt x="42041" y="17518"/>
                    <a:pt x="3503" y="0"/>
                    <a:pt x="3503" y="0"/>
                  </a:cubicBezTo>
                  <a:lnTo>
                    <a:pt x="3503" y="0"/>
                  </a:ln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5" name="Freeform 94"/>
            <p:cNvSpPr/>
            <p:nvPr/>
          </p:nvSpPr>
          <p:spPr>
            <a:xfrm>
              <a:off x="4139179" y="3625951"/>
              <a:ext cx="52377" cy="357142"/>
            </a:xfrm>
            <a:custGeom>
              <a:avLst/>
              <a:gdLst>
                <a:gd name="connsiteX0" fmla="*/ 45544 w 52551"/>
                <a:gd name="connsiteY0" fmla="*/ 357352 h 357352"/>
                <a:gd name="connsiteX1" fmla="*/ 45544 w 52551"/>
                <a:gd name="connsiteY1" fmla="*/ 252249 h 357352"/>
                <a:gd name="connsiteX2" fmla="*/ 3503 w 52551"/>
                <a:gd name="connsiteY2" fmla="*/ 210207 h 357352"/>
                <a:gd name="connsiteX3" fmla="*/ 24524 w 52551"/>
                <a:gd name="connsiteY3" fmla="*/ 147145 h 357352"/>
                <a:gd name="connsiteX4" fmla="*/ 45544 w 52551"/>
                <a:gd name="connsiteY4" fmla="*/ 42042 h 357352"/>
                <a:gd name="connsiteX5" fmla="*/ 3503 w 52551"/>
                <a:gd name="connsiteY5" fmla="*/ 0 h 357352"/>
                <a:gd name="connsiteX6" fmla="*/ 3503 w 52551"/>
                <a:gd name="connsiteY6" fmla="*/ 0 h 357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551" h="357352">
                  <a:moveTo>
                    <a:pt x="45544" y="357352"/>
                  </a:moveTo>
                  <a:cubicBezTo>
                    <a:pt x="49047" y="317062"/>
                    <a:pt x="52551" y="276773"/>
                    <a:pt x="45544" y="252249"/>
                  </a:cubicBezTo>
                  <a:cubicBezTo>
                    <a:pt x="38537" y="227725"/>
                    <a:pt x="7006" y="227724"/>
                    <a:pt x="3503" y="210207"/>
                  </a:cubicBezTo>
                  <a:cubicBezTo>
                    <a:pt x="0" y="192690"/>
                    <a:pt x="17517" y="175173"/>
                    <a:pt x="24524" y="147145"/>
                  </a:cubicBezTo>
                  <a:cubicBezTo>
                    <a:pt x="31531" y="119118"/>
                    <a:pt x="49048" y="66566"/>
                    <a:pt x="45544" y="42042"/>
                  </a:cubicBezTo>
                  <a:cubicBezTo>
                    <a:pt x="42041" y="17518"/>
                    <a:pt x="3503" y="0"/>
                    <a:pt x="3503" y="0"/>
                  </a:cubicBezTo>
                  <a:lnTo>
                    <a:pt x="3503" y="0"/>
                  </a:ln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6" name="Freeform 95"/>
            <p:cNvSpPr/>
            <p:nvPr/>
          </p:nvSpPr>
          <p:spPr>
            <a:xfrm>
              <a:off x="4070929" y="3665634"/>
              <a:ext cx="52378" cy="357141"/>
            </a:xfrm>
            <a:custGeom>
              <a:avLst/>
              <a:gdLst>
                <a:gd name="connsiteX0" fmla="*/ 45544 w 52551"/>
                <a:gd name="connsiteY0" fmla="*/ 357352 h 357352"/>
                <a:gd name="connsiteX1" fmla="*/ 45544 w 52551"/>
                <a:gd name="connsiteY1" fmla="*/ 252249 h 357352"/>
                <a:gd name="connsiteX2" fmla="*/ 3503 w 52551"/>
                <a:gd name="connsiteY2" fmla="*/ 210207 h 357352"/>
                <a:gd name="connsiteX3" fmla="*/ 24524 w 52551"/>
                <a:gd name="connsiteY3" fmla="*/ 147145 h 357352"/>
                <a:gd name="connsiteX4" fmla="*/ 45544 w 52551"/>
                <a:gd name="connsiteY4" fmla="*/ 42042 h 357352"/>
                <a:gd name="connsiteX5" fmla="*/ 3503 w 52551"/>
                <a:gd name="connsiteY5" fmla="*/ 0 h 357352"/>
                <a:gd name="connsiteX6" fmla="*/ 3503 w 52551"/>
                <a:gd name="connsiteY6" fmla="*/ 0 h 357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551" h="357352">
                  <a:moveTo>
                    <a:pt x="45544" y="357352"/>
                  </a:moveTo>
                  <a:cubicBezTo>
                    <a:pt x="49047" y="317062"/>
                    <a:pt x="52551" y="276773"/>
                    <a:pt x="45544" y="252249"/>
                  </a:cubicBezTo>
                  <a:cubicBezTo>
                    <a:pt x="38537" y="227725"/>
                    <a:pt x="7006" y="227724"/>
                    <a:pt x="3503" y="210207"/>
                  </a:cubicBezTo>
                  <a:cubicBezTo>
                    <a:pt x="0" y="192690"/>
                    <a:pt x="17517" y="175173"/>
                    <a:pt x="24524" y="147145"/>
                  </a:cubicBezTo>
                  <a:cubicBezTo>
                    <a:pt x="31531" y="119118"/>
                    <a:pt x="49048" y="66566"/>
                    <a:pt x="45544" y="42042"/>
                  </a:cubicBezTo>
                  <a:cubicBezTo>
                    <a:pt x="42041" y="17518"/>
                    <a:pt x="3503" y="0"/>
                    <a:pt x="3503" y="0"/>
                  </a:cubicBezTo>
                  <a:lnTo>
                    <a:pt x="3503" y="0"/>
                  </a:ln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7" name="Freeform 96"/>
            <p:cNvSpPr/>
            <p:nvPr/>
          </p:nvSpPr>
          <p:spPr>
            <a:xfrm>
              <a:off x="4018552" y="3641824"/>
              <a:ext cx="52377" cy="357142"/>
            </a:xfrm>
            <a:custGeom>
              <a:avLst/>
              <a:gdLst>
                <a:gd name="connsiteX0" fmla="*/ 45544 w 52551"/>
                <a:gd name="connsiteY0" fmla="*/ 357352 h 357352"/>
                <a:gd name="connsiteX1" fmla="*/ 45544 w 52551"/>
                <a:gd name="connsiteY1" fmla="*/ 252249 h 357352"/>
                <a:gd name="connsiteX2" fmla="*/ 3503 w 52551"/>
                <a:gd name="connsiteY2" fmla="*/ 210207 h 357352"/>
                <a:gd name="connsiteX3" fmla="*/ 24524 w 52551"/>
                <a:gd name="connsiteY3" fmla="*/ 147145 h 357352"/>
                <a:gd name="connsiteX4" fmla="*/ 45544 w 52551"/>
                <a:gd name="connsiteY4" fmla="*/ 42042 h 357352"/>
                <a:gd name="connsiteX5" fmla="*/ 3503 w 52551"/>
                <a:gd name="connsiteY5" fmla="*/ 0 h 357352"/>
                <a:gd name="connsiteX6" fmla="*/ 3503 w 52551"/>
                <a:gd name="connsiteY6" fmla="*/ 0 h 357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551" h="357352">
                  <a:moveTo>
                    <a:pt x="45544" y="357352"/>
                  </a:moveTo>
                  <a:cubicBezTo>
                    <a:pt x="49047" y="317062"/>
                    <a:pt x="52551" y="276773"/>
                    <a:pt x="45544" y="252249"/>
                  </a:cubicBezTo>
                  <a:cubicBezTo>
                    <a:pt x="38537" y="227725"/>
                    <a:pt x="7006" y="227724"/>
                    <a:pt x="3503" y="210207"/>
                  </a:cubicBezTo>
                  <a:cubicBezTo>
                    <a:pt x="0" y="192690"/>
                    <a:pt x="17517" y="175173"/>
                    <a:pt x="24524" y="147145"/>
                  </a:cubicBezTo>
                  <a:cubicBezTo>
                    <a:pt x="31531" y="119118"/>
                    <a:pt x="49048" y="66566"/>
                    <a:pt x="45544" y="42042"/>
                  </a:cubicBezTo>
                  <a:cubicBezTo>
                    <a:pt x="42041" y="17518"/>
                    <a:pt x="3503" y="0"/>
                    <a:pt x="3503" y="0"/>
                  </a:cubicBezTo>
                  <a:lnTo>
                    <a:pt x="3503" y="0"/>
                  </a:ln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8" name="Freeform 97"/>
            <p:cNvSpPr/>
            <p:nvPr/>
          </p:nvSpPr>
          <p:spPr>
            <a:xfrm>
              <a:off x="3942366" y="3641824"/>
              <a:ext cx="52377" cy="357142"/>
            </a:xfrm>
            <a:custGeom>
              <a:avLst/>
              <a:gdLst>
                <a:gd name="connsiteX0" fmla="*/ 45544 w 52551"/>
                <a:gd name="connsiteY0" fmla="*/ 357352 h 357352"/>
                <a:gd name="connsiteX1" fmla="*/ 45544 w 52551"/>
                <a:gd name="connsiteY1" fmla="*/ 252249 h 357352"/>
                <a:gd name="connsiteX2" fmla="*/ 3503 w 52551"/>
                <a:gd name="connsiteY2" fmla="*/ 210207 h 357352"/>
                <a:gd name="connsiteX3" fmla="*/ 24524 w 52551"/>
                <a:gd name="connsiteY3" fmla="*/ 147145 h 357352"/>
                <a:gd name="connsiteX4" fmla="*/ 45544 w 52551"/>
                <a:gd name="connsiteY4" fmla="*/ 42042 h 357352"/>
                <a:gd name="connsiteX5" fmla="*/ 3503 w 52551"/>
                <a:gd name="connsiteY5" fmla="*/ 0 h 357352"/>
                <a:gd name="connsiteX6" fmla="*/ 3503 w 52551"/>
                <a:gd name="connsiteY6" fmla="*/ 0 h 357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551" h="357352">
                  <a:moveTo>
                    <a:pt x="45544" y="357352"/>
                  </a:moveTo>
                  <a:cubicBezTo>
                    <a:pt x="49047" y="317062"/>
                    <a:pt x="52551" y="276773"/>
                    <a:pt x="45544" y="252249"/>
                  </a:cubicBezTo>
                  <a:cubicBezTo>
                    <a:pt x="38537" y="227725"/>
                    <a:pt x="7006" y="227724"/>
                    <a:pt x="3503" y="210207"/>
                  </a:cubicBezTo>
                  <a:cubicBezTo>
                    <a:pt x="0" y="192690"/>
                    <a:pt x="17517" y="175173"/>
                    <a:pt x="24524" y="147145"/>
                  </a:cubicBezTo>
                  <a:cubicBezTo>
                    <a:pt x="31531" y="119118"/>
                    <a:pt x="49048" y="66566"/>
                    <a:pt x="45544" y="42042"/>
                  </a:cubicBezTo>
                  <a:cubicBezTo>
                    <a:pt x="42041" y="17518"/>
                    <a:pt x="3503" y="0"/>
                    <a:pt x="3503" y="0"/>
                  </a:cubicBezTo>
                  <a:lnTo>
                    <a:pt x="3503" y="0"/>
                  </a:ln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>
              <a:off x="4462967" y="4022776"/>
              <a:ext cx="52377" cy="357142"/>
            </a:xfrm>
            <a:custGeom>
              <a:avLst/>
              <a:gdLst>
                <a:gd name="connsiteX0" fmla="*/ 45544 w 52551"/>
                <a:gd name="connsiteY0" fmla="*/ 357352 h 357352"/>
                <a:gd name="connsiteX1" fmla="*/ 45544 w 52551"/>
                <a:gd name="connsiteY1" fmla="*/ 252249 h 357352"/>
                <a:gd name="connsiteX2" fmla="*/ 3503 w 52551"/>
                <a:gd name="connsiteY2" fmla="*/ 210207 h 357352"/>
                <a:gd name="connsiteX3" fmla="*/ 24524 w 52551"/>
                <a:gd name="connsiteY3" fmla="*/ 147145 h 357352"/>
                <a:gd name="connsiteX4" fmla="*/ 45544 w 52551"/>
                <a:gd name="connsiteY4" fmla="*/ 42042 h 357352"/>
                <a:gd name="connsiteX5" fmla="*/ 3503 w 52551"/>
                <a:gd name="connsiteY5" fmla="*/ 0 h 357352"/>
                <a:gd name="connsiteX6" fmla="*/ 3503 w 52551"/>
                <a:gd name="connsiteY6" fmla="*/ 0 h 357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551" h="357352">
                  <a:moveTo>
                    <a:pt x="45544" y="357352"/>
                  </a:moveTo>
                  <a:cubicBezTo>
                    <a:pt x="49047" y="317062"/>
                    <a:pt x="52551" y="276773"/>
                    <a:pt x="45544" y="252249"/>
                  </a:cubicBezTo>
                  <a:cubicBezTo>
                    <a:pt x="38537" y="227725"/>
                    <a:pt x="7006" y="227724"/>
                    <a:pt x="3503" y="210207"/>
                  </a:cubicBezTo>
                  <a:cubicBezTo>
                    <a:pt x="0" y="192690"/>
                    <a:pt x="17517" y="175173"/>
                    <a:pt x="24524" y="147145"/>
                  </a:cubicBezTo>
                  <a:cubicBezTo>
                    <a:pt x="31531" y="119118"/>
                    <a:pt x="49048" y="66566"/>
                    <a:pt x="45544" y="42042"/>
                  </a:cubicBezTo>
                  <a:cubicBezTo>
                    <a:pt x="42041" y="17518"/>
                    <a:pt x="3503" y="0"/>
                    <a:pt x="3503" y="0"/>
                  </a:cubicBezTo>
                  <a:lnTo>
                    <a:pt x="3503" y="0"/>
                  </a:ln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>
              <a:off x="4396305" y="4062459"/>
              <a:ext cx="52377" cy="357141"/>
            </a:xfrm>
            <a:custGeom>
              <a:avLst/>
              <a:gdLst>
                <a:gd name="connsiteX0" fmla="*/ 45544 w 52551"/>
                <a:gd name="connsiteY0" fmla="*/ 357352 h 357352"/>
                <a:gd name="connsiteX1" fmla="*/ 45544 w 52551"/>
                <a:gd name="connsiteY1" fmla="*/ 252249 h 357352"/>
                <a:gd name="connsiteX2" fmla="*/ 3503 w 52551"/>
                <a:gd name="connsiteY2" fmla="*/ 210207 h 357352"/>
                <a:gd name="connsiteX3" fmla="*/ 24524 w 52551"/>
                <a:gd name="connsiteY3" fmla="*/ 147145 h 357352"/>
                <a:gd name="connsiteX4" fmla="*/ 45544 w 52551"/>
                <a:gd name="connsiteY4" fmla="*/ 42042 h 357352"/>
                <a:gd name="connsiteX5" fmla="*/ 3503 w 52551"/>
                <a:gd name="connsiteY5" fmla="*/ 0 h 357352"/>
                <a:gd name="connsiteX6" fmla="*/ 3503 w 52551"/>
                <a:gd name="connsiteY6" fmla="*/ 0 h 357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551" h="357352">
                  <a:moveTo>
                    <a:pt x="45544" y="357352"/>
                  </a:moveTo>
                  <a:cubicBezTo>
                    <a:pt x="49047" y="317062"/>
                    <a:pt x="52551" y="276773"/>
                    <a:pt x="45544" y="252249"/>
                  </a:cubicBezTo>
                  <a:cubicBezTo>
                    <a:pt x="38537" y="227725"/>
                    <a:pt x="7006" y="227724"/>
                    <a:pt x="3503" y="210207"/>
                  </a:cubicBezTo>
                  <a:cubicBezTo>
                    <a:pt x="0" y="192690"/>
                    <a:pt x="17517" y="175173"/>
                    <a:pt x="24524" y="147145"/>
                  </a:cubicBezTo>
                  <a:cubicBezTo>
                    <a:pt x="31531" y="119118"/>
                    <a:pt x="49048" y="66566"/>
                    <a:pt x="45544" y="42042"/>
                  </a:cubicBezTo>
                  <a:cubicBezTo>
                    <a:pt x="42041" y="17518"/>
                    <a:pt x="3503" y="0"/>
                    <a:pt x="3503" y="0"/>
                  </a:cubicBezTo>
                  <a:lnTo>
                    <a:pt x="3503" y="0"/>
                  </a:ln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1" name="Freeform 100"/>
            <p:cNvSpPr/>
            <p:nvPr/>
          </p:nvSpPr>
          <p:spPr>
            <a:xfrm>
              <a:off x="4343927" y="4038649"/>
              <a:ext cx="52378" cy="357142"/>
            </a:xfrm>
            <a:custGeom>
              <a:avLst/>
              <a:gdLst>
                <a:gd name="connsiteX0" fmla="*/ 45544 w 52551"/>
                <a:gd name="connsiteY0" fmla="*/ 357352 h 357352"/>
                <a:gd name="connsiteX1" fmla="*/ 45544 w 52551"/>
                <a:gd name="connsiteY1" fmla="*/ 252249 h 357352"/>
                <a:gd name="connsiteX2" fmla="*/ 3503 w 52551"/>
                <a:gd name="connsiteY2" fmla="*/ 210207 h 357352"/>
                <a:gd name="connsiteX3" fmla="*/ 24524 w 52551"/>
                <a:gd name="connsiteY3" fmla="*/ 147145 h 357352"/>
                <a:gd name="connsiteX4" fmla="*/ 45544 w 52551"/>
                <a:gd name="connsiteY4" fmla="*/ 42042 h 357352"/>
                <a:gd name="connsiteX5" fmla="*/ 3503 w 52551"/>
                <a:gd name="connsiteY5" fmla="*/ 0 h 357352"/>
                <a:gd name="connsiteX6" fmla="*/ 3503 w 52551"/>
                <a:gd name="connsiteY6" fmla="*/ 0 h 357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551" h="357352">
                  <a:moveTo>
                    <a:pt x="45544" y="357352"/>
                  </a:moveTo>
                  <a:cubicBezTo>
                    <a:pt x="49047" y="317062"/>
                    <a:pt x="52551" y="276773"/>
                    <a:pt x="45544" y="252249"/>
                  </a:cubicBezTo>
                  <a:cubicBezTo>
                    <a:pt x="38537" y="227725"/>
                    <a:pt x="7006" y="227724"/>
                    <a:pt x="3503" y="210207"/>
                  </a:cubicBezTo>
                  <a:cubicBezTo>
                    <a:pt x="0" y="192690"/>
                    <a:pt x="17517" y="175173"/>
                    <a:pt x="24524" y="147145"/>
                  </a:cubicBezTo>
                  <a:cubicBezTo>
                    <a:pt x="31531" y="119118"/>
                    <a:pt x="49048" y="66566"/>
                    <a:pt x="45544" y="42042"/>
                  </a:cubicBezTo>
                  <a:cubicBezTo>
                    <a:pt x="42041" y="17518"/>
                    <a:pt x="3503" y="0"/>
                    <a:pt x="3503" y="0"/>
                  </a:cubicBezTo>
                  <a:lnTo>
                    <a:pt x="3503" y="0"/>
                  </a:ln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2" name="Freeform 101"/>
            <p:cNvSpPr/>
            <p:nvPr/>
          </p:nvSpPr>
          <p:spPr>
            <a:xfrm>
              <a:off x="4267741" y="4038649"/>
              <a:ext cx="52378" cy="357142"/>
            </a:xfrm>
            <a:custGeom>
              <a:avLst/>
              <a:gdLst>
                <a:gd name="connsiteX0" fmla="*/ 45544 w 52551"/>
                <a:gd name="connsiteY0" fmla="*/ 357352 h 357352"/>
                <a:gd name="connsiteX1" fmla="*/ 45544 w 52551"/>
                <a:gd name="connsiteY1" fmla="*/ 252249 h 357352"/>
                <a:gd name="connsiteX2" fmla="*/ 3503 w 52551"/>
                <a:gd name="connsiteY2" fmla="*/ 210207 h 357352"/>
                <a:gd name="connsiteX3" fmla="*/ 24524 w 52551"/>
                <a:gd name="connsiteY3" fmla="*/ 147145 h 357352"/>
                <a:gd name="connsiteX4" fmla="*/ 45544 w 52551"/>
                <a:gd name="connsiteY4" fmla="*/ 42042 h 357352"/>
                <a:gd name="connsiteX5" fmla="*/ 3503 w 52551"/>
                <a:gd name="connsiteY5" fmla="*/ 0 h 357352"/>
                <a:gd name="connsiteX6" fmla="*/ 3503 w 52551"/>
                <a:gd name="connsiteY6" fmla="*/ 0 h 357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551" h="357352">
                  <a:moveTo>
                    <a:pt x="45544" y="357352"/>
                  </a:moveTo>
                  <a:cubicBezTo>
                    <a:pt x="49047" y="317062"/>
                    <a:pt x="52551" y="276773"/>
                    <a:pt x="45544" y="252249"/>
                  </a:cubicBezTo>
                  <a:cubicBezTo>
                    <a:pt x="38537" y="227725"/>
                    <a:pt x="7006" y="227724"/>
                    <a:pt x="3503" y="210207"/>
                  </a:cubicBezTo>
                  <a:cubicBezTo>
                    <a:pt x="0" y="192690"/>
                    <a:pt x="17517" y="175173"/>
                    <a:pt x="24524" y="147145"/>
                  </a:cubicBezTo>
                  <a:cubicBezTo>
                    <a:pt x="31531" y="119118"/>
                    <a:pt x="49048" y="66566"/>
                    <a:pt x="45544" y="42042"/>
                  </a:cubicBezTo>
                  <a:cubicBezTo>
                    <a:pt x="42041" y="17518"/>
                    <a:pt x="3503" y="0"/>
                    <a:pt x="3503" y="0"/>
                  </a:cubicBezTo>
                  <a:lnTo>
                    <a:pt x="3503" y="0"/>
                  </a:ln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3" name="Freeform 102"/>
            <p:cNvSpPr/>
            <p:nvPr/>
          </p:nvSpPr>
          <p:spPr>
            <a:xfrm>
              <a:off x="3853483" y="3625951"/>
              <a:ext cx="52377" cy="357142"/>
            </a:xfrm>
            <a:custGeom>
              <a:avLst/>
              <a:gdLst>
                <a:gd name="connsiteX0" fmla="*/ 45544 w 52551"/>
                <a:gd name="connsiteY0" fmla="*/ 357352 h 357352"/>
                <a:gd name="connsiteX1" fmla="*/ 45544 w 52551"/>
                <a:gd name="connsiteY1" fmla="*/ 252249 h 357352"/>
                <a:gd name="connsiteX2" fmla="*/ 3503 w 52551"/>
                <a:gd name="connsiteY2" fmla="*/ 210207 h 357352"/>
                <a:gd name="connsiteX3" fmla="*/ 24524 w 52551"/>
                <a:gd name="connsiteY3" fmla="*/ 147145 h 357352"/>
                <a:gd name="connsiteX4" fmla="*/ 45544 w 52551"/>
                <a:gd name="connsiteY4" fmla="*/ 42042 h 357352"/>
                <a:gd name="connsiteX5" fmla="*/ 3503 w 52551"/>
                <a:gd name="connsiteY5" fmla="*/ 0 h 357352"/>
                <a:gd name="connsiteX6" fmla="*/ 3503 w 52551"/>
                <a:gd name="connsiteY6" fmla="*/ 0 h 357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551" h="357352">
                  <a:moveTo>
                    <a:pt x="45544" y="357352"/>
                  </a:moveTo>
                  <a:cubicBezTo>
                    <a:pt x="49047" y="317062"/>
                    <a:pt x="52551" y="276773"/>
                    <a:pt x="45544" y="252249"/>
                  </a:cubicBezTo>
                  <a:cubicBezTo>
                    <a:pt x="38537" y="227725"/>
                    <a:pt x="7006" y="227724"/>
                    <a:pt x="3503" y="210207"/>
                  </a:cubicBezTo>
                  <a:cubicBezTo>
                    <a:pt x="0" y="192690"/>
                    <a:pt x="17517" y="175173"/>
                    <a:pt x="24524" y="147145"/>
                  </a:cubicBezTo>
                  <a:cubicBezTo>
                    <a:pt x="31531" y="119118"/>
                    <a:pt x="49048" y="66566"/>
                    <a:pt x="45544" y="42042"/>
                  </a:cubicBezTo>
                  <a:cubicBezTo>
                    <a:pt x="42041" y="17518"/>
                    <a:pt x="3503" y="0"/>
                    <a:pt x="3503" y="0"/>
                  </a:cubicBezTo>
                  <a:lnTo>
                    <a:pt x="3503" y="0"/>
                  </a:ln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4" name="Freeform 103"/>
            <p:cNvSpPr/>
            <p:nvPr/>
          </p:nvSpPr>
          <p:spPr>
            <a:xfrm>
              <a:off x="3786821" y="3665634"/>
              <a:ext cx="52377" cy="357141"/>
            </a:xfrm>
            <a:custGeom>
              <a:avLst/>
              <a:gdLst>
                <a:gd name="connsiteX0" fmla="*/ 45544 w 52551"/>
                <a:gd name="connsiteY0" fmla="*/ 357352 h 357352"/>
                <a:gd name="connsiteX1" fmla="*/ 45544 w 52551"/>
                <a:gd name="connsiteY1" fmla="*/ 252249 h 357352"/>
                <a:gd name="connsiteX2" fmla="*/ 3503 w 52551"/>
                <a:gd name="connsiteY2" fmla="*/ 210207 h 357352"/>
                <a:gd name="connsiteX3" fmla="*/ 24524 w 52551"/>
                <a:gd name="connsiteY3" fmla="*/ 147145 h 357352"/>
                <a:gd name="connsiteX4" fmla="*/ 45544 w 52551"/>
                <a:gd name="connsiteY4" fmla="*/ 42042 h 357352"/>
                <a:gd name="connsiteX5" fmla="*/ 3503 w 52551"/>
                <a:gd name="connsiteY5" fmla="*/ 0 h 357352"/>
                <a:gd name="connsiteX6" fmla="*/ 3503 w 52551"/>
                <a:gd name="connsiteY6" fmla="*/ 0 h 357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551" h="357352">
                  <a:moveTo>
                    <a:pt x="45544" y="357352"/>
                  </a:moveTo>
                  <a:cubicBezTo>
                    <a:pt x="49047" y="317062"/>
                    <a:pt x="52551" y="276773"/>
                    <a:pt x="45544" y="252249"/>
                  </a:cubicBezTo>
                  <a:cubicBezTo>
                    <a:pt x="38537" y="227725"/>
                    <a:pt x="7006" y="227724"/>
                    <a:pt x="3503" y="210207"/>
                  </a:cubicBezTo>
                  <a:cubicBezTo>
                    <a:pt x="0" y="192690"/>
                    <a:pt x="17517" y="175173"/>
                    <a:pt x="24524" y="147145"/>
                  </a:cubicBezTo>
                  <a:cubicBezTo>
                    <a:pt x="31531" y="119118"/>
                    <a:pt x="49048" y="66566"/>
                    <a:pt x="45544" y="42042"/>
                  </a:cubicBezTo>
                  <a:cubicBezTo>
                    <a:pt x="42041" y="17518"/>
                    <a:pt x="3503" y="0"/>
                    <a:pt x="3503" y="0"/>
                  </a:cubicBezTo>
                  <a:lnTo>
                    <a:pt x="3503" y="0"/>
                  </a:ln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5" name="Freeform 104"/>
            <p:cNvSpPr/>
            <p:nvPr/>
          </p:nvSpPr>
          <p:spPr>
            <a:xfrm>
              <a:off x="3734443" y="3641824"/>
              <a:ext cx="52378" cy="357142"/>
            </a:xfrm>
            <a:custGeom>
              <a:avLst/>
              <a:gdLst>
                <a:gd name="connsiteX0" fmla="*/ 45544 w 52551"/>
                <a:gd name="connsiteY0" fmla="*/ 357352 h 357352"/>
                <a:gd name="connsiteX1" fmla="*/ 45544 w 52551"/>
                <a:gd name="connsiteY1" fmla="*/ 252249 h 357352"/>
                <a:gd name="connsiteX2" fmla="*/ 3503 w 52551"/>
                <a:gd name="connsiteY2" fmla="*/ 210207 h 357352"/>
                <a:gd name="connsiteX3" fmla="*/ 24524 w 52551"/>
                <a:gd name="connsiteY3" fmla="*/ 147145 h 357352"/>
                <a:gd name="connsiteX4" fmla="*/ 45544 w 52551"/>
                <a:gd name="connsiteY4" fmla="*/ 42042 h 357352"/>
                <a:gd name="connsiteX5" fmla="*/ 3503 w 52551"/>
                <a:gd name="connsiteY5" fmla="*/ 0 h 357352"/>
                <a:gd name="connsiteX6" fmla="*/ 3503 w 52551"/>
                <a:gd name="connsiteY6" fmla="*/ 0 h 357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551" h="357352">
                  <a:moveTo>
                    <a:pt x="45544" y="357352"/>
                  </a:moveTo>
                  <a:cubicBezTo>
                    <a:pt x="49047" y="317062"/>
                    <a:pt x="52551" y="276773"/>
                    <a:pt x="45544" y="252249"/>
                  </a:cubicBezTo>
                  <a:cubicBezTo>
                    <a:pt x="38537" y="227725"/>
                    <a:pt x="7006" y="227724"/>
                    <a:pt x="3503" y="210207"/>
                  </a:cubicBezTo>
                  <a:cubicBezTo>
                    <a:pt x="0" y="192690"/>
                    <a:pt x="17517" y="175173"/>
                    <a:pt x="24524" y="147145"/>
                  </a:cubicBezTo>
                  <a:cubicBezTo>
                    <a:pt x="31531" y="119118"/>
                    <a:pt x="49048" y="66566"/>
                    <a:pt x="45544" y="42042"/>
                  </a:cubicBezTo>
                  <a:cubicBezTo>
                    <a:pt x="42041" y="17518"/>
                    <a:pt x="3503" y="0"/>
                    <a:pt x="3503" y="0"/>
                  </a:cubicBezTo>
                  <a:lnTo>
                    <a:pt x="3503" y="0"/>
                  </a:ln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6" name="Freeform 105"/>
            <p:cNvSpPr/>
            <p:nvPr/>
          </p:nvSpPr>
          <p:spPr>
            <a:xfrm>
              <a:off x="3658258" y="3641824"/>
              <a:ext cx="52378" cy="357142"/>
            </a:xfrm>
            <a:custGeom>
              <a:avLst/>
              <a:gdLst>
                <a:gd name="connsiteX0" fmla="*/ 45544 w 52551"/>
                <a:gd name="connsiteY0" fmla="*/ 357352 h 357352"/>
                <a:gd name="connsiteX1" fmla="*/ 45544 w 52551"/>
                <a:gd name="connsiteY1" fmla="*/ 252249 h 357352"/>
                <a:gd name="connsiteX2" fmla="*/ 3503 w 52551"/>
                <a:gd name="connsiteY2" fmla="*/ 210207 h 357352"/>
                <a:gd name="connsiteX3" fmla="*/ 24524 w 52551"/>
                <a:gd name="connsiteY3" fmla="*/ 147145 h 357352"/>
                <a:gd name="connsiteX4" fmla="*/ 45544 w 52551"/>
                <a:gd name="connsiteY4" fmla="*/ 42042 h 357352"/>
                <a:gd name="connsiteX5" fmla="*/ 3503 w 52551"/>
                <a:gd name="connsiteY5" fmla="*/ 0 h 357352"/>
                <a:gd name="connsiteX6" fmla="*/ 3503 w 52551"/>
                <a:gd name="connsiteY6" fmla="*/ 0 h 357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551" h="357352">
                  <a:moveTo>
                    <a:pt x="45544" y="357352"/>
                  </a:moveTo>
                  <a:cubicBezTo>
                    <a:pt x="49047" y="317062"/>
                    <a:pt x="52551" y="276773"/>
                    <a:pt x="45544" y="252249"/>
                  </a:cubicBezTo>
                  <a:cubicBezTo>
                    <a:pt x="38537" y="227725"/>
                    <a:pt x="7006" y="227724"/>
                    <a:pt x="3503" y="210207"/>
                  </a:cubicBezTo>
                  <a:cubicBezTo>
                    <a:pt x="0" y="192690"/>
                    <a:pt x="17517" y="175173"/>
                    <a:pt x="24524" y="147145"/>
                  </a:cubicBezTo>
                  <a:cubicBezTo>
                    <a:pt x="31531" y="119118"/>
                    <a:pt x="49048" y="66566"/>
                    <a:pt x="45544" y="42042"/>
                  </a:cubicBezTo>
                  <a:cubicBezTo>
                    <a:pt x="42041" y="17518"/>
                    <a:pt x="3503" y="0"/>
                    <a:pt x="3503" y="0"/>
                  </a:cubicBezTo>
                  <a:lnTo>
                    <a:pt x="3503" y="0"/>
                  </a:ln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7" name="Freeform 106"/>
            <p:cNvSpPr/>
            <p:nvPr/>
          </p:nvSpPr>
          <p:spPr>
            <a:xfrm>
              <a:off x="3604293" y="3565634"/>
              <a:ext cx="53965" cy="357142"/>
            </a:xfrm>
            <a:custGeom>
              <a:avLst/>
              <a:gdLst>
                <a:gd name="connsiteX0" fmla="*/ 45544 w 52551"/>
                <a:gd name="connsiteY0" fmla="*/ 357352 h 357352"/>
                <a:gd name="connsiteX1" fmla="*/ 45544 w 52551"/>
                <a:gd name="connsiteY1" fmla="*/ 252249 h 357352"/>
                <a:gd name="connsiteX2" fmla="*/ 3503 w 52551"/>
                <a:gd name="connsiteY2" fmla="*/ 210207 h 357352"/>
                <a:gd name="connsiteX3" fmla="*/ 24524 w 52551"/>
                <a:gd name="connsiteY3" fmla="*/ 147145 h 357352"/>
                <a:gd name="connsiteX4" fmla="*/ 45544 w 52551"/>
                <a:gd name="connsiteY4" fmla="*/ 42042 h 357352"/>
                <a:gd name="connsiteX5" fmla="*/ 3503 w 52551"/>
                <a:gd name="connsiteY5" fmla="*/ 0 h 357352"/>
                <a:gd name="connsiteX6" fmla="*/ 3503 w 52551"/>
                <a:gd name="connsiteY6" fmla="*/ 0 h 357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551" h="357352">
                  <a:moveTo>
                    <a:pt x="45544" y="357352"/>
                  </a:moveTo>
                  <a:cubicBezTo>
                    <a:pt x="49047" y="317062"/>
                    <a:pt x="52551" y="276773"/>
                    <a:pt x="45544" y="252249"/>
                  </a:cubicBezTo>
                  <a:cubicBezTo>
                    <a:pt x="38537" y="227725"/>
                    <a:pt x="7006" y="227724"/>
                    <a:pt x="3503" y="210207"/>
                  </a:cubicBezTo>
                  <a:cubicBezTo>
                    <a:pt x="0" y="192690"/>
                    <a:pt x="17517" y="175173"/>
                    <a:pt x="24524" y="147145"/>
                  </a:cubicBezTo>
                  <a:cubicBezTo>
                    <a:pt x="31531" y="119118"/>
                    <a:pt x="49048" y="66566"/>
                    <a:pt x="45544" y="42042"/>
                  </a:cubicBezTo>
                  <a:cubicBezTo>
                    <a:pt x="42041" y="17518"/>
                    <a:pt x="3503" y="0"/>
                    <a:pt x="3503" y="0"/>
                  </a:cubicBezTo>
                  <a:lnTo>
                    <a:pt x="3503" y="0"/>
                  </a:ln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8" name="Freeform 107"/>
            <p:cNvSpPr/>
            <p:nvPr/>
          </p:nvSpPr>
          <p:spPr>
            <a:xfrm>
              <a:off x="3537631" y="3605317"/>
              <a:ext cx="52378" cy="357141"/>
            </a:xfrm>
            <a:custGeom>
              <a:avLst/>
              <a:gdLst>
                <a:gd name="connsiteX0" fmla="*/ 45544 w 52551"/>
                <a:gd name="connsiteY0" fmla="*/ 357352 h 357352"/>
                <a:gd name="connsiteX1" fmla="*/ 45544 w 52551"/>
                <a:gd name="connsiteY1" fmla="*/ 252249 h 357352"/>
                <a:gd name="connsiteX2" fmla="*/ 3503 w 52551"/>
                <a:gd name="connsiteY2" fmla="*/ 210207 h 357352"/>
                <a:gd name="connsiteX3" fmla="*/ 24524 w 52551"/>
                <a:gd name="connsiteY3" fmla="*/ 147145 h 357352"/>
                <a:gd name="connsiteX4" fmla="*/ 45544 w 52551"/>
                <a:gd name="connsiteY4" fmla="*/ 42042 h 357352"/>
                <a:gd name="connsiteX5" fmla="*/ 3503 w 52551"/>
                <a:gd name="connsiteY5" fmla="*/ 0 h 357352"/>
                <a:gd name="connsiteX6" fmla="*/ 3503 w 52551"/>
                <a:gd name="connsiteY6" fmla="*/ 0 h 357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551" h="357352">
                  <a:moveTo>
                    <a:pt x="45544" y="357352"/>
                  </a:moveTo>
                  <a:cubicBezTo>
                    <a:pt x="49047" y="317062"/>
                    <a:pt x="52551" y="276773"/>
                    <a:pt x="45544" y="252249"/>
                  </a:cubicBezTo>
                  <a:cubicBezTo>
                    <a:pt x="38537" y="227725"/>
                    <a:pt x="7006" y="227724"/>
                    <a:pt x="3503" y="210207"/>
                  </a:cubicBezTo>
                  <a:cubicBezTo>
                    <a:pt x="0" y="192690"/>
                    <a:pt x="17517" y="175173"/>
                    <a:pt x="24524" y="147145"/>
                  </a:cubicBezTo>
                  <a:cubicBezTo>
                    <a:pt x="31531" y="119118"/>
                    <a:pt x="49048" y="66566"/>
                    <a:pt x="45544" y="42042"/>
                  </a:cubicBezTo>
                  <a:cubicBezTo>
                    <a:pt x="42041" y="17518"/>
                    <a:pt x="3503" y="0"/>
                    <a:pt x="3503" y="0"/>
                  </a:cubicBezTo>
                  <a:lnTo>
                    <a:pt x="3503" y="0"/>
                  </a:ln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9" name="Freeform 108"/>
            <p:cNvSpPr/>
            <p:nvPr/>
          </p:nvSpPr>
          <p:spPr>
            <a:xfrm>
              <a:off x="3485254" y="3581507"/>
              <a:ext cx="52377" cy="357142"/>
            </a:xfrm>
            <a:custGeom>
              <a:avLst/>
              <a:gdLst>
                <a:gd name="connsiteX0" fmla="*/ 45544 w 52551"/>
                <a:gd name="connsiteY0" fmla="*/ 357352 h 357352"/>
                <a:gd name="connsiteX1" fmla="*/ 45544 w 52551"/>
                <a:gd name="connsiteY1" fmla="*/ 252249 h 357352"/>
                <a:gd name="connsiteX2" fmla="*/ 3503 w 52551"/>
                <a:gd name="connsiteY2" fmla="*/ 210207 h 357352"/>
                <a:gd name="connsiteX3" fmla="*/ 24524 w 52551"/>
                <a:gd name="connsiteY3" fmla="*/ 147145 h 357352"/>
                <a:gd name="connsiteX4" fmla="*/ 45544 w 52551"/>
                <a:gd name="connsiteY4" fmla="*/ 42042 h 357352"/>
                <a:gd name="connsiteX5" fmla="*/ 3503 w 52551"/>
                <a:gd name="connsiteY5" fmla="*/ 0 h 357352"/>
                <a:gd name="connsiteX6" fmla="*/ 3503 w 52551"/>
                <a:gd name="connsiteY6" fmla="*/ 0 h 357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551" h="357352">
                  <a:moveTo>
                    <a:pt x="45544" y="357352"/>
                  </a:moveTo>
                  <a:cubicBezTo>
                    <a:pt x="49047" y="317062"/>
                    <a:pt x="52551" y="276773"/>
                    <a:pt x="45544" y="252249"/>
                  </a:cubicBezTo>
                  <a:cubicBezTo>
                    <a:pt x="38537" y="227725"/>
                    <a:pt x="7006" y="227724"/>
                    <a:pt x="3503" y="210207"/>
                  </a:cubicBezTo>
                  <a:cubicBezTo>
                    <a:pt x="0" y="192690"/>
                    <a:pt x="17517" y="175173"/>
                    <a:pt x="24524" y="147145"/>
                  </a:cubicBezTo>
                  <a:cubicBezTo>
                    <a:pt x="31531" y="119118"/>
                    <a:pt x="49048" y="66566"/>
                    <a:pt x="45544" y="42042"/>
                  </a:cubicBezTo>
                  <a:cubicBezTo>
                    <a:pt x="42041" y="17518"/>
                    <a:pt x="3503" y="0"/>
                    <a:pt x="3503" y="0"/>
                  </a:cubicBezTo>
                  <a:lnTo>
                    <a:pt x="3503" y="0"/>
                  </a:ln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0" name="Freeform 109"/>
            <p:cNvSpPr/>
            <p:nvPr/>
          </p:nvSpPr>
          <p:spPr>
            <a:xfrm>
              <a:off x="3409068" y="3581507"/>
              <a:ext cx="52377" cy="357142"/>
            </a:xfrm>
            <a:custGeom>
              <a:avLst/>
              <a:gdLst>
                <a:gd name="connsiteX0" fmla="*/ 45544 w 52551"/>
                <a:gd name="connsiteY0" fmla="*/ 357352 h 357352"/>
                <a:gd name="connsiteX1" fmla="*/ 45544 w 52551"/>
                <a:gd name="connsiteY1" fmla="*/ 252249 h 357352"/>
                <a:gd name="connsiteX2" fmla="*/ 3503 w 52551"/>
                <a:gd name="connsiteY2" fmla="*/ 210207 h 357352"/>
                <a:gd name="connsiteX3" fmla="*/ 24524 w 52551"/>
                <a:gd name="connsiteY3" fmla="*/ 147145 h 357352"/>
                <a:gd name="connsiteX4" fmla="*/ 45544 w 52551"/>
                <a:gd name="connsiteY4" fmla="*/ 42042 h 357352"/>
                <a:gd name="connsiteX5" fmla="*/ 3503 w 52551"/>
                <a:gd name="connsiteY5" fmla="*/ 0 h 357352"/>
                <a:gd name="connsiteX6" fmla="*/ 3503 w 52551"/>
                <a:gd name="connsiteY6" fmla="*/ 0 h 357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551" h="357352">
                  <a:moveTo>
                    <a:pt x="45544" y="357352"/>
                  </a:moveTo>
                  <a:cubicBezTo>
                    <a:pt x="49047" y="317062"/>
                    <a:pt x="52551" y="276773"/>
                    <a:pt x="45544" y="252249"/>
                  </a:cubicBezTo>
                  <a:cubicBezTo>
                    <a:pt x="38537" y="227725"/>
                    <a:pt x="7006" y="227724"/>
                    <a:pt x="3503" y="210207"/>
                  </a:cubicBezTo>
                  <a:cubicBezTo>
                    <a:pt x="0" y="192690"/>
                    <a:pt x="17517" y="175173"/>
                    <a:pt x="24524" y="147145"/>
                  </a:cubicBezTo>
                  <a:cubicBezTo>
                    <a:pt x="31531" y="119118"/>
                    <a:pt x="49048" y="66566"/>
                    <a:pt x="45544" y="42042"/>
                  </a:cubicBezTo>
                  <a:cubicBezTo>
                    <a:pt x="42041" y="17518"/>
                    <a:pt x="3503" y="0"/>
                    <a:pt x="3503" y="0"/>
                  </a:cubicBezTo>
                  <a:lnTo>
                    <a:pt x="3503" y="0"/>
                  </a:ln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1" name="Freeform 110"/>
            <p:cNvSpPr/>
            <p:nvPr/>
          </p:nvSpPr>
          <p:spPr>
            <a:xfrm>
              <a:off x="3375737" y="3625951"/>
              <a:ext cx="53965" cy="357142"/>
            </a:xfrm>
            <a:custGeom>
              <a:avLst/>
              <a:gdLst>
                <a:gd name="connsiteX0" fmla="*/ 45544 w 52551"/>
                <a:gd name="connsiteY0" fmla="*/ 357352 h 357352"/>
                <a:gd name="connsiteX1" fmla="*/ 45544 w 52551"/>
                <a:gd name="connsiteY1" fmla="*/ 252249 h 357352"/>
                <a:gd name="connsiteX2" fmla="*/ 3503 w 52551"/>
                <a:gd name="connsiteY2" fmla="*/ 210207 h 357352"/>
                <a:gd name="connsiteX3" fmla="*/ 24524 w 52551"/>
                <a:gd name="connsiteY3" fmla="*/ 147145 h 357352"/>
                <a:gd name="connsiteX4" fmla="*/ 45544 w 52551"/>
                <a:gd name="connsiteY4" fmla="*/ 42042 h 357352"/>
                <a:gd name="connsiteX5" fmla="*/ 3503 w 52551"/>
                <a:gd name="connsiteY5" fmla="*/ 0 h 357352"/>
                <a:gd name="connsiteX6" fmla="*/ 3503 w 52551"/>
                <a:gd name="connsiteY6" fmla="*/ 0 h 357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551" h="357352">
                  <a:moveTo>
                    <a:pt x="45544" y="357352"/>
                  </a:moveTo>
                  <a:cubicBezTo>
                    <a:pt x="49047" y="317062"/>
                    <a:pt x="52551" y="276773"/>
                    <a:pt x="45544" y="252249"/>
                  </a:cubicBezTo>
                  <a:cubicBezTo>
                    <a:pt x="38537" y="227725"/>
                    <a:pt x="7006" y="227724"/>
                    <a:pt x="3503" y="210207"/>
                  </a:cubicBezTo>
                  <a:cubicBezTo>
                    <a:pt x="0" y="192690"/>
                    <a:pt x="17517" y="175173"/>
                    <a:pt x="24524" y="147145"/>
                  </a:cubicBezTo>
                  <a:cubicBezTo>
                    <a:pt x="31531" y="119118"/>
                    <a:pt x="49048" y="66566"/>
                    <a:pt x="45544" y="42042"/>
                  </a:cubicBezTo>
                  <a:cubicBezTo>
                    <a:pt x="42041" y="17518"/>
                    <a:pt x="3503" y="0"/>
                    <a:pt x="3503" y="0"/>
                  </a:cubicBezTo>
                  <a:lnTo>
                    <a:pt x="3503" y="0"/>
                  </a:ln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2" name="Freeform 111"/>
            <p:cNvSpPr/>
            <p:nvPr/>
          </p:nvSpPr>
          <p:spPr>
            <a:xfrm>
              <a:off x="3309074" y="3665634"/>
              <a:ext cx="52378" cy="357141"/>
            </a:xfrm>
            <a:custGeom>
              <a:avLst/>
              <a:gdLst>
                <a:gd name="connsiteX0" fmla="*/ 45544 w 52551"/>
                <a:gd name="connsiteY0" fmla="*/ 357352 h 357352"/>
                <a:gd name="connsiteX1" fmla="*/ 45544 w 52551"/>
                <a:gd name="connsiteY1" fmla="*/ 252249 h 357352"/>
                <a:gd name="connsiteX2" fmla="*/ 3503 w 52551"/>
                <a:gd name="connsiteY2" fmla="*/ 210207 h 357352"/>
                <a:gd name="connsiteX3" fmla="*/ 24524 w 52551"/>
                <a:gd name="connsiteY3" fmla="*/ 147145 h 357352"/>
                <a:gd name="connsiteX4" fmla="*/ 45544 w 52551"/>
                <a:gd name="connsiteY4" fmla="*/ 42042 h 357352"/>
                <a:gd name="connsiteX5" fmla="*/ 3503 w 52551"/>
                <a:gd name="connsiteY5" fmla="*/ 0 h 357352"/>
                <a:gd name="connsiteX6" fmla="*/ 3503 w 52551"/>
                <a:gd name="connsiteY6" fmla="*/ 0 h 357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551" h="357352">
                  <a:moveTo>
                    <a:pt x="45544" y="357352"/>
                  </a:moveTo>
                  <a:cubicBezTo>
                    <a:pt x="49047" y="317062"/>
                    <a:pt x="52551" y="276773"/>
                    <a:pt x="45544" y="252249"/>
                  </a:cubicBezTo>
                  <a:cubicBezTo>
                    <a:pt x="38537" y="227725"/>
                    <a:pt x="7006" y="227724"/>
                    <a:pt x="3503" y="210207"/>
                  </a:cubicBezTo>
                  <a:cubicBezTo>
                    <a:pt x="0" y="192690"/>
                    <a:pt x="17517" y="175173"/>
                    <a:pt x="24524" y="147145"/>
                  </a:cubicBezTo>
                  <a:cubicBezTo>
                    <a:pt x="31531" y="119118"/>
                    <a:pt x="49048" y="66566"/>
                    <a:pt x="45544" y="42042"/>
                  </a:cubicBezTo>
                  <a:cubicBezTo>
                    <a:pt x="42041" y="17518"/>
                    <a:pt x="3503" y="0"/>
                    <a:pt x="3503" y="0"/>
                  </a:cubicBezTo>
                  <a:lnTo>
                    <a:pt x="3503" y="0"/>
                  </a:ln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3" name="Freeform 112"/>
            <p:cNvSpPr/>
            <p:nvPr/>
          </p:nvSpPr>
          <p:spPr>
            <a:xfrm>
              <a:off x="3256697" y="3641824"/>
              <a:ext cx="52377" cy="357142"/>
            </a:xfrm>
            <a:custGeom>
              <a:avLst/>
              <a:gdLst>
                <a:gd name="connsiteX0" fmla="*/ 45544 w 52551"/>
                <a:gd name="connsiteY0" fmla="*/ 357352 h 357352"/>
                <a:gd name="connsiteX1" fmla="*/ 45544 w 52551"/>
                <a:gd name="connsiteY1" fmla="*/ 252249 h 357352"/>
                <a:gd name="connsiteX2" fmla="*/ 3503 w 52551"/>
                <a:gd name="connsiteY2" fmla="*/ 210207 h 357352"/>
                <a:gd name="connsiteX3" fmla="*/ 24524 w 52551"/>
                <a:gd name="connsiteY3" fmla="*/ 147145 h 357352"/>
                <a:gd name="connsiteX4" fmla="*/ 45544 w 52551"/>
                <a:gd name="connsiteY4" fmla="*/ 42042 h 357352"/>
                <a:gd name="connsiteX5" fmla="*/ 3503 w 52551"/>
                <a:gd name="connsiteY5" fmla="*/ 0 h 357352"/>
                <a:gd name="connsiteX6" fmla="*/ 3503 w 52551"/>
                <a:gd name="connsiteY6" fmla="*/ 0 h 357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551" h="357352">
                  <a:moveTo>
                    <a:pt x="45544" y="357352"/>
                  </a:moveTo>
                  <a:cubicBezTo>
                    <a:pt x="49047" y="317062"/>
                    <a:pt x="52551" y="276773"/>
                    <a:pt x="45544" y="252249"/>
                  </a:cubicBezTo>
                  <a:cubicBezTo>
                    <a:pt x="38537" y="227725"/>
                    <a:pt x="7006" y="227724"/>
                    <a:pt x="3503" y="210207"/>
                  </a:cubicBezTo>
                  <a:cubicBezTo>
                    <a:pt x="0" y="192690"/>
                    <a:pt x="17517" y="175173"/>
                    <a:pt x="24524" y="147145"/>
                  </a:cubicBezTo>
                  <a:cubicBezTo>
                    <a:pt x="31531" y="119118"/>
                    <a:pt x="49048" y="66566"/>
                    <a:pt x="45544" y="42042"/>
                  </a:cubicBezTo>
                  <a:cubicBezTo>
                    <a:pt x="42041" y="17518"/>
                    <a:pt x="3503" y="0"/>
                    <a:pt x="3503" y="0"/>
                  </a:cubicBezTo>
                  <a:lnTo>
                    <a:pt x="3503" y="0"/>
                  </a:ln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4" name="Freeform 113"/>
            <p:cNvSpPr/>
            <p:nvPr/>
          </p:nvSpPr>
          <p:spPr>
            <a:xfrm>
              <a:off x="3180512" y="3641824"/>
              <a:ext cx="52377" cy="357142"/>
            </a:xfrm>
            <a:custGeom>
              <a:avLst/>
              <a:gdLst>
                <a:gd name="connsiteX0" fmla="*/ 45544 w 52551"/>
                <a:gd name="connsiteY0" fmla="*/ 357352 h 357352"/>
                <a:gd name="connsiteX1" fmla="*/ 45544 w 52551"/>
                <a:gd name="connsiteY1" fmla="*/ 252249 h 357352"/>
                <a:gd name="connsiteX2" fmla="*/ 3503 w 52551"/>
                <a:gd name="connsiteY2" fmla="*/ 210207 h 357352"/>
                <a:gd name="connsiteX3" fmla="*/ 24524 w 52551"/>
                <a:gd name="connsiteY3" fmla="*/ 147145 h 357352"/>
                <a:gd name="connsiteX4" fmla="*/ 45544 w 52551"/>
                <a:gd name="connsiteY4" fmla="*/ 42042 h 357352"/>
                <a:gd name="connsiteX5" fmla="*/ 3503 w 52551"/>
                <a:gd name="connsiteY5" fmla="*/ 0 h 357352"/>
                <a:gd name="connsiteX6" fmla="*/ 3503 w 52551"/>
                <a:gd name="connsiteY6" fmla="*/ 0 h 357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551" h="357352">
                  <a:moveTo>
                    <a:pt x="45544" y="357352"/>
                  </a:moveTo>
                  <a:cubicBezTo>
                    <a:pt x="49047" y="317062"/>
                    <a:pt x="52551" y="276773"/>
                    <a:pt x="45544" y="252249"/>
                  </a:cubicBezTo>
                  <a:cubicBezTo>
                    <a:pt x="38537" y="227725"/>
                    <a:pt x="7006" y="227724"/>
                    <a:pt x="3503" y="210207"/>
                  </a:cubicBezTo>
                  <a:cubicBezTo>
                    <a:pt x="0" y="192690"/>
                    <a:pt x="17517" y="175173"/>
                    <a:pt x="24524" y="147145"/>
                  </a:cubicBezTo>
                  <a:cubicBezTo>
                    <a:pt x="31531" y="119118"/>
                    <a:pt x="49048" y="66566"/>
                    <a:pt x="45544" y="42042"/>
                  </a:cubicBezTo>
                  <a:cubicBezTo>
                    <a:pt x="42041" y="17518"/>
                    <a:pt x="3503" y="0"/>
                    <a:pt x="3503" y="0"/>
                  </a:cubicBezTo>
                  <a:lnTo>
                    <a:pt x="3503" y="0"/>
                  </a:ln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5" name="Freeform 114"/>
            <p:cNvSpPr/>
            <p:nvPr/>
          </p:nvSpPr>
          <p:spPr>
            <a:xfrm>
              <a:off x="4234411" y="4022776"/>
              <a:ext cx="52377" cy="357142"/>
            </a:xfrm>
            <a:custGeom>
              <a:avLst/>
              <a:gdLst>
                <a:gd name="connsiteX0" fmla="*/ 45544 w 52551"/>
                <a:gd name="connsiteY0" fmla="*/ 357352 h 357352"/>
                <a:gd name="connsiteX1" fmla="*/ 45544 w 52551"/>
                <a:gd name="connsiteY1" fmla="*/ 252249 h 357352"/>
                <a:gd name="connsiteX2" fmla="*/ 3503 w 52551"/>
                <a:gd name="connsiteY2" fmla="*/ 210207 h 357352"/>
                <a:gd name="connsiteX3" fmla="*/ 24524 w 52551"/>
                <a:gd name="connsiteY3" fmla="*/ 147145 h 357352"/>
                <a:gd name="connsiteX4" fmla="*/ 45544 w 52551"/>
                <a:gd name="connsiteY4" fmla="*/ 42042 h 357352"/>
                <a:gd name="connsiteX5" fmla="*/ 3503 w 52551"/>
                <a:gd name="connsiteY5" fmla="*/ 0 h 357352"/>
                <a:gd name="connsiteX6" fmla="*/ 3503 w 52551"/>
                <a:gd name="connsiteY6" fmla="*/ 0 h 357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551" h="357352">
                  <a:moveTo>
                    <a:pt x="45544" y="357352"/>
                  </a:moveTo>
                  <a:cubicBezTo>
                    <a:pt x="49047" y="317062"/>
                    <a:pt x="52551" y="276773"/>
                    <a:pt x="45544" y="252249"/>
                  </a:cubicBezTo>
                  <a:cubicBezTo>
                    <a:pt x="38537" y="227725"/>
                    <a:pt x="7006" y="227724"/>
                    <a:pt x="3503" y="210207"/>
                  </a:cubicBezTo>
                  <a:cubicBezTo>
                    <a:pt x="0" y="192690"/>
                    <a:pt x="17517" y="175173"/>
                    <a:pt x="24524" y="147145"/>
                  </a:cubicBezTo>
                  <a:cubicBezTo>
                    <a:pt x="31531" y="119118"/>
                    <a:pt x="49048" y="66566"/>
                    <a:pt x="45544" y="42042"/>
                  </a:cubicBezTo>
                  <a:cubicBezTo>
                    <a:pt x="42041" y="17518"/>
                    <a:pt x="3503" y="0"/>
                    <a:pt x="3503" y="0"/>
                  </a:cubicBezTo>
                  <a:lnTo>
                    <a:pt x="3503" y="0"/>
                  </a:ln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6" name="Freeform 115"/>
            <p:cNvSpPr/>
            <p:nvPr/>
          </p:nvSpPr>
          <p:spPr>
            <a:xfrm>
              <a:off x="4167748" y="4062459"/>
              <a:ext cx="52377" cy="357141"/>
            </a:xfrm>
            <a:custGeom>
              <a:avLst/>
              <a:gdLst>
                <a:gd name="connsiteX0" fmla="*/ 45544 w 52551"/>
                <a:gd name="connsiteY0" fmla="*/ 357352 h 357352"/>
                <a:gd name="connsiteX1" fmla="*/ 45544 w 52551"/>
                <a:gd name="connsiteY1" fmla="*/ 252249 h 357352"/>
                <a:gd name="connsiteX2" fmla="*/ 3503 w 52551"/>
                <a:gd name="connsiteY2" fmla="*/ 210207 h 357352"/>
                <a:gd name="connsiteX3" fmla="*/ 24524 w 52551"/>
                <a:gd name="connsiteY3" fmla="*/ 147145 h 357352"/>
                <a:gd name="connsiteX4" fmla="*/ 45544 w 52551"/>
                <a:gd name="connsiteY4" fmla="*/ 42042 h 357352"/>
                <a:gd name="connsiteX5" fmla="*/ 3503 w 52551"/>
                <a:gd name="connsiteY5" fmla="*/ 0 h 357352"/>
                <a:gd name="connsiteX6" fmla="*/ 3503 w 52551"/>
                <a:gd name="connsiteY6" fmla="*/ 0 h 357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551" h="357352">
                  <a:moveTo>
                    <a:pt x="45544" y="357352"/>
                  </a:moveTo>
                  <a:cubicBezTo>
                    <a:pt x="49047" y="317062"/>
                    <a:pt x="52551" y="276773"/>
                    <a:pt x="45544" y="252249"/>
                  </a:cubicBezTo>
                  <a:cubicBezTo>
                    <a:pt x="38537" y="227725"/>
                    <a:pt x="7006" y="227724"/>
                    <a:pt x="3503" y="210207"/>
                  </a:cubicBezTo>
                  <a:cubicBezTo>
                    <a:pt x="0" y="192690"/>
                    <a:pt x="17517" y="175173"/>
                    <a:pt x="24524" y="147145"/>
                  </a:cubicBezTo>
                  <a:cubicBezTo>
                    <a:pt x="31531" y="119118"/>
                    <a:pt x="49048" y="66566"/>
                    <a:pt x="45544" y="42042"/>
                  </a:cubicBezTo>
                  <a:cubicBezTo>
                    <a:pt x="42041" y="17518"/>
                    <a:pt x="3503" y="0"/>
                    <a:pt x="3503" y="0"/>
                  </a:cubicBezTo>
                  <a:lnTo>
                    <a:pt x="3503" y="0"/>
                  </a:ln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7" name="Freeform 116"/>
            <p:cNvSpPr/>
            <p:nvPr/>
          </p:nvSpPr>
          <p:spPr>
            <a:xfrm>
              <a:off x="4115370" y="4038649"/>
              <a:ext cx="52378" cy="357142"/>
            </a:xfrm>
            <a:custGeom>
              <a:avLst/>
              <a:gdLst>
                <a:gd name="connsiteX0" fmla="*/ 45544 w 52551"/>
                <a:gd name="connsiteY0" fmla="*/ 357352 h 357352"/>
                <a:gd name="connsiteX1" fmla="*/ 45544 w 52551"/>
                <a:gd name="connsiteY1" fmla="*/ 252249 h 357352"/>
                <a:gd name="connsiteX2" fmla="*/ 3503 w 52551"/>
                <a:gd name="connsiteY2" fmla="*/ 210207 h 357352"/>
                <a:gd name="connsiteX3" fmla="*/ 24524 w 52551"/>
                <a:gd name="connsiteY3" fmla="*/ 147145 h 357352"/>
                <a:gd name="connsiteX4" fmla="*/ 45544 w 52551"/>
                <a:gd name="connsiteY4" fmla="*/ 42042 h 357352"/>
                <a:gd name="connsiteX5" fmla="*/ 3503 w 52551"/>
                <a:gd name="connsiteY5" fmla="*/ 0 h 357352"/>
                <a:gd name="connsiteX6" fmla="*/ 3503 w 52551"/>
                <a:gd name="connsiteY6" fmla="*/ 0 h 357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551" h="357352">
                  <a:moveTo>
                    <a:pt x="45544" y="357352"/>
                  </a:moveTo>
                  <a:cubicBezTo>
                    <a:pt x="49047" y="317062"/>
                    <a:pt x="52551" y="276773"/>
                    <a:pt x="45544" y="252249"/>
                  </a:cubicBezTo>
                  <a:cubicBezTo>
                    <a:pt x="38537" y="227725"/>
                    <a:pt x="7006" y="227724"/>
                    <a:pt x="3503" y="210207"/>
                  </a:cubicBezTo>
                  <a:cubicBezTo>
                    <a:pt x="0" y="192690"/>
                    <a:pt x="17517" y="175173"/>
                    <a:pt x="24524" y="147145"/>
                  </a:cubicBezTo>
                  <a:cubicBezTo>
                    <a:pt x="31531" y="119118"/>
                    <a:pt x="49048" y="66566"/>
                    <a:pt x="45544" y="42042"/>
                  </a:cubicBezTo>
                  <a:cubicBezTo>
                    <a:pt x="42041" y="17518"/>
                    <a:pt x="3503" y="0"/>
                    <a:pt x="3503" y="0"/>
                  </a:cubicBezTo>
                  <a:lnTo>
                    <a:pt x="3503" y="0"/>
                  </a:ln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8" name="Freeform 117"/>
            <p:cNvSpPr/>
            <p:nvPr/>
          </p:nvSpPr>
          <p:spPr>
            <a:xfrm>
              <a:off x="4039185" y="4038649"/>
              <a:ext cx="52378" cy="357142"/>
            </a:xfrm>
            <a:custGeom>
              <a:avLst/>
              <a:gdLst>
                <a:gd name="connsiteX0" fmla="*/ 45544 w 52551"/>
                <a:gd name="connsiteY0" fmla="*/ 357352 h 357352"/>
                <a:gd name="connsiteX1" fmla="*/ 45544 w 52551"/>
                <a:gd name="connsiteY1" fmla="*/ 252249 h 357352"/>
                <a:gd name="connsiteX2" fmla="*/ 3503 w 52551"/>
                <a:gd name="connsiteY2" fmla="*/ 210207 h 357352"/>
                <a:gd name="connsiteX3" fmla="*/ 24524 w 52551"/>
                <a:gd name="connsiteY3" fmla="*/ 147145 h 357352"/>
                <a:gd name="connsiteX4" fmla="*/ 45544 w 52551"/>
                <a:gd name="connsiteY4" fmla="*/ 42042 h 357352"/>
                <a:gd name="connsiteX5" fmla="*/ 3503 w 52551"/>
                <a:gd name="connsiteY5" fmla="*/ 0 h 357352"/>
                <a:gd name="connsiteX6" fmla="*/ 3503 w 52551"/>
                <a:gd name="connsiteY6" fmla="*/ 0 h 357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551" h="357352">
                  <a:moveTo>
                    <a:pt x="45544" y="357352"/>
                  </a:moveTo>
                  <a:cubicBezTo>
                    <a:pt x="49047" y="317062"/>
                    <a:pt x="52551" y="276773"/>
                    <a:pt x="45544" y="252249"/>
                  </a:cubicBezTo>
                  <a:cubicBezTo>
                    <a:pt x="38537" y="227725"/>
                    <a:pt x="7006" y="227724"/>
                    <a:pt x="3503" y="210207"/>
                  </a:cubicBezTo>
                  <a:cubicBezTo>
                    <a:pt x="0" y="192690"/>
                    <a:pt x="17517" y="175173"/>
                    <a:pt x="24524" y="147145"/>
                  </a:cubicBezTo>
                  <a:cubicBezTo>
                    <a:pt x="31531" y="119118"/>
                    <a:pt x="49048" y="66566"/>
                    <a:pt x="45544" y="42042"/>
                  </a:cubicBezTo>
                  <a:cubicBezTo>
                    <a:pt x="42041" y="17518"/>
                    <a:pt x="3503" y="0"/>
                    <a:pt x="3503" y="0"/>
                  </a:cubicBezTo>
                  <a:lnTo>
                    <a:pt x="3503" y="0"/>
                  </a:ln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9" name="Freeform 118"/>
            <p:cNvSpPr/>
            <p:nvPr/>
          </p:nvSpPr>
          <p:spPr>
            <a:xfrm>
              <a:off x="3986808" y="4006903"/>
              <a:ext cx="52377" cy="357142"/>
            </a:xfrm>
            <a:custGeom>
              <a:avLst/>
              <a:gdLst>
                <a:gd name="connsiteX0" fmla="*/ 45544 w 52551"/>
                <a:gd name="connsiteY0" fmla="*/ 357352 h 357352"/>
                <a:gd name="connsiteX1" fmla="*/ 45544 w 52551"/>
                <a:gd name="connsiteY1" fmla="*/ 252249 h 357352"/>
                <a:gd name="connsiteX2" fmla="*/ 3503 w 52551"/>
                <a:gd name="connsiteY2" fmla="*/ 210207 h 357352"/>
                <a:gd name="connsiteX3" fmla="*/ 24524 w 52551"/>
                <a:gd name="connsiteY3" fmla="*/ 147145 h 357352"/>
                <a:gd name="connsiteX4" fmla="*/ 45544 w 52551"/>
                <a:gd name="connsiteY4" fmla="*/ 42042 h 357352"/>
                <a:gd name="connsiteX5" fmla="*/ 3503 w 52551"/>
                <a:gd name="connsiteY5" fmla="*/ 0 h 357352"/>
                <a:gd name="connsiteX6" fmla="*/ 3503 w 52551"/>
                <a:gd name="connsiteY6" fmla="*/ 0 h 357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551" h="357352">
                  <a:moveTo>
                    <a:pt x="45544" y="357352"/>
                  </a:moveTo>
                  <a:cubicBezTo>
                    <a:pt x="49047" y="317062"/>
                    <a:pt x="52551" y="276773"/>
                    <a:pt x="45544" y="252249"/>
                  </a:cubicBezTo>
                  <a:cubicBezTo>
                    <a:pt x="38537" y="227725"/>
                    <a:pt x="7006" y="227724"/>
                    <a:pt x="3503" y="210207"/>
                  </a:cubicBezTo>
                  <a:cubicBezTo>
                    <a:pt x="0" y="192690"/>
                    <a:pt x="17517" y="175173"/>
                    <a:pt x="24524" y="147145"/>
                  </a:cubicBezTo>
                  <a:cubicBezTo>
                    <a:pt x="31531" y="119118"/>
                    <a:pt x="49048" y="66566"/>
                    <a:pt x="45544" y="42042"/>
                  </a:cubicBezTo>
                  <a:cubicBezTo>
                    <a:pt x="42041" y="17518"/>
                    <a:pt x="3503" y="0"/>
                    <a:pt x="3503" y="0"/>
                  </a:cubicBezTo>
                  <a:lnTo>
                    <a:pt x="3503" y="0"/>
                  </a:ln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0" name="Freeform 119"/>
            <p:cNvSpPr/>
            <p:nvPr/>
          </p:nvSpPr>
          <p:spPr>
            <a:xfrm>
              <a:off x="3918558" y="4046586"/>
              <a:ext cx="52378" cy="357141"/>
            </a:xfrm>
            <a:custGeom>
              <a:avLst/>
              <a:gdLst>
                <a:gd name="connsiteX0" fmla="*/ 45544 w 52551"/>
                <a:gd name="connsiteY0" fmla="*/ 357352 h 357352"/>
                <a:gd name="connsiteX1" fmla="*/ 45544 w 52551"/>
                <a:gd name="connsiteY1" fmla="*/ 252249 h 357352"/>
                <a:gd name="connsiteX2" fmla="*/ 3503 w 52551"/>
                <a:gd name="connsiteY2" fmla="*/ 210207 h 357352"/>
                <a:gd name="connsiteX3" fmla="*/ 24524 w 52551"/>
                <a:gd name="connsiteY3" fmla="*/ 147145 h 357352"/>
                <a:gd name="connsiteX4" fmla="*/ 45544 w 52551"/>
                <a:gd name="connsiteY4" fmla="*/ 42042 h 357352"/>
                <a:gd name="connsiteX5" fmla="*/ 3503 w 52551"/>
                <a:gd name="connsiteY5" fmla="*/ 0 h 357352"/>
                <a:gd name="connsiteX6" fmla="*/ 3503 w 52551"/>
                <a:gd name="connsiteY6" fmla="*/ 0 h 357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551" h="357352">
                  <a:moveTo>
                    <a:pt x="45544" y="357352"/>
                  </a:moveTo>
                  <a:cubicBezTo>
                    <a:pt x="49047" y="317062"/>
                    <a:pt x="52551" y="276773"/>
                    <a:pt x="45544" y="252249"/>
                  </a:cubicBezTo>
                  <a:cubicBezTo>
                    <a:pt x="38537" y="227725"/>
                    <a:pt x="7006" y="227724"/>
                    <a:pt x="3503" y="210207"/>
                  </a:cubicBezTo>
                  <a:cubicBezTo>
                    <a:pt x="0" y="192690"/>
                    <a:pt x="17517" y="175173"/>
                    <a:pt x="24524" y="147145"/>
                  </a:cubicBezTo>
                  <a:cubicBezTo>
                    <a:pt x="31531" y="119118"/>
                    <a:pt x="49048" y="66566"/>
                    <a:pt x="45544" y="42042"/>
                  </a:cubicBezTo>
                  <a:cubicBezTo>
                    <a:pt x="42041" y="17518"/>
                    <a:pt x="3503" y="0"/>
                    <a:pt x="3503" y="0"/>
                  </a:cubicBezTo>
                  <a:lnTo>
                    <a:pt x="3503" y="0"/>
                  </a:ln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1" name="Freeform 120"/>
            <p:cNvSpPr/>
            <p:nvPr/>
          </p:nvSpPr>
          <p:spPr>
            <a:xfrm>
              <a:off x="3866181" y="4022776"/>
              <a:ext cx="52377" cy="357142"/>
            </a:xfrm>
            <a:custGeom>
              <a:avLst/>
              <a:gdLst>
                <a:gd name="connsiteX0" fmla="*/ 45544 w 52551"/>
                <a:gd name="connsiteY0" fmla="*/ 357352 h 357352"/>
                <a:gd name="connsiteX1" fmla="*/ 45544 w 52551"/>
                <a:gd name="connsiteY1" fmla="*/ 252249 h 357352"/>
                <a:gd name="connsiteX2" fmla="*/ 3503 w 52551"/>
                <a:gd name="connsiteY2" fmla="*/ 210207 h 357352"/>
                <a:gd name="connsiteX3" fmla="*/ 24524 w 52551"/>
                <a:gd name="connsiteY3" fmla="*/ 147145 h 357352"/>
                <a:gd name="connsiteX4" fmla="*/ 45544 w 52551"/>
                <a:gd name="connsiteY4" fmla="*/ 42042 h 357352"/>
                <a:gd name="connsiteX5" fmla="*/ 3503 w 52551"/>
                <a:gd name="connsiteY5" fmla="*/ 0 h 357352"/>
                <a:gd name="connsiteX6" fmla="*/ 3503 w 52551"/>
                <a:gd name="connsiteY6" fmla="*/ 0 h 357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551" h="357352">
                  <a:moveTo>
                    <a:pt x="45544" y="357352"/>
                  </a:moveTo>
                  <a:cubicBezTo>
                    <a:pt x="49047" y="317062"/>
                    <a:pt x="52551" y="276773"/>
                    <a:pt x="45544" y="252249"/>
                  </a:cubicBezTo>
                  <a:cubicBezTo>
                    <a:pt x="38537" y="227725"/>
                    <a:pt x="7006" y="227724"/>
                    <a:pt x="3503" y="210207"/>
                  </a:cubicBezTo>
                  <a:cubicBezTo>
                    <a:pt x="0" y="192690"/>
                    <a:pt x="17517" y="175173"/>
                    <a:pt x="24524" y="147145"/>
                  </a:cubicBezTo>
                  <a:cubicBezTo>
                    <a:pt x="31531" y="119118"/>
                    <a:pt x="49048" y="66566"/>
                    <a:pt x="45544" y="42042"/>
                  </a:cubicBezTo>
                  <a:cubicBezTo>
                    <a:pt x="42041" y="17518"/>
                    <a:pt x="3503" y="0"/>
                    <a:pt x="3503" y="0"/>
                  </a:cubicBezTo>
                  <a:lnTo>
                    <a:pt x="3503" y="0"/>
                  </a:ln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2" name="Freeform 121"/>
            <p:cNvSpPr/>
            <p:nvPr/>
          </p:nvSpPr>
          <p:spPr>
            <a:xfrm>
              <a:off x="3789995" y="4022776"/>
              <a:ext cx="52377" cy="357142"/>
            </a:xfrm>
            <a:custGeom>
              <a:avLst/>
              <a:gdLst>
                <a:gd name="connsiteX0" fmla="*/ 45544 w 52551"/>
                <a:gd name="connsiteY0" fmla="*/ 357352 h 357352"/>
                <a:gd name="connsiteX1" fmla="*/ 45544 w 52551"/>
                <a:gd name="connsiteY1" fmla="*/ 252249 h 357352"/>
                <a:gd name="connsiteX2" fmla="*/ 3503 w 52551"/>
                <a:gd name="connsiteY2" fmla="*/ 210207 h 357352"/>
                <a:gd name="connsiteX3" fmla="*/ 24524 w 52551"/>
                <a:gd name="connsiteY3" fmla="*/ 147145 h 357352"/>
                <a:gd name="connsiteX4" fmla="*/ 45544 w 52551"/>
                <a:gd name="connsiteY4" fmla="*/ 42042 h 357352"/>
                <a:gd name="connsiteX5" fmla="*/ 3503 w 52551"/>
                <a:gd name="connsiteY5" fmla="*/ 0 h 357352"/>
                <a:gd name="connsiteX6" fmla="*/ 3503 w 52551"/>
                <a:gd name="connsiteY6" fmla="*/ 0 h 357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551" h="357352">
                  <a:moveTo>
                    <a:pt x="45544" y="357352"/>
                  </a:moveTo>
                  <a:cubicBezTo>
                    <a:pt x="49047" y="317062"/>
                    <a:pt x="52551" y="276773"/>
                    <a:pt x="45544" y="252249"/>
                  </a:cubicBezTo>
                  <a:cubicBezTo>
                    <a:pt x="38537" y="227725"/>
                    <a:pt x="7006" y="227724"/>
                    <a:pt x="3503" y="210207"/>
                  </a:cubicBezTo>
                  <a:cubicBezTo>
                    <a:pt x="0" y="192690"/>
                    <a:pt x="17517" y="175173"/>
                    <a:pt x="24524" y="147145"/>
                  </a:cubicBezTo>
                  <a:cubicBezTo>
                    <a:pt x="31531" y="119118"/>
                    <a:pt x="49048" y="66566"/>
                    <a:pt x="45544" y="42042"/>
                  </a:cubicBezTo>
                  <a:cubicBezTo>
                    <a:pt x="42041" y="17518"/>
                    <a:pt x="3503" y="0"/>
                    <a:pt x="3503" y="0"/>
                  </a:cubicBezTo>
                  <a:lnTo>
                    <a:pt x="3503" y="0"/>
                  </a:ln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3" name="Freeform 122"/>
            <p:cNvSpPr/>
            <p:nvPr/>
          </p:nvSpPr>
          <p:spPr>
            <a:xfrm>
              <a:off x="3756664" y="4006903"/>
              <a:ext cx="53965" cy="357142"/>
            </a:xfrm>
            <a:custGeom>
              <a:avLst/>
              <a:gdLst>
                <a:gd name="connsiteX0" fmla="*/ 45544 w 52551"/>
                <a:gd name="connsiteY0" fmla="*/ 357352 h 357352"/>
                <a:gd name="connsiteX1" fmla="*/ 45544 w 52551"/>
                <a:gd name="connsiteY1" fmla="*/ 252249 h 357352"/>
                <a:gd name="connsiteX2" fmla="*/ 3503 w 52551"/>
                <a:gd name="connsiteY2" fmla="*/ 210207 h 357352"/>
                <a:gd name="connsiteX3" fmla="*/ 24524 w 52551"/>
                <a:gd name="connsiteY3" fmla="*/ 147145 h 357352"/>
                <a:gd name="connsiteX4" fmla="*/ 45544 w 52551"/>
                <a:gd name="connsiteY4" fmla="*/ 42042 h 357352"/>
                <a:gd name="connsiteX5" fmla="*/ 3503 w 52551"/>
                <a:gd name="connsiteY5" fmla="*/ 0 h 357352"/>
                <a:gd name="connsiteX6" fmla="*/ 3503 w 52551"/>
                <a:gd name="connsiteY6" fmla="*/ 0 h 357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551" h="357352">
                  <a:moveTo>
                    <a:pt x="45544" y="357352"/>
                  </a:moveTo>
                  <a:cubicBezTo>
                    <a:pt x="49047" y="317062"/>
                    <a:pt x="52551" y="276773"/>
                    <a:pt x="45544" y="252249"/>
                  </a:cubicBezTo>
                  <a:cubicBezTo>
                    <a:pt x="38537" y="227725"/>
                    <a:pt x="7006" y="227724"/>
                    <a:pt x="3503" y="210207"/>
                  </a:cubicBezTo>
                  <a:cubicBezTo>
                    <a:pt x="0" y="192690"/>
                    <a:pt x="17517" y="175173"/>
                    <a:pt x="24524" y="147145"/>
                  </a:cubicBezTo>
                  <a:cubicBezTo>
                    <a:pt x="31531" y="119118"/>
                    <a:pt x="49048" y="66566"/>
                    <a:pt x="45544" y="42042"/>
                  </a:cubicBezTo>
                  <a:cubicBezTo>
                    <a:pt x="42041" y="17518"/>
                    <a:pt x="3503" y="0"/>
                    <a:pt x="3503" y="0"/>
                  </a:cubicBezTo>
                  <a:lnTo>
                    <a:pt x="3503" y="0"/>
                  </a:ln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4" name="Freeform 123"/>
            <p:cNvSpPr/>
            <p:nvPr/>
          </p:nvSpPr>
          <p:spPr>
            <a:xfrm>
              <a:off x="3690002" y="4046586"/>
              <a:ext cx="52378" cy="357141"/>
            </a:xfrm>
            <a:custGeom>
              <a:avLst/>
              <a:gdLst>
                <a:gd name="connsiteX0" fmla="*/ 45544 w 52551"/>
                <a:gd name="connsiteY0" fmla="*/ 357352 h 357352"/>
                <a:gd name="connsiteX1" fmla="*/ 45544 w 52551"/>
                <a:gd name="connsiteY1" fmla="*/ 252249 h 357352"/>
                <a:gd name="connsiteX2" fmla="*/ 3503 w 52551"/>
                <a:gd name="connsiteY2" fmla="*/ 210207 h 357352"/>
                <a:gd name="connsiteX3" fmla="*/ 24524 w 52551"/>
                <a:gd name="connsiteY3" fmla="*/ 147145 h 357352"/>
                <a:gd name="connsiteX4" fmla="*/ 45544 w 52551"/>
                <a:gd name="connsiteY4" fmla="*/ 42042 h 357352"/>
                <a:gd name="connsiteX5" fmla="*/ 3503 w 52551"/>
                <a:gd name="connsiteY5" fmla="*/ 0 h 357352"/>
                <a:gd name="connsiteX6" fmla="*/ 3503 w 52551"/>
                <a:gd name="connsiteY6" fmla="*/ 0 h 357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551" h="357352">
                  <a:moveTo>
                    <a:pt x="45544" y="357352"/>
                  </a:moveTo>
                  <a:cubicBezTo>
                    <a:pt x="49047" y="317062"/>
                    <a:pt x="52551" y="276773"/>
                    <a:pt x="45544" y="252249"/>
                  </a:cubicBezTo>
                  <a:cubicBezTo>
                    <a:pt x="38537" y="227725"/>
                    <a:pt x="7006" y="227724"/>
                    <a:pt x="3503" y="210207"/>
                  </a:cubicBezTo>
                  <a:cubicBezTo>
                    <a:pt x="0" y="192690"/>
                    <a:pt x="17517" y="175173"/>
                    <a:pt x="24524" y="147145"/>
                  </a:cubicBezTo>
                  <a:cubicBezTo>
                    <a:pt x="31531" y="119118"/>
                    <a:pt x="49048" y="66566"/>
                    <a:pt x="45544" y="42042"/>
                  </a:cubicBezTo>
                  <a:cubicBezTo>
                    <a:pt x="42041" y="17518"/>
                    <a:pt x="3503" y="0"/>
                    <a:pt x="3503" y="0"/>
                  </a:cubicBezTo>
                  <a:lnTo>
                    <a:pt x="3503" y="0"/>
                  </a:ln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5" name="Freeform 124"/>
            <p:cNvSpPr/>
            <p:nvPr/>
          </p:nvSpPr>
          <p:spPr>
            <a:xfrm>
              <a:off x="3637625" y="3946585"/>
              <a:ext cx="52377" cy="357142"/>
            </a:xfrm>
            <a:custGeom>
              <a:avLst/>
              <a:gdLst>
                <a:gd name="connsiteX0" fmla="*/ 45544 w 52551"/>
                <a:gd name="connsiteY0" fmla="*/ 357352 h 357352"/>
                <a:gd name="connsiteX1" fmla="*/ 45544 w 52551"/>
                <a:gd name="connsiteY1" fmla="*/ 252249 h 357352"/>
                <a:gd name="connsiteX2" fmla="*/ 3503 w 52551"/>
                <a:gd name="connsiteY2" fmla="*/ 210207 h 357352"/>
                <a:gd name="connsiteX3" fmla="*/ 24524 w 52551"/>
                <a:gd name="connsiteY3" fmla="*/ 147145 h 357352"/>
                <a:gd name="connsiteX4" fmla="*/ 45544 w 52551"/>
                <a:gd name="connsiteY4" fmla="*/ 42042 h 357352"/>
                <a:gd name="connsiteX5" fmla="*/ 3503 w 52551"/>
                <a:gd name="connsiteY5" fmla="*/ 0 h 357352"/>
                <a:gd name="connsiteX6" fmla="*/ 3503 w 52551"/>
                <a:gd name="connsiteY6" fmla="*/ 0 h 357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551" h="357352">
                  <a:moveTo>
                    <a:pt x="45544" y="357352"/>
                  </a:moveTo>
                  <a:cubicBezTo>
                    <a:pt x="49047" y="317062"/>
                    <a:pt x="52551" y="276773"/>
                    <a:pt x="45544" y="252249"/>
                  </a:cubicBezTo>
                  <a:cubicBezTo>
                    <a:pt x="38537" y="227725"/>
                    <a:pt x="7006" y="227724"/>
                    <a:pt x="3503" y="210207"/>
                  </a:cubicBezTo>
                  <a:cubicBezTo>
                    <a:pt x="0" y="192690"/>
                    <a:pt x="17517" y="175173"/>
                    <a:pt x="24524" y="147145"/>
                  </a:cubicBezTo>
                  <a:cubicBezTo>
                    <a:pt x="31531" y="119118"/>
                    <a:pt x="49048" y="66566"/>
                    <a:pt x="45544" y="42042"/>
                  </a:cubicBezTo>
                  <a:cubicBezTo>
                    <a:pt x="42041" y="17518"/>
                    <a:pt x="3503" y="0"/>
                    <a:pt x="3503" y="0"/>
                  </a:cubicBezTo>
                  <a:lnTo>
                    <a:pt x="3503" y="0"/>
                  </a:ln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6" name="Freeform 125"/>
            <p:cNvSpPr/>
            <p:nvPr/>
          </p:nvSpPr>
          <p:spPr>
            <a:xfrm>
              <a:off x="3561439" y="4022776"/>
              <a:ext cx="52377" cy="357142"/>
            </a:xfrm>
            <a:custGeom>
              <a:avLst/>
              <a:gdLst>
                <a:gd name="connsiteX0" fmla="*/ 45544 w 52551"/>
                <a:gd name="connsiteY0" fmla="*/ 357352 h 357352"/>
                <a:gd name="connsiteX1" fmla="*/ 45544 w 52551"/>
                <a:gd name="connsiteY1" fmla="*/ 252249 h 357352"/>
                <a:gd name="connsiteX2" fmla="*/ 3503 w 52551"/>
                <a:gd name="connsiteY2" fmla="*/ 210207 h 357352"/>
                <a:gd name="connsiteX3" fmla="*/ 24524 w 52551"/>
                <a:gd name="connsiteY3" fmla="*/ 147145 h 357352"/>
                <a:gd name="connsiteX4" fmla="*/ 45544 w 52551"/>
                <a:gd name="connsiteY4" fmla="*/ 42042 h 357352"/>
                <a:gd name="connsiteX5" fmla="*/ 3503 w 52551"/>
                <a:gd name="connsiteY5" fmla="*/ 0 h 357352"/>
                <a:gd name="connsiteX6" fmla="*/ 3503 w 52551"/>
                <a:gd name="connsiteY6" fmla="*/ 0 h 357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551" h="357352">
                  <a:moveTo>
                    <a:pt x="45544" y="357352"/>
                  </a:moveTo>
                  <a:cubicBezTo>
                    <a:pt x="49047" y="317062"/>
                    <a:pt x="52551" y="276773"/>
                    <a:pt x="45544" y="252249"/>
                  </a:cubicBezTo>
                  <a:cubicBezTo>
                    <a:pt x="38537" y="227725"/>
                    <a:pt x="7006" y="227724"/>
                    <a:pt x="3503" y="210207"/>
                  </a:cubicBezTo>
                  <a:cubicBezTo>
                    <a:pt x="0" y="192690"/>
                    <a:pt x="17517" y="175173"/>
                    <a:pt x="24524" y="147145"/>
                  </a:cubicBezTo>
                  <a:cubicBezTo>
                    <a:pt x="31531" y="119118"/>
                    <a:pt x="49048" y="66566"/>
                    <a:pt x="45544" y="42042"/>
                  </a:cubicBezTo>
                  <a:cubicBezTo>
                    <a:pt x="42041" y="17518"/>
                    <a:pt x="3503" y="0"/>
                    <a:pt x="3503" y="0"/>
                  </a:cubicBezTo>
                  <a:lnTo>
                    <a:pt x="3503" y="0"/>
                  </a:ln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7" name="Freeform 126"/>
            <p:cNvSpPr/>
            <p:nvPr/>
          </p:nvSpPr>
          <p:spPr>
            <a:xfrm>
              <a:off x="3528107" y="4006903"/>
              <a:ext cx="53965" cy="357142"/>
            </a:xfrm>
            <a:custGeom>
              <a:avLst/>
              <a:gdLst>
                <a:gd name="connsiteX0" fmla="*/ 45544 w 52551"/>
                <a:gd name="connsiteY0" fmla="*/ 357352 h 357352"/>
                <a:gd name="connsiteX1" fmla="*/ 45544 w 52551"/>
                <a:gd name="connsiteY1" fmla="*/ 252249 h 357352"/>
                <a:gd name="connsiteX2" fmla="*/ 3503 w 52551"/>
                <a:gd name="connsiteY2" fmla="*/ 210207 h 357352"/>
                <a:gd name="connsiteX3" fmla="*/ 24524 w 52551"/>
                <a:gd name="connsiteY3" fmla="*/ 147145 h 357352"/>
                <a:gd name="connsiteX4" fmla="*/ 45544 w 52551"/>
                <a:gd name="connsiteY4" fmla="*/ 42042 h 357352"/>
                <a:gd name="connsiteX5" fmla="*/ 3503 w 52551"/>
                <a:gd name="connsiteY5" fmla="*/ 0 h 357352"/>
                <a:gd name="connsiteX6" fmla="*/ 3503 w 52551"/>
                <a:gd name="connsiteY6" fmla="*/ 0 h 357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551" h="357352">
                  <a:moveTo>
                    <a:pt x="45544" y="357352"/>
                  </a:moveTo>
                  <a:cubicBezTo>
                    <a:pt x="49047" y="317062"/>
                    <a:pt x="52551" y="276773"/>
                    <a:pt x="45544" y="252249"/>
                  </a:cubicBezTo>
                  <a:cubicBezTo>
                    <a:pt x="38537" y="227725"/>
                    <a:pt x="7006" y="227724"/>
                    <a:pt x="3503" y="210207"/>
                  </a:cubicBezTo>
                  <a:cubicBezTo>
                    <a:pt x="0" y="192690"/>
                    <a:pt x="17517" y="175173"/>
                    <a:pt x="24524" y="147145"/>
                  </a:cubicBezTo>
                  <a:cubicBezTo>
                    <a:pt x="31531" y="119118"/>
                    <a:pt x="49048" y="66566"/>
                    <a:pt x="45544" y="42042"/>
                  </a:cubicBezTo>
                  <a:cubicBezTo>
                    <a:pt x="42041" y="17518"/>
                    <a:pt x="3503" y="0"/>
                    <a:pt x="3503" y="0"/>
                  </a:cubicBezTo>
                  <a:lnTo>
                    <a:pt x="3503" y="0"/>
                  </a:ln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8" name="Freeform 127"/>
            <p:cNvSpPr/>
            <p:nvPr/>
          </p:nvSpPr>
          <p:spPr>
            <a:xfrm>
              <a:off x="3461445" y="4046586"/>
              <a:ext cx="52378" cy="357141"/>
            </a:xfrm>
            <a:custGeom>
              <a:avLst/>
              <a:gdLst>
                <a:gd name="connsiteX0" fmla="*/ 45544 w 52551"/>
                <a:gd name="connsiteY0" fmla="*/ 357352 h 357352"/>
                <a:gd name="connsiteX1" fmla="*/ 45544 w 52551"/>
                <a:gd name="connsiteY1" fmla="*/ 252249 h 357352"/>
                <a:gd name="connsiteX2" fmla="*/ 3503 w 52551"/>
                <a:gd name="connsiteY2" fmla="*/ 210207 h 357352"/>
                <a:gd name="connsiteX3" fmla="*/ 24524 w 52551"/>
                <a:gd name="connsiteY3" fmla="*/ 147145 h 357352"/>
                <a:gd name="connsiteX4" fmla="*/ 45544 w 52551"/>
                <a:gd name="connsiteY4" fmla="*/ 42042 h 357352"/>
                <a:gd name="connsiteX5" fmla="*/ 3503 w 52551"/>
                <a:gd name="connsiteY5" fmla="*/ 0 h 357352"/>
                <a:gd name="connsiteX6" fmla="*/ 3503 w 52551"/>
                <a:gd name="connsiteY6" fmla="*/ 0 h 357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551" h="357352">
                  <a:moveTo>
                    <a:pt x="45544" y="357352"/>
                  </a:moveTo>
                  <a:cubicBezTo>
                    <a:pt x="49047" y="317062"/>
                    <a:pt x="52551" y="276773"/>
                    <a:pt x="45544" y="252249"/>
                  </a:cubicBezTo>
                  <a:cubicBezTo>
                    <a:pt x="38537" y="227725"/>
                    <a:pt x="7006" y="227724"/>
                    <a:pt x="3503" y="210207"/>
                  </a:cubicBezTo>
                  <a:cubicBezTo>
                    <a:pt x="0" y="192690"/>
                    <a:pt x="17517" y="175173"/>
                    <a:pt x="24524" y="147145"/>
                  </a:cubicBezTo>
                  <a:cubicBezTo>
                    <a:pt x="31531" y="119118"/>
                    <a:pt x="49048" y="66566"/>
                    <a:pt x="45544" y="42042"/>
                  </a:cubicBezTo>
                  <a:cubicBezTo>
                    <a:pt x="42041" y="17518"/>
                    <a:pt x="3503" y="0"/>
                    <a:pt x="3503" y="0"/>
                  </a:cubicBezTo>
                  <a:lnTo>
                    <a:pt x="3503" y="0"/>
                  </a:ln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9" name="Freeform 128"/>
            <p:cNvSpPr/>
            <p:nvPr/>
          </p:nvSpPr>
          <p:spPr>
            <a:xfrm>
              <a:off x="3409068" y="4022776"/>
              <a:ext cx="52377" cy="357142"/>
            </a:xfrm>
            <a:custGeom>
              <a:avLst/>
              <a:gdLst>
                <a:gd name="connsiteX0" fmla="*/ 45544 w 52551"/>
                <a:gd name="connsiteY0" fmla="*/ 357352 h 357352"/>
                <a:gd name="connsiteX1" fmla="*/ 45544 w 52551"/>
                <a:gd name="connsiteY1" fmla="*/ 252249 h 357352"/>
                <a:gd name="connsiteX2" fmla="*/ 3503 w 52551"/>
                <a:gd name="connsiteY2" fmla="*/ 210207 h 357352"/>
                <a:gd name="connsiteX3" fmla="*/ 24524 w 52551"/>
                <a:gd name="connsiteY3" fmla="*/ 147145 h 357352"/>
                <a:gd name="connsiteX4" fmla="*/ 45544 w 52551"/>
                <a:gd name="connsiteY4" fmla="*/ 42042 h 357352"/>
                <a:gd name="connsiteX5" fmla="*/ 3503 w 52551"/>
                <a:gd name="connsiteY5" fmla="*/ 0 h 357352"/>
                <a:gd name="connsiteX6" fmla="*/ 3503 w 52551"/>
                <a:gd name="connsiteY6" fmla="*/ 0 h 357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551" h="357352">
                  <a:moveTo>
                    <a:pt x="45544" y="357352"/>
                  </a:moveTo>
                  <a:cubicBezTo>
                    <a:pt x="49047" y="317062"/>
                    <a:pt x="52551" y="276773"/>
                    <a:pt x="45544" y="252249"/>
                  </a:cubicBezTo>
                  <a:cubicBezTo>
                    <a:pt x="38537" y="227725"/>
                    <a:pt x="7006" y="227724"/>
                    <a:pt x="3503" y="210207"/>
                  </a:cubicBezTo>
                  <a:cubicBezTo>
                    <a:pt x="0" y="192690"/>
                    <a:pt x="17517" y="175173"/>
                    <a:pt x="24524" y="147145"/>
                  </a:cubicBezTo>
                  <a:cubicBezTo>
                    <a:pt x="31531" y="119118"/>
                    <a:pt x="49048" y="66566"/>
                    <a:pt x="45544" y="42042"/>
                  </a:cubicBezTo>
                  <a:cubicBezTo>
                    <a:pt x="42041" y="17518"/>
                    <a:pt x="3503" y="0"/>
                    <a:pt x="3503" y="0"/>
                  </a:cubicBezTo>
                  <a:lnTo>
                    <a:pt x="3503" y="0"/>
                  </a:ln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0" name="Freeform 129"/>
            <p:cNvSpPr/>
            <p:nvPr/>
          </p:nvSpPr>
          <p:spPr>
            <a:xfrm>
              <a:off x="3332883" y="4022776"/>
              <a:ext cx="52377" cy="357142"/>
            </a:xfrm>
            <a:custGeom>
              <a:avLst/>
              <a:gdLst>
                <a:gd name="connsiteX0" fmla="*/ 45544 w 52551"/>
                <a:gd name="connsiteY0" fmla="*/ 357352 h 357352"/>
                <a:gd name="connsiteX1" fmla="*/ 45544 w 52551"/>
                <a:gd name="connsiteY1" fmla="*/ 252249 h 357352"/>
                <a:gd name="connsiteX2" fmla="*/ 3503 w 52551"/>
                <a:gd name="connsiteY2" fmla="*/ 210207 h 357352"/>
                <a:gd name="connsiteX3" fmla="*/ 24524 w 52551"/>
                <a:gd name="connsiteY3" fmla="*/ 147145 h 357352"/>
                <a:gd name="connsiteX4" fmla="*/ 45544 w 52551"/>
                <a:gd name="connsiteY4" fmla="*/ 42042 h 357352"/>
                <a:gd name="connsiteX5" fmla="*/ 3503 w 52551"/>
                <a:gd name="connsiteY5" fmla="*/ 0 h 357352"/>
                <a:gd name="connsiteX6" fmla="*/ 3503 w 52551"/>
                <a:gd name="connsiteY6" fmla="*/ 0 h 357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551" h="357352">
                  <a:moveTo>
                    <a:pt x="45544" y="357352"/>
                  </a:moveTo>
                  <a:cubicBezTo>
                    <a:pt x="49047" y="317062"/>
                    <a:pt x="52551" y="276773"/>
                    <a:pt x="45544" y="252249"/>
                  </a:cubicBezTo>
                  <a:cubicBezTo>
                    <a:pt x="38537" y="227725"/>
                    <a:pt x="7006" y="227724"/>
                    <a:pt x="3503" y="210207"/>
                  </a:cubicBezTo>
                  <a:cubicBezTo>
                    <a:pt x="0" y="192690"/>
                    <a:pt x="17517" y="175173"/>
                    <a:pt x="24524" y="147145"/>
                  </a:cubicBezTo>
                  <a:cubicBezTo>
                    <a:pt x="31531" y="119118"/>
                    <a:pt x="49048" y="66566"/>
                    <a:pt x="45544" y="42042"/>
                  </a:cubicBezTo>
                  <a:cubicBezTo>
                    <a:pt x="42041" y="17518"/>
                    <a:pt x="3503" y="0"/>
                    <a:pt x="3503" y="0"/>
                  </a:cubicBezTo>
                  <a:lnTo>
                    <a:pt x="3503" y="0"/>
                  </a:ln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1" name="Freeform 130"/>
            <p:cNvSpPr/>
            <p:nvPr/>
          </p:nvSpPr>
          <p:spPr>
            <a:xfrm>
              <a:off x="3299551" y="4006903"/>
              <a:ext cx="53965" cy="357142"/>
            </a:xfrm>
            <a:custGeom>
              <a:avLst/>
              <a:gdLst>
                <a:gd name="connsiteX0" fmla="*/ 45544 w 52551"/>
                <a:gd name="connsiteY0" fmla="*/ 357352 h 357352"/>
                <a:gd name="connsiteX1" fmla="*/ 45544 w 52551"/>
                <a:gd name="connsiteY1" fmla="*/ 252249 h 357352"/>
                <a:gd name="connsiteX2" fmla="*/ 3503 w 52551"/>
                <a:gd name="connsiteY2" fmla="*/ 210207 h 357352"/>
                <a:gd name="connsiteX3" fmla="*/ 24524 w 52551"/>
                <a:gd name="connsiteY3" fmla="*/ 147145 h 357352"/>
                <a:gd name="connsiteX4" fmla="*/ 45544 w 52551"/>
                <a:gd name="connsiteY4" fmla="*/ 42042 h 357352"/>
                <a:gd name="connsiteX5" fmla="*/ 3503 w 52551"/>
                <a:gd name="connsiteY5" fmla="*/ 0 h 357352"/>
                <a:gd name="connsiteX6" fmla="*/ 3503 w 52551"/>
                <a:gd name="connsiteY6" fmla="*/ 0 h 357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551" h="357352">
                  <a:moveTo>
                    <a:pt x="45544" y="357352"/>
                  </a:moveTo>
                  <a:cubicBezTo>
                    <a:pt x="49047" y="317062"/>
                    <a:pt x="52551" y="276773"/>
                    <a:pt x="45544" y="252249"/>
                  </a:cubicBezTo>
                  <a:cubicBezTo>
                    <a:pt x="38537" y="227725"/>
                    <a:pt x="7006" y="227724"/>
                    <a:pt x="3503" y="210207"/>
                  </a:cubicBezTo>
                  <a:cubicBezTo>
                    <a:pt x="0" y="192690"/>
                    <a:pt x="17517" y="175173"/>
                    <a:pt x="24524" y="147145"/>
                  </a:cubicBezTo>
                  <a:cubicBezTo>
                    <a:pt x="31531" y="119118"/>
                    <a:pt x="49048" y="66566"/>
                    <a:pt x="45544" y="42042"/>
                  </a:cubicBezTo>
                  <a:cubicBezTo>
                    <a:pt x="42041" y="17518"/>
                    <a:pt x="3503" y="0"/>
                    <a:pt x="3503" y="0"/>
                  </a:cubicBezTo>
                  <a:lnTo>
                    <a:pt x="3503" y="0"/>
                  </a:ln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2" name="Freeform 131"/>
            <p:cNvSpPr/>
            <p:nvPr/>
          </p:nvSpPr>
          <p:spPr>
            <a:xfrm>
              <a:off x="3232889" y="4046586"/>
              <a:ext cx="52378" cy="357141"/>
            </a:xfrm>
            <a:custGeom>
              <a:avLst/>
              <a:gdLst>
                <a:gd name="connsiteX0" fmla="*/ 45544 w 52551"/>
                <a:gd name="connsiteY0" fmla="*/ 357352 h 357352"/>
                <a:gd name="connsiteX1" fmla="*/ 45544 w 52551"/>
                <a:gd name="connsiteY1" fmla="*/ 252249 h 357352"/>
                <a:gd name="connsiteX2" fmla="*/ 3503 w 52551"/>
                <a:gd name="connsiteY2" fmla="*/ 210207 h 357352"/>
                <a:gd name="connsiteX3" fmla="*/ 24524 w 52551"/>
                <a:gd name="connsiteY3" fmla="*/ 147145 h 357352"/>
                <a:gd name="connsiteX4" fmla="*/ 45544 w 52551"/>
                <a:gd name="connsiteY4" fmla="*/ 42042 h 357352"/>
                <a:gd name="connsiteX5" fmla="*/ 3503 w 52551"/>
                <a:gd name="connsiteY5" fmla="*/ 0 h 357352"/>
                <a:gd name="connsiteX6" fmla="*/ 3503 w 52551"/>
                <a:gd name="connsiteY6" fmla="*/ 0 h 357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551" h="357352">
                  <a:moveTo>
                    <a:pt x="45544" y="357352"/>
                  </a:moveTo>
                  <a:cubicBezTo>
                    <a:pt x="49047" y="317062"/>
                    <a:pt x="52551" y="276773"/>
                    <a:pt x="45544" y="252249"/>
                  </a:cubicBezTo>
                  <a:cubicBezTo>
                    <a:pt x="38537" y="227725"/>
                    <a:pt x="7006" y="227724"/>
                    <a:pt x="3503" y="210207"/>
                  </a:cubicBezTo>
                  <a:cubicBezTo>
                    <a:pt x="0" y="192690"/>
                    <a:pt x="17517" y="175173"/>
                    <a:pt x="24524" y="147145"/>
                  </a:cubicBezTo>
                  <a:cubicBezTo>
                    <a:pt x="31531" y="119118"/>
                    <a:pt x="49048" y="66566"/>
                    <a:pt x="45544" y="42042"/>
                  </a:cubicBezTo>
                  <a:cubicBezTo>
                    <a:pt x="42041" y="17518"/>
                    <a:pt x="3503" y="0"/>
                    <a:pt x="3503" y="0"/>
                  </a:cubicBezTo>
                  <a:lnTo>
                    <a:pt x="3503" y="0"/>
                  </a:ln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3" name="Freeform 132"/>
            <p:cNvSpPr/>
            <p:nvPr/>
          </p:nvSpPr>
          <p:spPr>
            <a:xfrm>
              <a:off x="3180512" y="4022776"/>
              <a:ext cx="52377" cy="357142"/>
            </a:xfrm>
            <a:custGeom>
              <a:avLst/>
              <a:gdLst>
                <a:gd name="connsiteX0" fmla="*/ 45544 w 52551"/>
                <a:gd name="connsiteY0" fmla="*/ 357352 h 357352"/>
                <a:gd name="connsiteX1" fmla="*/ 45544 w 52551"/>
                <a:gd name="connsiteY1" fmla="*/ 252249 h 357352"/>
                <a:gd name="connsiteX2" fmla="*/ 3503 w 52551"/>
                <a:gd name="connsiteY2" fmla="*/ 210207 h 357352"/>
                <a:gd name="connsiteX3" fmla="*/ 24524 w 52551"/>
                <a:gd name="connsiteY3" fmla="*/ 147145 h 357352"/>
                <a:gd name="connsiteX4" fmla="*/ 45544 w 52551"/>
                <a:gd name="connsiteY4" fmla="*/ 42042 h 357352"/>
                <a:gd name="connsiteX5" fmla="*/ 3503 w 52551"/>
                <a:gd name="connsiteY5" fmla="*/ 0 h 357352"/>
                <a:gd name="connsiteX6" fmla="*/ 3503 w 52551"/>
                <a:gd name="connsiteY6" fmla="*/ 0 h 357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551" h="357352">
                  <a:moveTo>
                    <a:pt x="45544" y="357352"/>
                  </a:moveTo>
                  <a:cubicBezTo>
                    <a:pt x="49047" y="317062"/>
                    <a:pt x="52551" y="276773"/>
                    <a:pt x="45544" y="252249"/>
                  </a:cubicBezTo>
                  <a:cubicBezTo>
                    <a:pt x="38537" y="227725"/>
                    <a:pt x="7006" y="227724"/>
                    <a:pt x="3503" y="210207"/>
                  </a:cubicBezTo>
                  <a:cubicBezTo>
                    <a:pt x="0" y="192690"/>
                    <a:pt x="17517" y="175173"/>
                    <a:pt x="24524" y="147145"/>
                  </a:cubicBezTo>
                  <a:cubicBezTo>
                    <a:pt x="31531" y="119118"/>
                    <a:pt x="49048" y="66566"/>
                    <a:pt x="45544" y="42042"/>
                  </a:cubicBezTo>
                  <a:cubicBezTo>
                    <a:pt x="42041" y="17518"/>
                    <a:pt x="3503" y="0"/>
                    <a:pt x="3503" y="0"/>
                  </a:cubicBezTo>
                  <a:lnTo>
                    <a:pt x="3503" y="0"/>
                  </a:ln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4" name="Freeform 133"/>
            <p:cNvSpPr/>
            <p:nvPr/>
          </p:nvSpPr>
          <p:spPr>
            <a:xfrm>
              <a:off x="3104326" y="4022776"/>
              <a:ext cx="52377" cy="357142"/>
            </a:xfrm>
            <a:custGeom>
              <a:avLst/>
              <a:gdLst>
                <a:gd name="connsiteX0" fmla="*/ 45544 w 52551"/>
                <a:gd name="connsiteY0" fmla="*/ 357352 h 357352"/>
                <a:gd name="connsiteX1" fmla="*/ 45544 w 52551"/>
                <a:gd name="connsiteY1" fmla="*/ 252249 h 357352"/>
                <a:gd name="connsiteX2" fmla="*/ 3503 w 52551"/>
                <a:gd name="connsiteY2" fmla="*/ 210207 h 357352"/>
                <a:gd name="connsiteX3" fmla="*/ 24524 w 52551"/>
                <a:gd name="connsiteY3" fmla="*/ 147145 h 357352"/>
                <a:gd name="connsiteX4" fmla="*/ 45544 w 52551"/>
                <a:gd name="connsiteY4" fmla="*/ 42042 h 357352"/>
                <a:gd name="connsiteX5" fmla="*/ 3503 w 52551"/>
                <a:gd name="connsiteY5" fmla="*/ 0 h 357352"/>
                <a:gd name="connsiteX6" fmla="*/ 3503 w 52551"/>
                <a:gd name="connsiteY6" fmla="*/ 0 h 357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551" h="357352">
                  <a:moveTo>
                    <a:pt x="45544" y="357352"/>
                  </a:moveTo>
                  <a:cubicBezTo>
                    <a:pt x="49047" y="317062"/>
                    <a:pt x="52551" y="276773"/>
                    <a:pt x="45544" y="252249"/>
                  </a:cubicBezTo>
                  <a:cubicBezTo>
                    <a:pt x="38537" y="227725"/>
                    <a:pt x="7006" y="227724"/>
                    <a:pt x="3503" y="210207"/>
                  </a:cubicBezTo>
                  <a:cubicBezTo>
                    <a:pt x="0" y="192690"/>
                    <a:pt x="17517" y="175173"/>
                    <a:pt x="24524" y="147145"/>
                  </a:cubicBezTo>
                  <a:cubicBezTo>
                    <a:pt x="31531" y="119118"/>
                    <a:pt x="49048" y="66566"/>
                    <a:pt x="45544" y="42042"/>
                  </a:cubicBezTo>
                  <a:cubicBezTo>
                    <a:pt x="42041" y="17518"/>
                    <a:pt x="3503" y="0"/>
                    <a:pt x="3503" y="0"/>
                  </a:cubicBezTo>
                  <a:lnTo>
                    <a:pt x="3503" y="0"/>
                  </a:ln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cxnSp>
        <p:nvCxnSpPr>
          <p:cNvPr id="135" name="Straight Arrow Connector 134"/>
          <p:cNvCxnSpPr/>
          <p:nvPr/>
        </p:nvCxnSpPr>
        <p:spPr>
          <a:xfrm rot="5400000">
            <a:off x="3315494" y="2551906"/>
            <a:ext cx="38100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/>
          <p:cNvCxnSpPr/>
          <p:nvPr/>
        </p:nvCxnSpPr>
        <p:spPr>
          <a:xfrm rot="5400000">
            <a:off x="4228307" y="3237706"/>
            <a:ext cx="1600200" cy="158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63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0" y="4800600"/>
            <a:ext cx="9588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32" name="TextBox 142"/>
          <p:cNvSpPr txBox="1">
            <a:spLocks noChangeArrowheads="1"/>
          </p:cNvSpPr>
          <p:nvPr/>
        </p:nvSpPr>
        <p:spPr bwMode="auto">
          <a:xfrm>
            <a:off x="4419600" y="4191000"/>
            <a:ext cx="1371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Star polymers</a:t>
            </a:r>
          </a:p>
        </p:txBody>
      </p:sp>
      <p:pic>
        <p:nvPicPr>
          <p:cNvPr id="2563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67200" y="4800600"/>
            <a:ext cx="1514475" cy="138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9" name="Straight Arrow Connector 148"/>
          <p:cNvCxnSpPr/>
          <p:nvPr/>
        </p:nvCxnSpPr>
        <p:spPr>
          <a:xfrm rot="5400000">
            <a:off x="6133307" y="2628106"/>
            <a:ext cx="381000" cy="158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35" name="TextBox 149"/>
          <p:cNvSpPr txBox="1">
            <a:spLocks noChangeArrowheads="1"/>
          </p:cNvSpPr>
          <p:nvPr/>
        </p:nvSpPr>
        <p:spPr bwMode="auto">
          <a:xfrm>
            <a:off x="5410200" y="2782888"/>
            <a:ext cx="18288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Surface modification</a:t>
            </a:r>
          </a:p>
        </p:txBody>
      </p:sp>
      <p:cxnSp>
        <p:nvCxnSpPr>
          <p:cNvPr id="152" name="Straight Connector 151"/>
          <p:cNvCxnSpPr/>
          <p:nvPr/>
        </p:nvCxnSpPr>
        <p:spPr>
          <a:xfrm rot="10800000">
            <a:off x="5562600" y="4114800"/>
            <a:ext cx="13716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Freeform 152"/>
          <p:cNvSpPr/>
          <p:nvPr/>
        </p:nvSpPr>
        <p:spPr>
          <a:xfrm>
            <a:off x="5591175" y="3698875"/>
            <a:ext cx="66675" cy="420688"/>
          </a:xfrm>
          <a:custGeom>
            <a:avLst/>
            <a:gdLst>
              <a:gd name="connsiteX0" fmla="*/ 0 w 66566"/>
              <a:gd name="connsiteY0" fmla="*/ 420414 h 420414"/>
              <a:gd name="connsiteX1" fmla="*/ 63063 w 66566"/>
              <a:gd name="connsiteY1" fmla="*/ 294290 h 420414"/>
              <a:gd name="connsiteX2" fmla="*/ 21021 w 66566"/>
              <a:gd name="connsiteY2" fmla="*/ 189187 h 420414"/>
              <a:gd name="connsiteX3" fmla="*/ 42042 w 66566"/>
              <a:gd name="connsiteY3" fmla="*/ 84083 h 420414"/>
              <a:gd name="connsiteX4" fmla="*/ 21021 w 66566"/>
              <a:gd name="connsiteY4" fmla="*/ 0 h 4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566" h="420414">
                <a:moveTo>
                  <a:pt x="0" y="420414"/>
                </a:moveTo>
                <a:cubicBezTo>
                  <a:pt x="29780" y="376621"/>
                  <a:pt x="59560" y="332828"/>
                  <a:pt x="63063" y="294290"/>
                </a:cubicBezTo>
                <a:cubicBezTo>
                  <a:pt x="66566" y="255752"/>
                  <a:pt x="24525" y="224222"/>
                  <a:pt x="21021" y="189187"/>
                </a:cubicBezTo>
                <a:cubicBezTo>
                  <a:pt x="17518" y="154153"/>
                  <a:pt x="42042" y="115614"/>
                  <a:pt x="42042" y="84083"/>
                </a:cubicBezTo>
                <a:cubicBezTo>
                  <a:pt x="42042" y="52552"/>
                  <a:pt x="31531" y="26276"/>
                  <a:pt x="21021" y="0"/>
                </a:cubicBezTo>
              </a:path>
            </a:pathLst>
          </a:cu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4" name="Freeform 153"/>
          <p:cNvSpPr/>
          <p:nvPr/>
        </p:nvSpPr>
        <p:spPr>
          <a:xfrm>
            <a:off x="5638800" y="3694113"/>
            <a:ext cx="66675" cy="420687"/>
          </a:xfrm>
          <a:custGeom>
            <a:avLst/>
            <a:gdLst>
              <a:gd name="connsiteX0" fmla="*/ 0 w 66566"/>
              <a:gd name="connsiteY0" fmla="*/ 420414 h 420414"/>
              <a:gd name="connsiteX1" fmla="*/ 63063 w 66566"/>
              <a:gd name="connsiteY1" fmla="*/ 294290 h 420414"/>
              <a:gd name="connsiteX2" fmla="*/ 21021 w 66566"/>
              <a:gd name="connsiteY2" fmla="*/ 189187 h 420414"/>
              <a:gd name="connsiteX3" fmla="*/ 42042 w 66566"/>
              <a:gd name="connsiteY3" fmla="*/ 84083 h 420414"/>
              <a:gd name="connsiteX4" fmla="*/ 21021 w 66566"/>
              <a:gd name="connsiteY4" fmla="*/ 0 h 4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566" h="420414">
                <a:moveTo>
                  <a:pt x="0" y="420414"/>
                </a:moveTo>
                <a:cubicBezTo>
                  <a:pt x="29780" y="376621"/>
                  <a:pt x="59560" y="332828"/>
                  <a:pt x="63063" y="294290"/>
                </a:cubicBezTo>
                <a:cubicBezTo>
                  <a:pt x="66566" y="255752"/>
                  <a:pt x="24525" y="224222"/>
                  <a:pt x="21021" y="189187"/>
                </a:cubicBezTo>
                <a:cubicBezTo>
                  <a:pt x="17518" y="154153"/>
                  <a:pt x="42042" y="115614"/>
                  <a:pt x="42042" y="84083"/>
                </a:cubicBezTo>
                <a:cubicBezTo>
                  <a:pt x="42042" y="52552"/>
                  <a:pt x="31531" y="26276"/>
                  <a:pt x="21021" y="0"/>
                </a:cubicBezTo>
              </a:path>
            </a:pathLst>
          </a:cu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5" name="Freeform 154"/>
          <p:cNvSpPr/>
          <p:nvPr/>
        </p:nvSpPr>
        <p:spPr>
          <a:xfrm>
            <a:off x="5724525" y="3694113"/>
            <a:ext cx="66675" cy="420687"/>
          </a:xfrm>
          <a:custGeom>
            <a:avLst/>
            <a:gdLst>
              <a:gd name="connsiteX0" fmla="*/ 0 w 66566"/>
              <a:gd name="connsiteY0" fmla="*/ 420414 h 420414"/>
              <a:gd name="connsiteX1" fmla="*/ 63063 w 66566"/>
              <a:gd name="connsiteY1" fmla="*/ 294290 h 420414"/>
              <a:gd name="connsiteX2" fmla="*/ 21021 w 66566"/>
              <a:gd name="connsiteY2" fmla="*/ 189187 h 420414"/>
              <a:gd name="connsiteX3" fmla="*/ 42042 w 66566"/>
              <a:gd name="connsiteY3" fmla="*/ 84083 h 420414"/>
              <a:gd name="connsiteX4" fmla="*/ 21021 w 66566"/>
              <a:gd name="connsiteY4" fmla="*/ 0 h 4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566" h="420414">
                <a:moveTo>
                  <a:pt x="0" y="420414"/>
                </a:moveTo>
                <a:cubicBezTo>
                  <a:pt x="29780" y="376621"/>
                  <a:pt x="59560" y="332828"/>
                  <a:pt x="63063" y="294290"/>
                </a:cubicBezTo>
                <a:cubicBezTo>
                  <a:pt x="66566" y="255752"/>
                  <a:pt x="24525" y="224222"/>
                  <a:pt x="21021" y="189187"/>
                </a:cubicBezTo>
                <a:cubicBezTo>
                  <a:pt x="17518" y="154153"/>
                  <a:pt x="42042" y="115614"/>
                  <a:pt x="42042" y="84083"/>
                </a:cubicBezTo>
                <a:cubicBezTo>
                  <a:pt x="42042" y="52552"/>
                  <a:pt x="31531" y="26276"/>
                  <a:pt x="21021" y="0"/>
                </a:cubicBezTo>
              </a:path>
            </a:pathLst>
          </a:cu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6" name="Freeform 155"/>
          <p:cNvSpPr/>
          <p:nvPr/>
        </p:nvSpPr>
        <p:spPr>
          <a:xfrm>
            <a:off x="5791200" y="3694113"/>
            <a:ext cx="66675" cy="420687"/>
          </a:xfrm>
          <a:custGeom>
            <a:avLst/>
            <a:gdLst>
              <a:gd name="connsiteX0" fmla="*/ 0 w 66566"/>
              <a:gd name="connsiteY0" fmla="*/ 420414 h 420414"/>
              <a:gd name="connsiteX1" fmla="*/ 63063 w 66566"/>
              <a:gd name="connsiteY1" fmla="*/ 294290 h 420414"/>
              <a:gd name="connsiteX2" fmla="*/ 21021 w 66566"/>
              <a:gd name="connsiteY2" fmla="*/ 189187 h 420414"/>
              <a:gd name="connsiteX3" fmla="*/ 42042 w 66566"/>
              <a:gd name="connsiteY3" fmla="*/ 84083 h 420414"/>
              <a:gd name="connsiteX4" fmla="*/ 21021 w 66566"/>
              <a:gd name="connsiteY4" fmla="*/ 0 h 4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566" h="420414">
                <a:moveTo>
                  <a:pt x="0" y="420414"/>
                </a:moveTo>
                <a:cubicBezTo>
                  <a:pt x="29780" y="376621"/>
                  <a:pt x="59560" y="332828"/>
                  <a:pt x="63063" y="294290"/>
                </a:cubicBezTo>
                <a:cubicBezTo>
                  <a:pt x="66566" y="255752"/>
                  <a:pt x="24525" y="224222"/>
                  <a:pt x="21021" y="189187"/>
                </a:cubicBezTo>
                <a:cubicBezTo>
                  <a:pt x="17518" y="154153"/>
                  <a:pt x="42042" y="115614"/>
                  <a:pt x="42042" y="84083"/>
                </a:cubicBezTo>
                <a:cubicBezTo>
                  <a:pt x="42042" y="52552"/>
                  <a:pt x="31531" y="26276"/>
                  <a:pt x="21021" y="0"/>
                </a:cubicBezTo>
              </a:path>
            </a:pathLst>
          </a:cu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7" name="Freeform 156"/>
          <p:cNvSpPr/>
          <p:nvPr/>
        </p:nvSpPr>
        <p:spPr>
          <a:xfrm>
            <a:off x="5867400" y="3694113"/>
            <a:ext cx="66675" cy="420687"/>
          </a:xfrm>
          <a:custGeom>
            <a:avLst/>
            <a:gdLst>
              <a:gd name="connsiteX0" fmla="*/ 0 w 66566"/>
              <a:gd name="connsiteY0" fmla="*/ 420414 h 420414"/>
              <a:gd name="connsiteX1" fmla="*/ 63063 w 66566"/>
              <a:gd name="connsiteY1" fmla="*/ 294290 h 420414"/>
              <a:gd name="connsiteX2" fmla="*/ 21021 w 66566"/>
              <a:gd name="connsiteY2" fmla="*/ 189187 h 420414"/>
              <a:gd name="connsiteX3" fmla="*/ 42042 w 66566"/>
              <a:gd name="connsiteY3" fmla="*/ 84083 h 420414"/>
              <a:gd name="connsiteX4" fmla="*/ 21021 w 66566"/>
              <a:gd name="connsiteY4" fmla="*/ 0 h 4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566" h="420414">
                <a:moveTo>
                  <a:pt x="0" y="420414"/>
                </a:moveTo>
                <a:cubicBezTo>
                  <a:pt x="29780" y="376621"/>
                  <a:pt x="59560" y="332828"/>
                  <a:pt x="63063" y="294290"/>
                </a:cubicBezTo>
                <a:cubicBezTo>
                  <a:pt x="66566" y="255752"/>
                  <a:pt x="24525" y="224222"/>
                  <a:pt x="21021" y="189187"/>
                </a:cubicBezTo>
                <a:cubicBezTo>
                  <a:pt x="17518" y="154153"/>
                  <a:pt x="42042" y="115614"/>
                  <a:pt x="42042" y="84083"/>
                </a:cubicBezTo>
                <a:cubicBezTo>
                  <a:pt x="42042" y="52552"/>
                  <a:pt x="31531" y="26276"/>
                  <a:pt x="21021" y="0"/>
                </a:cubicBezTo>
              </a:path>
            </a:pathLst>
          </a:cu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8" name="Freeform 157"/>
          <p:cNvSpPr/>
          <p:nvPr/>
        </p:nvSpPr>
        <p:spPr>
          <a:xfrm>
            <a:off x="5943600" y="3657600"/>
            <a:ext cx="66675" cy="420688"/>
          </a:xfrm>
          <a:custGeom>
            <a:avLst/>
            <a:gdLst>
              <a:gd name="connsiteX0" fmla="*/ 0 w 66566"/>
              <a:gd name="connsiteY0" fmla="*/ 420414 h 420414"/>
              <a:gd name="connsiteX1" fmla="*/ 63063 w 66566"/>
              <a:gd name="connsiteY1" fmla="*/ 294290 h 420414"/>
              <a:gd name="connsiteX2" fmla="*/ 21021 w 66566"/>
              <a:gd name="connsiteY2" fmla="*/ 189187 h 420414"/>
              <a:gd name="connsiteX3" fmla="*/ 42042 w 66566"/>
              <a:gd name="connsiteY3" fmla="*/ 84083 h 420414"/>
              <a:gd name="connsiteX4" fmla="*/ 21021 w 66566"/>
              <a:gd name="connsiteY4" fmla="*/ 0 h 4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566" h="420414">
                <a:moveTo>
                  <a:pt x="0" y="420414"/>
                </a:moveTo>
                <a:cubicBezTo>
                  <a:pt x="29780" y="376621"/>
                  <a:pt x="59560" y="332828"/>
                  <a:pt x="63063" y="294290"/>
                </a:cubicBezTo>
                <a:cubicBezTo>
                  <a:pt x="66566" y="255752"/>
                  <a:pt x="24525" y="224222"/>
                  <a:pt x="21021" y="189187"/>
                </a:cubicBezTo>
                <a:cubicBezTo>
                  <a:pt x="17518" y="154153"/>
                  <a:pt x="42042" y="115614"/>
                  <a:pt x="42042" y="84083"/>
                </a:cubicBezTo>
                <a:cubicBezTo>
                  <a:pt x="42042" y="52552"/>
                  <a:pt x="31531" y="26276"/>
                  <a:pt x="21021" y="0"/>
                </a:cubicBezTo>
              </a:path>
            </a:pathLst>
          </a:cu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4" name="Freeform 163"/>
          <p:cNvSpPr/>
          <p:nvPr/>
        </p:nvSpPr>
        <p:spPr>
          <a:xfrm>
            <a:off x="6019800" y="3694113"/>
            <a:ext cx="66675" cy="420687"/>
          </a:xfrm>
          <a:custGeom>
            <a:avLst/>
            <a:gdLst>
              <a:gd name="connsiteX0" fmla="*/ 0 w 66566"/>
              <a:gd name="connsiteY0" fmla="*/ 420414 h 420414"/>
              <a:gd name="connsiteX1" fmla="*/ 63063 w 66566"/>
              <a:gd name="connsiteY1" fmla="*/ 294290 h 420414"/>
              <a:gd name="connsiteX2" fmla="*/ 21021 w 66566"/>
              <a:gd name="connsiteY2" fmla="*/ 189187 h 420414"/>
              <a:gd name="connsiteX3" fmla="*/ 42042 w 66566"/>
              <a:gd name="connsiteY3" fmla="*/ 84083 h 420414"/>
              <a:gd name="connsiteX4" fmla="*/ 21021 w 66566"/>
              <a:gd name="connsiteY4" fmla="*/ 0 h 4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566" h="420414">
                <a:moveTo>
                  <a:pt x="0" y="420414"/>
                </a:moveTo>
                <a:cubicBezTo>
                  <a:pt x="29780" y="376621"/>
                  <a:pt x="59560" y="332828"/>
                  <a:pt x="63063" y="294290"/>
                </a:cubicBezTo>
                <a:cubicBezTo>
                  <a:pt x="66566" y="255752"/>
                  <a:pt x="24525" y="224222"/>
                  <a:pt x="21021" y="189187"/>
                </a:cubicBezTo>
                <a:cubicBezTo>
                  <a:pt x="17518" y="154153"/>
                  <a:pt x="42042" y="115614"/>
                  <a:pt x="42042" y="84083"/>
                </a:cubicBezTo>
                <a:cubicBezTo>
                  <a:pt x="42042" y="52552"/>
                  <a:pt x="31531" y="26276"/>
                  <a:pt x="21021" y="0"/>
                </a:cubicBez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5" name="Freeform 164"/>
          <p:cNvSpPr/>
          <p:nvPr/>
        </p:nvSpPr>
        <p:spPr>
          <a:xfrm>
            <a:off x="6067425" y="3689350"/>
            <a:ext cx="66675" cy="420688"/>
          </a:xfrm>
          <a:custGeom>
            <a:avLst/>
            <a:gdLst>
              <a:gd name="connsiteX0" fmla="*/ 0 w 66566"/>
              <a:gd name="connsiteY0" fmla="*/ 420414 h 420414"/>
              <a:gd name="connsiteX1" fmla="*/ 63063 w 66566"/>
              <a:gd name="connsiteY1" fmla="*/ 294290 h 420414"/>
              <a:gd name="connsiteX2" fmla="*/ 21021 w 66566"/>
              <a:gd name="connsiteY2" fmla="*/ 189187 h 420414"/>
              <a:gd name="connsiteX3" fmla="*/ 42042 w 66566"/>
              <a:gd name="connsiteY3" fmla="*/ 84083 h 420414"/>
              <a:gd name="connsiteX4" fmla="*/ 21021 w 66566"/>
              <a:gd name="connsiteY4" fmla="*/ 0 h 4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566" h="420414">
                <a:moveTo>
                  <a:pt x="0" y="420414"/>
                </a:moveTo>
                <a:cubicBezTo>
                  <a:pt x="29780" y="376621"/>
                  <a:pt x="59560" y="332828"/>
                  <a:pt x="63063" y="294290"/>
                </a:cubicBezTo>
                <a:cubicBezTo>
                  <a:pt x="66566" y="255752"/>
                  <a:pt x="24525" y="224222"/>
                  <a:pt x="21021" y="189187"/>
                </a:cubicBezTo>
                <a:cubicBezTo>
                  <a:pt x="17518" y="154153"/>
                  <a:pt x="42042" y="115614"/>
                  <a:pt x="42042" y="84083"/>
                </a:cubicBezTo>
                <a:cubicBezTo>
                  <a:pt x="42042" y="52552"/>
                  <a:pt x="31531" y="26276"/>
                  <a:pt x="21021" y="0"/>
                </a:cubicBez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6" name="Freeform 165"/>
          <p:cNvSpPr/>
          <p:nvPr/>
        </p:nvSpPr>
        <p:spPr>
          <a:xfrm>
            <a:off x="6153150" y="3689350"/>
            <a:ext cx="66675" cy="420688"/>
          </a:xfrm>
          <a:custGeom>
            <a:avLst/>
            <a:gdLst>
              <a:gd name="connsiteX0" fmla="*/ 0 w 66566"/>
              <a:gd name="connsiteY0" fmla="*/ 420414 h 420414"/>
              <a:gd name="connsiteX1" fmla="*/ 63063 w 66566"/>
              <a:gd name="connsiteY1" fmla="*/ 294290 h 420414"/>
              <a:gd name="connsiteX2" fmla="*/ 21021 w 66566"/>
              <a:gd name="connsiteY2" fmla="*/ 189187 h 420414"/>
              <a:gd name="connsiteX3" fmla="*/ 42042 w 66566"/>
              <a:gd name="connsiteY3" fmla="*/ 84083 h 420414"/>
              <a:gd name="connsiteX4" fmla="*/ 21021 w 66566"/>
              <a:gd name="connsiteY4" fmla="*/ 0 h 4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566" h="420414">
                <a:moveTo>
                  <a:pt x="0" y="420414"/>
                </a:moveTo>
                <a:cubicBezTo>
                  <a:pt x="29780" y="376621"/>
                  <a:pt x="59560" y="332828"/>
                  <a:pt x="63063" y="294290"/>
                </a:cubicBezTo>
                <a:cubicBezTo>
                  <a:pt x="66566" y="255752"/>
                  <a:pt x="24525" y="224222"/>
                  <a:pt x="21021" y="189187"/>
                </a:cubicBezTo>
                <a:cubicBezTo>
                  <a:pt x="17518" y="154153"/>
                  <a:pt x="42042" y="115614"/>
                  <a:pt x="42042" y="84083"/>
                </a:cubicBezTo>
                <a:cubicBezTo>
                  <a:pt x="42042" y="52552"/>
                  <a:pt x="31531" y="26276"/>
                  <a:pt x="21021" y="0"/>
                </a:cubicBez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7" name="Freeform 166"/>
          <p:cNvSpPr/>
          <p:nvPr/>
        </p:nvSpPr>
        <p:spPr>
          <a:xfrm>
            <a:off x="6219825" y="3689350"/>
            <a:ext cx="66675" cy="420688"/>
          </a:xfrm>
          <a:custGeom>
            <a:avLst/>
            <a:gdLst>
              <a:gd name="connsiteX0" fmla="*/ 0 w 66566"/>
              <a:gd name="connsiteY0" fmla="*/ 420414 h 420414"/>
              <a:gd name="connsiteX1" fmla="*/ 63063 w 66566"/>
              <a:gd name="connsiteY1" fmla="*/ 294290 h 420414"/>
              <a:gd name="connsiteX2" fmla="*/ 21021 w 66566"/>
              <a:gd name="connsiteY2" fmla="*/ 189187 h 420414"/>
              <a:gd name="connsiteX3" fmla="*/ 42042 w 66566"/>
              <a:gd name="connsiteY3" fmla="*/ 84083 h 420414"/>
              <a:gd name="connsiteX4" fmla="*/ 21021 w 66566"/>
              <a:gd name="connsiteY4" fmla="*/ 0 h 4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566" h="420414">
                <a:moveTo>
                  <a:pt x="0" y="420414"/>
                </a:moveTo>
                <a:cubicBezTo>
                  <a:pt x="29780" y="376621"/>
                  <a:pt x="59560" y="332828"/>
                  <a:pt x="63063" y="294290"/>
                </a:cubicBezTo>
                <a:cubicBezTo>
                  <a:pt x="66566" y="255752"/>
                  <a:pt x="24525" y="224222"/>
                  <a:pt x="21021" y="189187"/>
                </a:cubicBezTo>
                <a:cubicBezTo>
                  <a:pt x="17518" y="154153"/>
                  <a:pt x="42042" y="115614"/>
                  <a:pt x="42042" y="84083"/>
                </a:cubicBezTo>
                <a:cubicBezTo>
                  <a:pt x="42042" y="52552"/>
                  <a:pt x="31531" y="26276"/>
                  <a:pt x="21021" y="0"/>
                </a:cubicBez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8" name="Freeform 167"/>
          <p:cNvSpPr/>
          <p:nvPr/>
        </p:nvSpPr>
        <p:spPr>
          <a:xfrm>
            <a:off x="6296025" y="3689350"/>
            <a:ext cx="66675" cy="420688"/>
          </a:xfrm>
          <a:custGeom>
            <a:avLst/>
            <a:gdLst>
              <a:gd name="connsiteX0" fmla="*/ 0 w 66566"/>
              <a:gd name="connsiteY0" fmla="*/ 420414 h 420414"/>
              <a:gd name="connsiteX1" fmla="*/ 63063 w 66566"/>
              <a:gd name="connsiteY1" fmla="*/ 294290 h 420414"/>
              <a:gd name="connsiteX2" fmla="*/ 21021 w 66566"/>
              <a:gd name="connsiteY2" fmla="*/ 189187 h 420414"/>
              <a:gd name="connsiteX3" fmla="*/ 42042 w 66566"/>
              <a:gd name="connsiteY3" fmla="*/ 84083 h 420414"/>
              <a:gd name="connsiteX4" fmla="*/ 21021 w 66566"/>
              <a:gd name="connsiteY4" fmla="*/ 0 h 4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566" h="420414">
                <a:moveTo>
                  <a:pt x="0" y="420414"/>
                </a:moveTo>
                <a:cubicBezTo>
                  <a:pt x="29780" y="376621"/>
                  <a:pt x="59560" y="332828"/>
                  <a:pt x="63063" y="294290"/>
                </a:cubicBezTo>
                <a:cubicBezTo>
                  <a:pt x="66566" y="255752"/>
                  <a:pt x="24525" y="224222"/>
                  <a:pt x="21021" y="189187"/>
                </a:cubicBezTo>
                <a:cubicBezTo>
                  <a:pt x="17518" y="154153"/>
                  <a:pt x="42042" y="115614"/>
                  <a:pt x="42042" y="84083"/>
                </a:cubicBezTo>
                <a:cubicBezTo>
                  <a:pt x="42042" y="52552"/>
                  <a:pt x="31531" y="26276"/>
                  <a:pt x="21021" y="0"/>
                </a:cubicBez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9" name="Freeform 168"/>
          <p:cNvSpPr/>
          <p:nvPr/>
        </p:nvSpPr>
        <p:spPr>
          <a:xfrm>
            <a:off x="6372225" y="3652838"/>
            <a:ext cx="66675" cy="420687"/>
          </a:xfrm>
          <a:custGeom>
            <a:avLst/>
            <a:gdLst>
              <a:gd name="connsiteX0" fmla="*/ 0 w 66566"/>
              <a:gd name="connsiteY0" fmla="*/ 420414 h 420414"/>
              <a:gd name="connsiteX1" fmla="*/ 63063 w 66566"/>
              <a:gd name="connsiteY1" fmla="*/ 294290 h 420414"/>
              <a:gd name="connsiteX2" fmla="*/ 21021 w 66566"/>
              <a:gd name="connsiteY2" fmla="*/ 189187 h 420414"/>
              <a:gd name="connsiteX3" fmla="*/ 42042 w 66566"/>
              <a:gd name="connsiteY3" fmla="*/ 84083 h 420414"/>
              <a:gd name="connsiteX4" fmla="*/ 21021 w 66566"/>
              <a:gd name="connsiteY4" fmla="*/ 0 h 4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566" h="420414">
                <a:moveTo>
                  <a:pt x="0" y="420414"/>
                </a:moveTo>
                <a:cubicBezTo>
                  <a:pt x="29780" y="376621"/>
                  <a:pt x="59560" y="332828"/>
                  <a:pt x="63063" y="294290"/>
                </a:cubicBezTo>
                <a:cubicBezTo>
                  <a:pt x="66566" y="255752"/>
                  <a:pt x="24525" y="224222"/>
                  <a:pt x="21021" y="189187"/>
                </a:cubicBezTo>
                <a:cubicBezTo>
                  <a:pt x="17518" y="154153"/>
                  <a:pt x="42042" y="115614"/>
                  <a:pt x="42042" y="84083"/>
                </a:cubicBezTo>
                <a:cubicBezTo>
                  <a:pt x="42042" y="52552"/>
                  <a:pt x="31531" y="26276"/>
                  <a:pt x="21021" y="0"/>
                </a:cubicBez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0" name="Freeform 169"/>
          <p:cNvSpPr/>
          <p:nvPr/>
        </p:nvSpPr>
        <p:spPr>
          <a:xfrm>
            <a:off x="6438900" y="3698875"/>
            <a:ext cx="66675" cy="420688"/>
          </a:xfrm>
          <a:custGeom>
            <a:avLst/>
            <a:gdLst>
              <a:gd name="connsiteX0" fmla="*/ 0 w 66566"/>
              <a:gd name="connsiteY0" fmla="*/ 420414 h 420414"/>
              <a:gd name="connsiteX1" fmla="*/ 63063 w 66566"/>
              <a:gd name="connsiteY1" fmla="*/ 294290 h 420414"/>
              <a:gd name="connsiteX2" fmla="*/ 21021 w 66566"/>
              <a:gd name="connsiteY2" fmla="*/ 189187 h 420414"/>
              <a:gd name="connsiteX3" fmla="*/ 42042 w 66566"/>
              <a:gd name="connsiteY3" fmla="*/ 84083 h 420414"/>
              <a:gd name="connsiteX4" fmla="*/ 21021 w 66566"/>
              <a:gd name="connsiteY4" fmla="*/ 0 h 4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566" h="420414">
                <a:moveTo>
                  <a:pt x="0" y="420414"/>
                </a:moveTo>
                <a:cubicBezTo>
                  <a:pt x="29780" y="376621"/>
                  <a:pt x="59560" y="332828"/>
                  <a:pt x="63063" y="294290"/>
                </a:cubicBezTo>
                <a:cubicBezTo>
                  <a:pt x="66566" y="255752"/>
                  <a:pt x="24525" y="224222"/>
                  <a:pt x="21021" y="189187"/>
                </a:cubicBezTo>
                <a:cubicBezTo>
                  <a:pt x="17518" y="154153"/>
                  <a:pt x="42042" y="115614"/>
                  <a:pt x="42042" y="84083"/>
                </a:cubicBezTo>
                <a:cubicBezTo>
                  <a:pt x="42042" y="52552"/>
                  <a:pt x="31531" y="26276"/>
                  <a:pt x="21021" y="0"/>
                </a:cubicBezTo>
              </a:path>
            </a:pathLst>
          </a:cu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1" name="Freeform 170"/>
          <p:cNvSpPr/>
          <p:nvPr/>
        </p:nvSpPr>
        <p:spPr>
          <a:xfrm>
            <a:off x="6486525" y="3694113"/>
            <a:ext cx="66675" cy="420687"/>
          </a:xfrm>
          <a:custGeom>
            <a:avLst/>
            <a:gdLst>
              <a:gd name="connsiteX0" fmla="*/ 0 w 66566"/>
              <a:gd name="connsiteY0" fmla="*/ 420414 h 420414"/>
              <a:gd name="connsiteX1" fmla="*/ 63063 w 66566"/>
              <a:gd name="connsiteY1" fmla="*/ 294290 h 420414"/>
              <a:gd name="connsiteX2" fmla="*/ 21021 w 66566"/>
              <a:gd name="connsiteY2" fmla="*/ 189187 h 420414"/>
              <a:gd name="connsiteX3" fmla="*/ 42042 w 66566"/>
              <a:gd name="connsiteY3" fmla="*/ 84083 h 420414"/>
              <a:gd name="connsiteX4" fmla="*/ 21021 w 66566"/>
              <a:gd name="connsiteY4" fmla="*/ 0 h 4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566" h="420414">
                <a:moveTo>
                  <a:pt x="0" y="420414"/>
                </a:moveTo>
                <a:cubicBezTo>
                  <a:pt x="29780" y="376621"/>
                  <a:pt x="59560" y="332828"/>
                  <a:pt x="63063" y="294290"/>
                </a:cubicBezTo>
                <a:cubicBezTo>
                  <a:pt x="66566" y="255752"/>
                  <a:pt x="24525" y="224222"/>
                  <a:pt x="21021" y="189187"/>
                </a:cubicBezTo>
                <a:cubicBezTo>
                  <a:pt x="17518" y="154153"/>
                  <a:pt x="42042" y="115614"/>
                  <a:pt x="42042" y="84083"/>
                </a:cubicBezTo>
                <a:cubicBezTo>
                  <a:pt x="42042" y="52552"/>
                  <a:pt x="31531" y="26276"/>
                  <a:pt x="21021" y="0"/>
                </a:cubicBezTo>
              </a:path>
            </a:pathLst>
          </a:cu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2" name="Freeform 171"/>
          <p:cNvSpPr/>
          <p:nvPr/>
        </p:nvSpPr>
        <p:spPr>
          <a:xfrm>
            <a:off x="6572250" y="3694113"/>
            <a:ext cx="66675" cy="420687"/>
          </a:xfrm>
          <a:custGeom>
            <a:avLst/>
            <a:gdLst>
              <a:gd name="connsiteX0" fmla="*/ 0 w 66566"/>
              <a:gd name="connsiteY0" fmla="*/ 420414 h 420414"/>
              <a:gd name="connsiteX1" fmla="*/ 63063 w 66566"/>
              <a:gd name="connsiteY1" fmla="*/ 294290 h 420414"/>
              <a:gd name="connsiteX2" fmla="*/ 21021 w 66566"/>
              <a:gd name="connsiteY2" fmla="*/ 189187 h 420414"/>
              <a:gd name="connsiteX3" fmla="*/ 42042 w 66566"/>
              <a:gd name="connsiteY3" fmla="*/ 84083 h 420414"/>
              <a:gd name="connsiteX4" fmla="*/ 21021 w 66566"/>
              <a:gd name="connsiteY4" fmla="*/ 0 h 4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566" h="420414">
                <a:moveTo>
                  <a:pt x="0" y="420414"/>
                </a:moveTo>
                <a:cubicBezTo>
                  <a:pt x="29780" y="376621"/>
                  <a:pt x="59560" y="332828"/>
                  <a:pt x="63063" y="294290"/>
                </a:cubicBezTo>
                <a:cubicBezTo>
                  <a:pt x="66566" y="255752"/>
                  <a:pt x="24525" y="224222"/>
                  <a:pt x="21021" y="189187"/>
                </a:cubicBezTo>
                <a:cubicBezTo>
                  <a:pt x="17518" y="154153"/>
                  <a:pt x="42042" y="115614"/>
                  <a:pt x="42042" y="84083"/>
                </a:cubicBezTo>
                <a:cubicBezTo>
                  <a:pt x="42042" y="52552"/>
                  <a:pt x="31531" y="26276"/>
                  <a:pt x="21021" y="0"/>
                </a:cubicBezTo>
              </a:path>
            </a:pathLst>
          </a:cu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3" name="Freeform 172"/>
          <p:cNvSpPr/>
          <p:nvPr/>
        </p:nvSpPr>
        <p:spPr>
          <a:xfrm>
            <a:off x="6638925" y="3694113"/>
            <a:ext cx="66675" cy="420687"/>
          </a:xfrm>
          <a:custGeom>
            <a:avLst/>
            <a:gdLst>
              <a:gd name="connsiteX0" fmla="*/ 0 w 66566"/>
              <a:gd name="connsiteY0" fmla="*/ 420414 h 420414"/>
              <a:gd name="connsiteX1" fmla="*/ 63063 w 66566"/>
              <a:gd name="connsiteY1" fmla="*/ 294290 h 420414"/>
              <a:gd name="connsiteX2" fmla="*/ 21021 w 66566"/>
              <a:gd name="connsiteY2" fmla="*/ 189187 h 420414"/>
              <a:gd name="connsiteX3" fmla="*/ 42042 w 66566"/>
              <a:gd name="connsiteY3" fmla="*/ 84083 h 420414"/>
              <a:gd name="connsiteX4" fmla="*/ 21021 w 66566"/>
              <a:gd name="connsiteY4" fmla="*/ 0 h 4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566" h="420414">
                <a:moveTo>
                  <a:pt x="0" y="420414"/>
                </a:moveTo>
                <a:cubicBezTo>
                  <a:pt x="29780" y="376621"/>
                  <a:pt x="59560" y="332828"/>
                  <a:pt x="63063" y="294290"/>
                </a:cubicBezTo>
                <a:cubicBezTo>
                  <a:pt x="66566" y="255752"/>
                  <a:pt x="24525" y="224222"/>
                  <a:pt x="21021" y="189187"/>
                </a:cubicBezTo>
                <a:cubicBezTo>
                  <a:pt x="17518" y="154153"/>
                  <a:pt x="42042" y="115614"/>
                  <a:pt x="42042" y="84083"/>
                </a:cubicBezTo>
                <a:cubicBezTo>
                  <a:pt x="42042" y="52552"/>
                  <a:pt x="31531" y="26276"/>
                  <a:pt x="21021" y="0"/>
                </a:cubicBezTo>
              </a:path>
            </a:pathLst>
          </a:cu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4" name="Freeform 173"/>
          <p:cNvSpPr/>
          <p:nvPr/>
        </p:nvSpPr>
        <p:spPr>
          <a:xfrm>
            <a:off x="6715125" y="3694113"/>
            <a:ext cx="66675" cy="420687"/>
          </a:xfrm>
          <a:custGeom>
            <a:avLst/>
            <a:gdLst>
              <a:gd name="connsiteX0" fmla="*/ 0 w 66566"/>
              <a:gd name="connsiteY0" fmla="*/ 420414 h 420414"/>
              <a:gd name="connsiteX1" fmla="*/ 63063 w 66566"/>
              <a:gd name="connsiteY1" fmla="*/ 294290 h 420414"/>
              <a:gd name="connsiteX2" fmla="*/ 21021 w 66566"/>
              <a:gd name="connsiteY2" fmla="*/ 189187 h 420414"/>
              <a:gd name="connsiteX3" fmla="*/ 42042 w 66566"/>
              <a:gd name="connsiteY3" fmla="*/ 84083 h 420414"/>
              <a:gd name="connsiteX4" fmla="*/ 21021 w 66566"/>
              <a:gd name="connsiteY4" fmla="*/ 0 h 4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566" h="420414">
                <a:moveTo>
                  <a:pt x="0" y="420414"/>
                </a:moveTo>
                <a:cubicBezTo>
                  <a:pt x="29780" y="376621"/>
                  <a:pt x="59560" y="332828"/>
                  <a:pt x="63063" y="294290"/>
                </a:cubicBezTo>
                <a:cubicBezTo>
                  <a:pt x="66566" y="255752"/>
                  <a:pt x="24525" y="224222"/>
                  <a:pt x="21021" y="189187"/>
                </a:cubicBezTo>
                <a:cubicBezTo>
                  <a:pt x="17518" y="154153"/>
                  <a:pt x="42042" y="115614"/>
                  <a:pt x="42042" y="84083"/>
                </a:cubicBezTo>
                <a:cubicBezTo>
                  <a:pt x="42042" y="52552"/>
                  <a:pt x="31531" y="26276"/>
                  <a:pt x="21021" y="0"/>
                </a:cubicBezTo>
              </a:path>
            </a:pathLst>
          </a:cu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5" name="Freeform 174"/>
          <p:cNvSpPr/>
          <p:nvPr/>
        </p:nvSpPr>
        <p:spPr>
          <a:xfrm>
            <a:off x="6791325" y="3657600"/>
            <a:ext cx="66675" cy="420688"/>
          </a:xfrm>
          <a:custGeom>
            <a:avLst/>
            <a:gdLst>
              <a:gd name="connsiteX0" fmla="*/ 0 w 66566"/>
              <a:gd name="connsiteY0" fmla="*/ 420414 h 420414"/>
              <a:gd name="connsiteX1" fmla="*/ 63063 w 66566"/>
              <a:gd name="connsiteY1" fmla="*/ 294290 h 420414"/>
              <a:gd name="connsiteX2" fmla="*/ 21021 w 66566"/>
              <a:gd name="connsiteY2" fmla="*/ 189187 h 420414"/>
              <a:gd name="connsiteX3" fmla="*/ 42042 w 66566"/>
              <a:gd name="connsiteY3" fmla="*/ 84083 h 420414"/>
              <a:gd name="connsiteX4" fmla="*/ 21021 w 66566"/>
              <a:gd name="connsiteY4" fmla="*/ 0 h 4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566" h="420414">
                <a:moveTo>
                  <a:pt x="0" y="420414"/>
                </a:moveTo>
                <a:cubicBezTo>
                  <a:pt x="29780" y="376621"/>
                  <a:pt x="59560" y="332828"/>
                  <a:pt x="63063" y="294290"/>
                </a:cubicBezTo>
                <a:cubicBezTo>
                  <a:pt x="66566" y="255752"/>
                  <a:pt x="24525" y="224222"/>
                  <a:pt x="21021" y="189187"/>
                </a:cubicBezTo>
                <a:cubicBezTo>
                  <a:pt x="17518" y="154153"/>
                  <a:pt x="42042" y="115614"/>
                  <a:pt x="42042" y="84083"/>
                </a:cubicBezTo>
                <a:cubicBezTo>
                  <a:pt x="42042" y="52552"/>
                  <a:pt x="31531" y="26276"/>
                  <a:pt x="21021" y="0"/>
                </a:cubicBezTo>
              </a:path>
            </a:pathLst>
          </a:cu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82" name="Straight Arrow Connector 181"/>
          <p:cNvCxnSpPr/>
          <p:nvPr/>
        </p:nvCxnSpPr>
        <p:spPr>
          <a:xfrm rot="5400000">
            <a:off x="6820694" y="3313906"/>
            <a:ext cx="175260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56" name="Rectangle 183"/>
          <p:cNvSpPr>
            <a:spLocks noChangeArrowheads="1"/>
          </p:cNvSpPr>
          <p:nvPr/>
        </p:nvSpPr>
        <p:spPr bwMode="auto">
          <a:xfrm>
            <a:off x="6678613" y="4191000"/>
            <a:ext cx="208438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Star shaped copolymers</a:t>
            </a:r>
          </a:p>
        </p:txBody>
      </p:sp>
      <p:pic>
        <p:nvPicPr>
          <p:cNvPr id="25657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0" y="4876800"/>
            <a:ext cx="1658938" cy="1357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7" name="Slide Number Placeholder 18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5159EA-D894-419F-B12C-3D2D47BDFA9C}" type="slidenum">
              <a:rPr lang="en-US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152400"/>
            <a:ext cx="8839200" cy="65532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Functionality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Functional monomers</a:t>
            </a:r>
          </a:p>
          <a:p>
            <a:pPr lvl="1"/>
            <a:r>
              <a:rPr lang="en-US" smtClean="0"/>
              <a:t>eg. Glycidyl methacrylate </a:t>
            </a:r>
          </a:p>
          <a:p>
            <a:r>
              <a:rPr lang="en-US" smtClean="0"/>
              <a:t>Modification post polymerization</a:t>
            </a:r>
          </a:p>
          <a:p>
            <a:r>
              <a:rPr lang="en-US" smtClean="0"/>
              <a:t>Functional ATRP initiators</a:t>
            </a:r>
          </a:p>
          <a:p>
            <a:pPr lvl="1"/>
            <a:r>
              <a:rPr lang="en-US" smtClean="0"/>
              <a:t>eg. Glycidyl 2-bromopropionate </a:t>
            </a:r>
          </a:p>
          <a:p>
            <a:r>
              <a:rPr lang="en-US" smtClean="0"/>
              <a:t>End-group transformation chemistry</a:t>
            </a:r>
          </a:p>
          <a:p>
            <a:endParaRPr lang="en-US" smtClean="0"/>
          </a:p>
        </p:txBody>
      </p:sp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3600" y="1628775"/>
            <a:ext cx="1828800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662229-1607-4BC2-912D-B2637187F29F}" type="slidenum">
              <a:rPr lang="en-US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2400"/>
            <a:ext cx="8839200" cy="65532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Shortcomings of ATRP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05800" cy="4525963"/>
          </a:xfrm>
        </p:spPr>
        <p:txBody>
          <a:bodyPr/>
          <a:lstStyle/>
          <a:p>
            <a:r>
              <a:rPr lang="en-US" smtClean="0"/>
              <a:t>Oxygen hinders polymerization forming stable copper oxides. </a:t>
            </a:r>
          </a:p>
          <a:p>
            <a:pPr lvl="1"/>
            <a:r>
              <a:rPr lang="en-US" smtClean="0"/>
              <a:t>Degassing</a:t>
            </a:r>
          </a:p>
          <a:p>
            <a:pPr lvl="1"/>
            <a:r>
              <a:rPr lang="en-US" smtClean="0"/>
              <a:t>Addition of reducing agent (Cu) provides tolerance</a:t>
            </a:r>
          </a:p>
          <a:p>
            <a:r>
              <a:rPr lang="en-US" smtClean="0"/>
              <a:t>No control over tacticity due to radical nature.</a:t>
            </a:r>
          </a:p>
          <a:p>
            <a:r>
              <a:rPr lang="en-US" smtClean="0"/>
              <a:t>Unwanted catalyst color</a:t>
            </a:r>
          </a:p>
          <a:p>
            <a:r>
              <a:rPr lang="en-US" smtClean="0"/>
              <a:t>Catalyst removal problems</a:t>
            </a:r>
          </a:p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7C7B6D-4DAC-4EE8-BD86-3A2B8034DBE0}" type="slidenum">
              <a:rPr lang="en-US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2400"/>
            <a:ext cx="8839200" cy="65532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References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smtClean="0"/>
              <a:t>Matyjaszewski Group – Research</a:t>
            </a:r>
          </a:p>
          <a:p>
            <a:pPr>
              <a:buFont typeface="Arial" charset="0"/>
              <a:buNone/>
            </a:pPr>
            <a:r>
              <a:rPr lang="en-US" sz="1400" smtClean="0"/>
              <a:t>	http://www.chem.cmu.edu/groups/maty/about/research/index.html</a:t>
            </a:r>
          </a:p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7651D-9DD7-4033-98E2-C889F2327C2A}" type="slidenum">
              <a:rPr lang="en-US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52400"/>
            <a:ext cx="8839200" cy="65532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0"/>
            <a:ext cx="7772400" cy="1470025"/>
          </a:xfrm>
        </p:spPr>
        <p:txBody>
          <a:bodyPr/>
          <a:lstStyle/>
          <a:p>
            <a:r>
              <a:rPr lang="en-US" smtClean="0"/>
              <a:t>ATRP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2035175"/>
            <a:ext cx="7772400" cy="147002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200" u="sng" dirty="0">
                <a:latin typeface="+mj-lt"/>
                <a:ea typeface="+mj-ea"/>
                <a:cs typeface="+mj-cs"/>
              </a:rPr>
              <a:t>A</a:t>
            </a:r>
            <a:r>
              <a:rPr lang="en-US" sz="3200" dirty="0">
                <a:latin typeface="+mj-lt"/>
                <a:ea typeface="+mj-ea"/>
                <a:cs typeface="+mj-cs"/>
              </a:rPr>
              <a:t>tom </a:t>
            </a:r>
            <a:r>
              <a:rPr lang="en-US" sz="3200" u="sng" dirty="0">
                <a:latin typeface="+mj-lt"/>
                <a:ea typeface="+mj-ea"/>
                <a:cs typeface="+mj-cs"/>
              </a:rPr>
              <a:t>T</a:t>
            </a:r>
            <a:r>
              <a:rPr lang="en-US" sz="3200" dirty="0">
                <a:latin typeface="+mj-lt"/>
                <a:ea typeface="+mj-ea"/>
                <a:cs typeface="+mj-cs"/>
              </a:rPr>
              <a:t>ransfer </a:t>
            </a:r>
            <a:r>
              <a:rPr lang="en-US" sz="3200" u="sng" dirty="0">
                <a:latin typeface="+mj-lt"/>
                <a:ea typeface="+mj-ea"/>
                <a:cs typeface="+mj-cs"/>
              </a:rPr>
              <a:t>R</a:t>
            </a:r>
            <a:r>
              <a:rPr lang="en-US" sz="3200" dirty="0">
                <a:latin typeface="+mj-lt"/>
                <a:ea typeface="+mj-ea"/>
                <a:cs typeface="+mj-cs"/>
              </a:rPr>
              <a:t>adical </a:t>
            </a:r>
            <a:r>
              <a:rPr lang="en-US" sz="3200" u="sng" dirty="0">
                <a:latin typeface="+mj-lt"/>
                <a:ea typeface="+mj-ea"/>
                <a:cs typeface="+mj-cs"/>
              </a:rPr>
              <a:t>P</a:t>
            </a:r>
            <a:r>
              <a:rPr lang="en-US" sz="3200" dirty="0">
                <a:latin typeface="+mj-lt"/>
                <a:ea typeface="+mj-ea"/>
                <a:cs typeface="+mj-cs"/>
              </a:rPr>
              <a:t>olymerization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38200" y="3101975"/>
            <a:ext cx="3581400" cy="207962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2400" dirty="0">
                <a:latin typeface="+mj-lt"/>
                <a:ea typeface="+mj-ea"/>
                <a:cs typeface="+mj-cs"/>
              </a:rPr>
              <a:t>Halogen transfer through metal complex induced reversible heterolysis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114800" y="3276600"/>
            <a:ext cx="4114800" cy="207962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2400" dirty="0">
                <a:latin typeface="+mj-lt"/>
                <a:ea typeface="+mj-ea"/>
                <a:cs typeface="+mj-cs"/>
              </a:rPr>
              <a:t>r</a:t>
            </a:r>
            <a:r>
              <a:rPr lang="en-US" sz="2400" dirty="0">
                <a:latin typeface="+mj-lt"/>
                <a:ea typeface="+mj-ea"/>
                <a:cs typeface="+mj-cs"/>
              </a:rPr>
              <a:t>esulting in the formation of reversible free radicals to initiate and propagate polymerization. </a:t>
            </a:r>
          </a:p>
        </p:txBody>
      </p:sp>
      <p:sp>
        <p:nvSpPr>
          <p:cNvPr id="7" name="Right Brace 6"/>
          <p:cNvSpPr/>
          <p:nvPr/>
        </p:nvSpPr>
        <p:spPr>
          <a:xfrm rot="5400000">
            <a:off x="2400300" y="2247900"/>
            <a:ext cx="304800" cy="2057400"/>
          </a:xfrm>
          <a:prstGeom prst="rightBrace">
            <a:avLst>
              <a:gd name="adj1" fmla="val 0"/>
              <a:gd name="adj2" fmla="val 5000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ight Brace 7"/>
          <p:cNvSpPr/>
          <p:nvPr/>
        </p:nvSpPr>
        <p:spPr>
          <a:xfrm rot="5400000">
            <a:off x="5715000" y="1371600"/>
            <a:ext cx="304800" cy="3810000"/>
          </a:xfrm>
          <a:prstGeom prst="rightBrace">
            <a:avLst>
              <a:gd name="adj1" fmla="val 0"/>
              <a:gd name="adj2" fmla="val 5000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CDACC4-2BFA-49AF-BB96-4F92361A78D8}" type="slidenum">
              <a:rPr lang="en-US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152400" y="152400"/>
            <a:ext cx="8839200" cy="65532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Formation of induced reversible free radical?</a:t>
            </a:r>
          </a:p>
        </p:txBody>
      </p:sp>
      <p:sp>
        <p:nvSpPr>
          <p:cNvPr id="5" name="Oval 4"/>
          <p:cNvSpPr/>
          <p:nvPr/>
        </p:nvSpPr>
        <p:spPr>
          <a:xfrm>
            <a:off x="1676400" y="1828800"/>
            <a:ext cx="609600" cy="6096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X</a:t>
            </a:r>
          </a:p>
        </p:txBody>
      </p:sp>
      <p:cxnSp>
        <p:nvCxnSpPr>
          <p:cNvPr id="7" name="Straight Connector 6"/>
          <p:cNvCxnSpPr>
            <a:stCxn id="8" idx="6"/>
            <a:endCxn id="5" idx="2"/>
          </p:cNvCxnSpPr>
          <p:nvPr/>
        </p:nvCxnSpPr>
        <p:spPr>
          <a:xfrm>
            <a:off x="1295400" y="2133600"/>
            <a:ext cx="3810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685800" y="1828800"/>
            <a:ext cx="609600" cy="6096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ysClr val="windowText" lastClr="000000"/>
                </a:solidFill>
              </a:rPr>
              <a:t>R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16390" name="TextBox 9"/>
          <p:cNvSpPr txBox="1">
            <a:spLocks noChangeArrowheads="1"/>
          </p:cNvSpPr>
          <p:nvPr/>
        </p:nvSpPr>
        <p:spPr bwMode="auto">
          <a:xfrm>
            <a:off x="3505200" y="1752600"/>
            <a:ext cx="46482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R – Propagating species/ tethered initiator </a:t>
            </a:r>
          </a:p>
          <a:p>
            <a:r>
              <a:rPr lang="en-US">
                <a:latin typeface="Calibri" pitchFamily="34" charset="0"/>
              </a:rPr>
              <a:t>X – halogen atom  (usually Cl/Br)</a:t>
            </a:r>
          </a:p>
          <a:p>
            <a:endParaRPr lang="en-US">
              <a:latin typeface="Calibri" pitchFamily="34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143000" y="3200400"/>
            <a:ext cx="838200" cy="8382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ysClr val="windowText" lastClr="000000"/>
                </a:solidFill>
              </a:rPr>
              <a:t>M</a:t>
            </a:r>
            <a:r>
              <a:rPr lang="en-US" baseline="30000" dirty="0" err="1">
                <a:solidFill>
                  <a:sysClr val="windowText" lastClr="000000"/>
                </a:solidFill>
              </a:rPr>
              <a:t>n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16392" name="TextBox 12"/>
          <p:cNvSpPr txBox="1">
            <a:spLocks noChangeArrowheads="1"/>
          </p:cNvSpPr>
          <p:nvPr/>
        </p:nvSpPr>
        <p:spPr bwMode="auto">
          <a:xfrm>
            <a:off x="3505200" y="3343275"/>
            <a:ext cx="46482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M</a:t>
            </a:r>
            <a:r>
              <a:rPr lang="en-US" baseline="30000">
                <a:latin typeface="Calibri" pitchFamily="34" charset="0"/>
              </a:rPr>
              <a:t>n</a:t>
            </a:r>
            <a:r>
              <a:rPr lang="en-US">
                <a:latin typeface="Calibri" pitchFamily="34" charset="0"/>
              </a:rPr>
              <a:t> – Transition metal in lower oxidation state</a:t>
            </a:r>
          </a:p>
          <a:p>
            <a:r>
              <a:rPr lang="en-US">
                <a:latin typeface="Calibri" pitchFamily="34" charset="0"/>
              </a:rPr>
              <a:t>          (Copper is most commonly used)</a:t>
            </a:r>
          </a:p>
          <a:p>
            <a:endParaRPr lang="en-US">
              <a:latin typeface="Calibri" pitchFamily="34" charset="0"/>
            </a:endParaRPr>
          </a:p>
        </p:txBody>
      </p:sp>
      <p:grpSp>
        <p:nvGrpSpPr>
          <p:cNvPr id="16393" name="Group 29"/>
          <p:cNvGrpSpPr>
            <a:grpSpLocks/>
          </p:cNvGrpSpPr>
          <p:nvPr/>
        </p:nvGrpSpPr>
        <p:grpSpPr bwMode="auto">
          <a:xfrm>
            <a:off x="762000" y="4419600"/>
            <a:ext cx="1447800" cy="1676400"/>
            <a:chOff x="762000" y="4953000"/>
            <a:chExt cx="990601" cy="1143000"/>
          </a:xfrm>
        </p:grpSpPr>
        <p:cxnSp>
          <p:nvCxnSpPr>
            <p:cNvPr id="15" name="Straight Connector 14"/>
            <p:cNvCxnSpPr/>
            <p:nvPr/>
          </p:nvCxnSpPr>
          <p:spPr>
            <a:xfrm rot="16200000" flipV="1">
              <a:off x="571225" y="5753159"/>
              <a:ext cx="533616" cy="15206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 flipV="1">
              <a:off x="762000" y="5334000"/>
              <a:ext cx="457284" cy="22838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1219284" y="5334000"/>
              <a:ext cx="381251" cy="30523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0800000" flipV="1">
              <a:off x="1219284" y="5258233"/>
              <a:ext cx="533317" cy="7576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 flipH="1" flipV="1">
              <a:off x="1257559" y="5753024"/>
              <a:ext cx="456767" cy="22918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5400000" flipH="1" flipV="1">
              <a:off x="1448318" y="5486483"/>
              <a:ext cx="532534" cy="7603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402" name="TextBox 26"/>
            <p:cNvSpPr txBox="1">
              <a:spLocks noChangeArrowheads="1"/>
            </p:cNvSpPr>
            <p:nvPr/>
          </p:nvSpPr>
          <p:spPr bwMode="auto">
            <a:xfrm>
              <a:off x="990600" y="4953000"/>
              <a:ext cx="533400" cy="3987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>
                  <a:latin typeface="Calibri" pitchFamily="34" charset="0"/>
                </a:rPr>
                <a:t>. .</a:t>
              </a:r>
            </a:p>
          </p:txBody>
        </p:sp>
      </p:grpSp>
      <p:sp>
        <p:nvSpPr>
          <p:cNvPr id="16394" name="TextBox 28"/>
          <p:cNvSpPr txBox="1">
            <a:spLocks noChangeArrowheads="1"/>
          </p:cNvSpPr>
          <p:nvPr/>
        </p:nvSpPr>
        <p:spPr bwMode="auto">
          <a:xfrm>
            <a:off x="3581400" y="4800600"/>
            <a:ext cx="46482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Ligand – Lewis base to stabilize transition metal 	forming a complex</a:t>
            </a:r>
          </a:p>
          <a:p>
            <a:endParaRPr lang="en-US">
              <a:latin typeface="Calibri" pitchFamily="34" charset="0"/>
            </a:endParaRPr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2B8722-6B78-4A8B-8826-DD68EB33CC5D}" type="slidenum">
              <a:rPr lang="en-US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2400"/>
            <a:ext cx="8839200" cy="65532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7410" name="Picture 2" descr="http://www.chem.cmu.edu/groups/maty/images/research/Research%20Areas/03-Fundamentals/03-Fund06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219200"/>
            <a:ext cx="7239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D83661-EB2F-4379-8DAE-A9D4583289B1}" type="slidenum">
              <a:rPr lang="en-US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2400" y="152400"/>
            <a:ext cx="8839200" cy="65532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200" dirty="0">
                <a:latin typeface="+mj-lt"/>
                <a:ea typeface="+mj-ea"/>
                <a:cs typeface="+mj-cs"/>
              </a:rPr>
              <a:t>Formation of induced reversible free radical?</a:t>
            </a:r>
          </a:p>
        </p:txBody>
      </p:sp>
      <p:pic>
        <p:nvPicPr>
          <p:cNvPr id="18435" name="Picture 2" descr="http://www.chem.cmu.edu/groups/maty/images/research/Research%20Areas/03-Fundamentals/03-Fund0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1447800"/>
            <a:ext cx="7315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FE7AC-83F7-48F0-BAB3-671788567A89}" type="slidenum">
              <a:rPr lang="en-US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2400"/>
            <a:ext cx="8839200" cy="65532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19459" name="Picture 2" descr="http://www.chem.cmu.edu/groups/maty/images/research/Research%20Areas/01-Kinetics/01-Kinetics05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066800"/>
            <a:ext cx="8201025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A9C24C-C48E-448C-9DD2-7E0F52945818}" type="slidenum">
              <a:rPr lang="en-US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2400"/>
            <a:ext cx="8839200" cy="65532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ATRP types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Normal ATRP</a:t>
            </a:r>
          </a:p>
          <a:p>
            <a:r>
              <a:rPr lang="en-US" smtClean="0"/>
              <a:t>Reverse ATRP</a:t>
            </a:r>
          </a:p>
          <a:p>
            <a:pPr lvl="1"/>
            <a:r>
              <a:rPr lang="en-US" smtClean="0"/>
              <a:t>Introduce higher oxidation state metal </a:t>
            </a:r>
          </a:p>
          <a:p>
            <a:pPr lvl="1"/>
            <a:r>
              <a:rPr lang="en-US" smtClean="0"/>
              <a:t>Reaction results in lesser concentration of radicals</a:t>
            </a:r>
          </a:p>
          <a:p>
            <a:pPr lvl="1"/>
            <a:r>
              <a:rPr lang="en-US" smtClean="0"/>
              <a:t>More control and better PDI</a:t>
            </a:r>
          </a:p>
          <a:p>
            <a:pPr lvl="1">
              <a:buFont typeface="Arial" charset="0"/>
              <a:buNone/>
            </a:pPr>
            <a:endParaRPr lang="en-US" smtClean="0"/>
          </a:p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3F13E6-9DB7-4C2B-96DA-EF7011A3FEE6}" type="slidenum">
              <a:rPr lang="en-US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2400" y="152400"/>
            <a:ext cx="8839200" cy="65532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525963"/>
          </a:xfrm>
        </p:spPr>
        <p:txBody>
          <a:bodyPr/>
          <a:lstStyle/>
          <a:p>
            <a:r>
              <a:rPr lang="en-US" smtClean="0"/>
              <a:t>Simultaneous Normal &amp; Reverse ATRP (SR&amp;NI)</a:t>
            </a:r>
          </a:p>
          <a:p>
            <a:pPr lvl="1"/>
            <a:r>
              <a:rPr lang="en-US" smtClean="0"/>
              <a:t>Add small amount of free radical initiator</a:t>
            </a:r>
          </a:p>
          <a:p>
            <a:pPr lvl="1"/>
            <a:r>
              <a:rPr lang="en-US" smtClean="0"/>
              <a:t>Allows reaction propagation for active catalysts</a:t>
            </a:r>
          </a:p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C4EEA2-122F-46B5-8AE0-DB89572C8A12}" type="slidenum">
              <a:rPr lang="en-US"/>
              <a:pPr>
                <a:defRPr/>
              </a:pPr>
              <a:t>8</a:t>
            </a:fld>
            <a:endParaRPr lang="en-US"/>
          </a:p>
        </p:txBody>
      </p:sp>
      <p:pic>
        <p:nvPicPr>
          <p:cNvPr id="2150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93800" y="3124200"/>
            <a:ext cx="6502400" cy="284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2400" y="152400"/>
            <a:ext cx="8839200" cy="655320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458200" cy="4602163"/>
          </a:xfrm>
        </p:spPr>
        <p:txBody>
          <a:bodyPr/>
          <a:lstStyle/>
          <a:p>
            <a:r>
              <a:rPr lang="en-US" smtClean="0"/>
              <a:t>Activator Generated Electron Transfer ATRP</a:t>
            </a:r>
          </a:p>
          <a:p>
            <a:pPr lvl="1"/>
            <a:r>
              <a:rPr lang="en-US" smtClean="0"/>
              <a:t>Reducing agent induced activation</a:t>
            </a:r>
          </a:p>
          <a:p>
            <a:pPr lvl="1"/>
            <a:r>
              <a:rPr lang="en-US" smtClean="0"/>
              <a:t>Allows catalysts to be added in their stable state</a:t>
            </a:r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4910B2-5BE3-46DB-9F60-6D424950D60E}" type="slidenum">
              <a:rPr lang="en-US"/>
              <a:pPr>
                <a:defRPr/>
              </a:pPr>
              <a:t>9</a:t>
            </a:fld>
            <a:endParaRPr lang="en-US"/>
          </a:p>
        </p:txBody>
      </p:sp>
      <p:pic>
        <p:nvPicPr>
          <p:cNvPr id="2253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3352800"/>
            <a:ext cx="6691313" cy="223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</TotalTime>
  <Words>243</Words>
  <Application>Microsoft Office PowerPoint</Application>
  <PresentationFormat>On-screen Show (4:3)</PresentationFormat>
  <Paragraphs>85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Calibri</vt:lpstr>
      <vt:lpstr>Arial</vt:lpstr>
      <vt:lpstr>Office Theme</vt:lpstr>
      <vt:lpstr>ATRP</vt:lpstr>
      <vt:lpstr>ATRP</vt:lpstr>
      <vt:lpstr>Formation of induced reversible free radical?</vt:lpstr>
      <vt:lpstr>Slide 4</vt:lpstr>
      <vt:lpstr>Slide 5</vt:lpstr>
      <vt:lpstr>Slide 6</vt:lpstr>
      <vt:lpstr>ATRP types</vt:lpstr>
      <vt:lpstr>Slide 8</vt:lpstr>
      <vt:lpstr>Slide 9</vt:lpstr>
      <vt:lpstr>Why ATRP?</vt:lpstr>
      <vt:lpstr>Composition</vt:lpstr>
      <vt:lpstr>Topology</vt:lpstr>
      <vt:lpstr>Functionality</vt:lpstr>
      <vt:lpstr>Shortcomings of ATRP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ATRP</dc:title>
  <dc:creator>Sandip argekar</dc:creator>
  <cp:lastModifiedBy>Sandip Argekar</cp:lastModifiedBy>
  <cp:revision>3</cp:revision>
  <dcterms:created xsi:type="dcterms:W3CDTF">2008-04-17T02:41:40Z</dcterms:created>
  <dcterms:modified xsi:type="dcterms:W3CDTF">2010-05-20T19:48:02Z</dcterms:modified>
</cp:coreProperties>
</file>