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31" r:id="rId2"/>
    <p:sldId id="352" r:id="rId3"/>
    <p:sldId id="354" r:id="rId4"/>
    <p:sldId id="353" r:id="rId5"/>
    <p:sldId id="343" r:id="rId6"/>
    <p:sldId id="344" r:id="rId7"/>
    <p:sldId id="347" r:id="rId8"/>
    <p:sldId id="348" r:id="rId9"/>
    <p:sldId id="349" r:id="rId10"/>
    <p:sldId id="350" r:id="rId11"/>
    <p:sldId id="351" r:id="rId12"/>
    <p:sldId id="345" r:id="rId13"/>
    <p:sldId id="346" r:id="rId14"/>
    <p:sldId id="342" r:id="rId15"/>
    <p:sldId id="332" r:id="rId16"/>
    <p:sldId id="333" r:id="rId17"/>
    <p:sldId id="335" r:id="rId18"/>
    <p:sldId id="336" r:id="rId19"/>
    <p:sldId id="337" r:id="rId20"/>
    <p:sldId id="338" r:id="rId21"/>
    <p:sldId id="340" r:id="rId22"/>
    <p:sldId id="341" r:id="rId23"/>
    <p:sldId id="328" r:id="rId24"/>
    <p:sldId id="339" r:id="rId25"/>
    <p:sldId id="329" r:id="rId26"/>
    <p:sldId id="330" r:id="rId27"/>
    <p:sldId id="334" r:id="rId28"/>
    <p:sldId id="257" r:id="rId29"/>
    <p:sldId id="260" r:id="rId30"/>
    <p:sldId id="256" r:id="rId31"/>
    <p:sldId id="258" r:id="rId32"/>
    <p:sldId id="259" r:id="rId33"/>
    <p:sldId id="261" r:id="rId34"/>
    <p:sldId id="262" r:id="rId35"/>
    <p:sldId id="263" r:id="rId36"/>
    <p:sldId id="264" r:id="rId37"/>
    <p:sldId id="265" r:id="rId38"/>
    <p:sldId id="266" r:id="rId39"/>
    <p:sldId id="267" r:id="rId40"/>
    <p:sldId id="268" r:id="rId41"/>
    <p:sldId id="269" r:id="rId42"/>
    <p:sldId id="270" r:id="rId43"/>
    <p:sldId id="271" r:id="rId44"/>
    <p:sldId id="273" r:id="rId45"/>
    <p:sldId id="274" r:id="rId46"/>
    <p:sldId id="278" r:id="rId47"/>
    <p:sldId id="294" r:id="rId48"/>
    <p:sldId id="295" r:id="rId49"/>
    <p:sldId id="296" r:id="rId50"/>
    <p:sldId id="297" r:id="rId51"/>
    <p:sldId id="408" r:id="rId52"/>
    <p:sldId id="298" r:id="rId53"/>
    <p:sldId id="299" r:id="rId54"/>
    <p:sldId id="279" r:id="rId55"/>
    <p:sldId id="277" r:id="rId56"/>
    <p:sldId id="355" r:id="rId57"/>
    <p:sldId id="280" r:id="rId58"/>
    <p:sldId id="356" r:id="rId59"/>
    <p:sldId id="358" r:id="rId60"/>
    <p:sldId id="281" r:id="rId61"/>
    <p:sldId id="282" r:id="rId62"/>
    <p:sldId id="283" r:id="rId63"/>
    <p:sldId id="284" r:id="rId64"/>
    <p:sldId id="301" r:id="rId65"/>
    <p:sldId id="300" r:id="rId66"/>
    <p:sldId id="302" r:id="rId67"/>
    <p:sldId id="305" r:id="rId68"/>
    <p:sldId id="293" r:id="rId69"/>
    <p:sldId id="306" r:id="rId70"/>
    <p:sldId id="275" r:id="rId71"/>
    <p:sldId id="276" r:id="rId72"/>
    <p:sldId id="310" r:id="rId73"/>
    <p:sldId id="409" r:id="rId74"/>
    <p:sldId id="410" r:id="rId75"/>
    <p:sldId id="303" r:id="rId76"/>
    <p:sldId id="304" r:id="rId77"/>
    <p:sldId id="307" r:id="rId78"/>
    <p:sldId id="308" r:id="rId79"/>
    <p:sldId id="309" r:id="rId80"/>
    <p:sldId id="290" r:id="rId81"/>
    <p:sldId id="285" r:id="rId82"/>
    <p:sldId id="291" r:id="rId83"/>
    <p:sldId id="286" r:id="rId84"/>
    <p:sldId id="287" r:id="rId85"/>
    <p:sldId id="288" r:id="rId86"/>
    <p:sldId id="289" r:id="rId87"/>
    <p:sldId id="292" r:id="rId88"/>
    <p:sldId id="311" r:id="rId89"/>
    <p:sldId id="312" r:id="rId90"/>
    <p:sldId id="313" r:id="rId91"/>
    <p:sldId id="357" r:id="rId92"/>
    <p:sldId id="316" r:id="rId93"/>
    <p:sldId id="317" r:id="rId94"/>
    <p:sldId id="315" r:id="rId95"/>
    <p:sldId id="314" r:id="rId96"/>
    <p:sldId id="411" r:id="rId97"/>
    <p:sldId id="318" r:id="rId98"/>
    <p:sldId id="319" r:id="rId99"/>
    <p:sldId id="320" r:id="rId100"/>
    <p:sldId id="321" r:id="rId101"/>
    <p:sldId id="322" r:id="rId102"/>
    <p:sldId id="323" r:id="rId103"/>
    <p:sldId id="272" r:id="rId104"/>
    <p:sldId id="324" r:id="rId105"/>
    <p:sldId id="325" r:id="rId106"/>
    <p:sldId id="326" r:id="rId107"/>
    <p:sldId id="327"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92"/>
    <p:restoredTop sz="94719"/>
  </p:normalViewPr>
  <p:slideViewPr>
    <p:cSldViewPr snapToGrid="0">
      <p:cViewPr varScale="1">
        <p:scale>
          <a:sx n="148" d="100"/>
          <a:sy n="148" d="100"/>
        </p:scale>
        <p:origin x="8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3D174-66A4-9164-8D58-6F0FAC3AA2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04D461-051F-59A4-3522-51E27ABFA9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9FA1B5-49DE-A8CF-8151-F8C4A638EC76}"/>
              </a:ext>
            </a:extLst>
          </p:cNvPr>
          <p:cNvSpPr>
            <a:spLocks noGrp="1"/>
          </p:cNvSpPr>
          <p:nvPr>
            <p:ph type="dt" sz="half" idx="10"/>
          </p:nvPr>
        </p:nvSpPr>
        <p:spPr/>
        <p:txBody>
          <a:bodyPr/>
          <a:lstStyle/>
          <a:p>
            <a:fld id="{06B8D738-F215-AE46-AAC6-96A6EB94971F}" type="datetimeFigureOut">
              <a:rPr lang="en-US" smtClean="0"/>
              <a:t>9/10/24</a:t>
            </a:fld>
            <a:endParaRPr lang="en-US"/>
          </a:p>
        </p:txBody>
      </p:sp>
      <p:sp>
        <p:nvSpPr>
          <p:cNvPr id="5" name="Footer Placeholder 4">
            <a:extLst>
              <a:ext uri="{FF2B5EF4-FFF2-40B4-BE49-F238E27FC236}">
                <a16:creationId xmlns:a16="http://schemas.microsoft.com/office/drawing/2014/main" id="{83E38539-7016-B176-CFFD-FE45FBB28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1A981-A161-3A20-CC25-96E5E4303D3A}"/>
              </a:ext>
            </a:extLst>
          </p:cNvPr>
          <p:cNvSpPr>
            <a:spLocks noGrp="1"/>
          </p:cNvSpPr>
          <p:nvPr>
            <p:ph type="sldNum" sz="quarter" idx="12"/>
          </p:nvPr>
        </p:nvSpPr>
        <p:spPr/>
        <p:txBody>
          <a:bodyPr/>
          <a:lstStyle/>
          <a:p>
            <a:fld id="{5B8EE2B7-6752-6F47-B44B-EA0EE18C287A}" type="slidenum">
              <a:rPr lang="en-US" smtClean="0"/>
              <a:t>‹#›</a:t>
            </a:fld>
            <a:endParaRPr lang="en-US"/>
          </a:p>
        </p:txBody>
      </p:sp>
    </p:spTree>
    <p:extLst>
      <p:ext uri="{BB962C8B-B14F-4D97-AF65-F5344CB8AC3E}">
        <p14:creationId xmlns:p14="http://schemas.microsoft.com/office/powerpoint/2010/main" val="1222003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04E78-0957-E118-2C98-2EE86D133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67FD7E-88AE-DAD8-20D4-629AF7D988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188EB4-65A4-5EDE-67E2-03827E834504}"/>
              </a:ext>
            </a:extLst>
          </p:cNvPr>
          <p:cNvSpPr>
            <a:spLocks noGrp="1"/>
          </p:cNvSpPr>
          <p:nvPr>
            <p:ph type="dt" sz="half" idx="10"/>
          </p:nvPr>
        </p:nvSpPr>
        <p:spPr/>
        <p:txBody>
          <a:bodyPr/>
          <a:lstStyle/>
          <a:p>
            <a:fld id="{06B8D738-F215-AE46-AAC6-96A6EB94971F}" type="datetimeFigureOut">
              <a:rPr lang="en-US" smtClean="0"/>
              <a:t>9/10/24</a:t>
            </a:fld>
            <a:endParaRPr lang="en-US"/>
          </a:p>
        </p:txBody>
      </p:sp>
      <p:sp>
        <p:nvSpPr>
          <p:cNvPr id="5" name="Footer Placeholder 4">
            <a:extLst>
              <a:ext uri="{FF2B5EF4-FFF2-40B4-BE49-F238E27FC236}">
                <a16:creationId xmlns:a16="http://schemas.microsoft.com/office/drawing/2014/main" id="{6DEED8E3-A5D8-0662-7190-0DF8D19FD9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B784E-160B-6538-2C05-EC15E4F57253}"/>
              </a:ext>
            </a:extLst>
          </p:cNvPr>
          <p:cNvSpPr>
            <a:spLocks noGrp="1"/>
          </p:cNvSpPr>
          <p:nvPr>
            <p:ph type="sldNum" sz="quarter" idx="12"/>
          </p:nvPr>
        </p:nvSpPr>
        <p:spPr/>
        <p:txBody>
          <a:bodyPr/>
          <a:lstStyle/>
          <a:p>
            <a:fld id="{5B8EE2B7-6752-6F47-B44B-EA0EE18C287A}" type="slidenum">
              <a:rPr lang="en-US" smtClean="0"/>
              <a:t>‹#›</a:t>
            </a:fld>
            <a:endParaRPr lang="en-US"/>
          </a:p>
        </p:txBody>
      </p:sp>
    </p:spTree>
    <p:extLst>
      <p:ext uri="{BB962C8B-B14F-4D97-AF65-F5344CB8AC3E}">
        <p14:creationId xmlns:p14="http://schemas.microsoft.com/office/powerpoint/2010/main" val="2536364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11F259-1D65-AF64-D0FD-4B4C3EA971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2C4057-D74C-2357-B91F-9C88E3FDB2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FD877-3634-0F83-04C9-D014C127DF43}"/>
              </a:ext>
            </a:extLst>
          </p:cNvPr>
          <p:cNvSpPr>
            <a:spLocks noGrp="1"/>
          </p:cNvSpPr>
          <p:nvPr>
            <p:ph type="dt" sz="half" idx="10"/>
          </p:nvPr>
        </p:nvSpPr>
        <p:spPr/>
        <p:txBody>
          <a:bodyPr/>
          <a:lstStyle/>
          <a:p>
            <a:fld id="{06B8D738-F215-AE46-AAC6-96A6EB94971F}" type="datetimeFigureOut">
              <a:rPr lang="en-US" smtClean="0"/>
              <a:t>9/10/24</a:t>
            </a:fld>
            <a:endParaRPr lang="en-US"/>
          </a:p>
        </p:txBody>
      </p:sp>
      <p:sp>
        <p:nvSpPr>
          <p:cNvPr id="5" name="Footer Placeholder 4">
            <a:extLst>
              <a:ext uri="{FF2B5EF4-FFF2-40B4-BE49-F238E27FC236}">
                <a16:creationId xmlns:a16="http://schemas.microsoft.com/office/drawing/2014/main" id="{94D26698-C7CA-6715-12BE-8A6CF42AB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53EBFE-6169-73CB-40E0-BCB94B767317}"/>
              </a:ext>
            </a:extLst>
          </p:cNvPr>
          <p:cNvSpPr>
            <a:spLocks noGrp="1"/>
          </p:cNvSpPr>
          <p:nvPr>
            <p:ph type="sldNum" sz="quarter" idx="12"/>
          </p:nvPr>
        </p:nvSpPr>
        <p:spPr/>
        <p:txBody>
          <a:bodyPr/>
          <a:lstStyle/>
          <a:p>
            <a:fld id="{5B8EE2B7-6752-6F47-B44B-EA0EE18C287A}" type="slidenum">
              <a:rPr lang="en-US" smtClean="0"/>
              <a:t>‹#›</a:t>
            </a:fld>
            <a:endParaRPr lang="en-US"/>
          </a:p>
        </p:txBody>
      </p:sp>
    </p:spTree>
    <p:extLst>
      <p:ext uri="{BB962C8B-B14F-4D97-AF65-F5344CB8AC3E}">
        <p14:creationId xmlns:p14="http://schemas.microsoft.com/office/powerpoint/2010/main" val="3141553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20DB-2E50-3094-DDF3-9E6A9645E4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1C85B-1D29-4BE1-2572-21464419DF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49A0D-4BD1-F8D9-A232-6CC11CABB36A}"/>
              </a:ext>
            </a:extLst>
          </p:cNvPr>
          <p:cNvSpPr>
            <a:spLocks noGrp="1"/>
          </p:cNvSpPr>
          <p:nvPr>
            <p:ph type="dt" sz="half" idx="10"/>
          </p:nvPr>
        </p:nvSpPr>
        <p:spPr/>
        <p:txBody>
          <a:bodyPr/>
          <a:lstStyle/>
          <a:p>
            <a:fld id="{06B8D738-F215-AE46-AAC6-96A6EB94971F}" type="datetimeFigureOut">
              <a:rPr lang="en-US" smtClean="0"/>
              <a:t>9/10/24</a:t>
            </a:fld>
            <a:endParaRPr lang="en-US"/>
          </a:p>
        </p:txBody>
      </p:sp>
      <p:sp>
        <p:nvSpPr>
          <p:cNvPr id="5" name="Footer Placeholder 4">
            <a:extLst>
              <a:ext uri="{FF2B5EF4-FFF2-40B4-BE49-F238E27FC236}">
                <a16:creationId xmlns:a16="http://schemas.microsoft.com/office/drawing/2014/main" id="{442835D8-A0EE-26BD-2E5B-ADA159F766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F04CA5-DDE2-BA39-A263-53838BE516DD}"/>
              </a:ext>
            </a:extLst>
          </p:cNvPr>
          <p:cNvSpPr>
            <a:spLocks noGrp="1"/>
          </p:cNvSpPr>
          <p:nvPr>
            <p:ph type="sldNum" sz="quarter" idx="12"/>
          </p:nvPr>
        </p:nvSpPr>
        <p:spPr/>
        <p:txBody>
          <a:bodyPr/>
          <a:lstStyle/>
          <a:p>
            <a:fld id="{5B8EE2B7-6752-6F47-B44B-EA0EE18C287A}" type="slidenum">
              <a:rPr lang="en-US" smtClean="0"/>
              <a:t>‹#›</a:t>
            </a:fld>
            <a:endParaRPr lang="en-US"/>
          </a:p>
        </p:txBody>
      </p:sp>
    </p:spTree>
    <p:extLst>
      <p:ext uri="{BB962C8B-B14F-4D97-AF65-F5344CB8AC3E}">
        <p14:creationId xmlns:p14="http://schemas.microsoft.com/office/powerpoint/2010/main" val="4289340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0D582-198A-84DE-C032-7C7C3ED6A8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6D421C-9BA7-4F38-B373-26C95C1885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318A0B-41E8-FB1F-7A0D-C0B71820719B}"/>
              </a:ext>
            </a:extLst>
          </p:cNvPr>
          <p:cNvSpPr>
            <a:spLocks noGrp="1"/>
          </p:cNvSpPr>
          <p:nvPr>
            <p:ph type="dt" sz="half" idx="10"/>
          </p:nvPr>
        </p:nvSpPr>
        <p:spPr/>
        <p:txBody>
          <a:bodyPr/>
          <a:lstStyle/>
          <a:p>
            <a:fld id="{06B8D738-F215-AE46-AAC6-96A6EB94971F}" type="datetimeFigureOut">
              <a:rPr lang="en-US" smtClean="0"/>
              <a:t>9/10/24</a:t>
            </a:fld>
            <a:endParaRPr lang="en-US"/>
          </a:p>
        </p:txBody>
      </p:sp>
      <p:sp>
        <p:nvSpPr>
          <p:cNvPr id="5" name="Footer Placeholder 4">
            <a:extLst>
              <a:ext uri="{FF2B5EF4-FFF2-40B4-BE49-F238E27FC236}">
                <a16:creationId xmlns:a16="http://schemas.microsoft.com/office/drawing/2014/main" id="{1890ABA7-9262-1A59-B48B-56151A9C8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D09B5-F5F7-493D-330B-4F0271AA1058}"/>
              </a:ext>
            </a:extLst>
          </p:cNvPr>
          <p:cNvSpPr>
            <a:spLocks noGrp="1"/>
          </p:cNvSpPr>
          <p:nvPr>
            <p:ph type="sldNum" sz="quarter" idx="12"/>
          </p:nvPr>
        </p:nvSpPr>
        <p:spPr/>
        <p:txBody>
          <a:bodyPr/>
          <a:lstStyle/>
          <a:p>
            <a:fld id="{5B8EE2B7-6752-6F47-B44B-EA0EE18C287A}" type="slidenum">
              <a:rPr lang="en-US" smtClean="0"/>
              <a:t>‹#›</a:t>
            </a:fld>
            <a:endParaRPr lang="en-US"/>
          </a:p>
        </p:txBody>
      </p:sp>
    </p:spTree>
    <p:extLst>
      <p:ext uri="{BB962C8B-B14F-4D97-AF65-F5344CB8AC3E}">
        <p14:creationId xmlns:p14="http://schemas.microsoft.com/office/powerpoint/2010/main" val="4021428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BF6CF-D6C0-0206-2EA5-C110A5C663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7EEA92-E371-3339-F9EE-E869AFD06C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2D5F90-3693-93F1-0D03-32CEF67046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2B9902-686E-5DB2-B8B3-4B53C30ADDAA}"/>
              </a:ext>
            </a:extLst>
          </p:cNvPr>
          <p:cNvSpPr>
            <a:spLocks noGrp="1"/>
          </p:cNvSpPr>
          <p:nvPr>
            <p:ph type="dt" sz="half" idx="10"/>
          </p:nvPr>
        </p:nvSpPr>
        <p:spPr/>
        <p:txBody>
          <a:bodyPr/>
          <a:lstStyle/>
          <a:p>
            <a:fld id="{06B8D738-F215-AE46-AAC6-96A6EB94971F}" type="datetimeFigureOut">
              <a:rPr lang="en-US" smtClean="0"/>
              <a:t>9/10/24</a:t>
            </a:fld>
            <a:endParaRPr lang="en-US"/>
          </a:p>
        </p:txBody>
      </p:sp>
      <p:sp>
        <p:nvSpPr>
          <p:cNvPr id="6" name="Footer Placeholder 5">
            <a:extLst>
              <a:ext uri="{FF2B5EF4-FFF2-40B4-BE49-F238E27FC236}">
                <a16:creationId xmlns:a16="http://schemas.microsoft.com/office/drawing/2014/main" id="{2EE20DE6-7AB2-EA5B-26B0-A49E469CE3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3FC6BB-CE88-C15D-8003-A2068156E317}"/>
              </a:ext>
            </a:extLst>
          </p:cNvPr>
          <p:cNvSpPr>
            <a:spLocks noGrp="1"/>
          </p:cNvSpPr>
          <p:nvPr>
            <p:ph type="sldNum" sz="quarter" idx="12"/>
          </p:nvPr>
        </p:nvSpPr>
        <p:spPr/>
        <p:txBody>
          <a:bodyPr/>
          <a:lstStyle/>
          <a:p>
            <a:fld id="{5B8EE2B7-6752-6F47-B44B-EA0EE18C287A}" type="slidenum">
              <a:rPr lang="en-US" smtClean="0"/>
              <a:t>‹#›</a:t>
            </a:fld>
            <a:endParaRPr lang="en-US"/>
          </a:p>
        </p:txBody>
      </p:sp>
    </p:spTree>
    <p:extLst>
      <p:ext uri="{BB962C8B-B14F-4D97-AF65-F5344CB8AC3E}">
        <p14:creationId xmlns:p14="http://schemas.microsoft.com/office/powerpoint/2010/main" val="2656922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B3675-848B-C3EC-8C46-2C8368565E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641A7C-D4DA-E8D2-0DBD-4BB8441263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B6C593-B361-B6AC-2381-F940745284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85EF95-17F7-6886-E6E8-E891762F59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46F218-5939-A54D-6302-0B2081C1E7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BDD762-8DBE-98A0-EE24-E21A7DB208ED}"/>
              </a:ext>
            </a:extLst>
          </p:cNvPr>
          <p:cNvSpPr>
            <a:spLocks noGrp="1"/>
          </p:cNvSpPr>
          <p:nvPr>
            <p:ph type="dt" sz="half" idx="10"/>
          </p:nvPr>
        </p:nvSpPr>
        <p:spPr/>
        <p:txBody>
          <a:bodyPr/>
          <a:lstStyle/>
          <a:p>
            <a:fld id="{06B8D738-F215-AE46-AAC6-96A6EB94971F}" type="datetimeFigureOut">
              <a:rPr lang="en-US" smtClean="0"/>
              <a:t>9/10/24</a:t>
            </a:fld>
            <a:endParaRPr lang="en-US"/>
          </a:p>
        </p:txBody>
      </p:sp>
      <p:sp>
        <p:nvSpPr>
          <p:cNvPr id="8" name="Footer Placeholder 7">
            <a:extLst>
              <a:ext uri="{FF2B5EF4-FFF2-40B4-BE49-F238E27FC236}">
                <a16:creationId xmlns:a16="http://schemas.microsoft.com/office/drawing/2014/main" id="{CDDF702B-4E66-CAD9-60D1-979CC76056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AA2BB0-3FAC-C07F-7C46-4091FD6D1021}"/>
              </a:ext>
            </a:extLst>
          </p:cNvPr>
          <p:cNvSpPr>
            <a:spLocks noGrp="1"/>
          </p:cNvSpPr>
          <p:nvPr>
            <p:ph type="sldNum" sz="quarter" idx="12"/>
          </p:nvPr>
        </p:nvSpPr>
        <p:spPr/>
        <p:txBody>
          <a:bodyPr/>
          <a:lstStyle/>
          <a:p>
            <a:fld id="{5B8EE2B7-6752-6F47-B44B-EA0EE18C287A}" type="slidenum">
              <a:rPr lang="en-US" smtClean="0"/>
              <a:t>‹#›</a:t>
            </a:fld>
            <a:endParaRPr lang="en-US"/>
          </a:p>
        </p:txBody>
      </p:sp>
    </p:spTree>
    <p:extLst>
      <p:ext uri="{BB962C8B-B14F-4D97-AF65-F5344CB8AC3E}">
        <p14:creationId xmlns:p14="http://schemas.microsoft.com/office/powerpoint/2010/main" val="3548148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760EA-43D7-B6FC-D8A9-06D3316A3D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E47459-FB3C-494C-9CBF-B720429ABBB8}"/>
              </a:ext>
            </a:extLst>
          </p:cNvPr>
          <p:cNvSpPr>
            <a:spLocks noGrp="1"/>
          </p:cNvSpPr>
          <p:nvPr>
            <p:ph type="dt" sz="half" idx="10"/>
          </p:nvPr>
        </p:nvSpPr>
        <p:spPr/>
        <p:txBody>
          <a:bodyPr/>
          <a:lstStyle/>
          <a:p>
            <a:fld id="{06B8D738-F215-AE46-AAC6-96A6EB94971F}" type="datetimeFigureOut">
              <a:rPr lang="en-US" smtClean="0"/>
              <a:t>9/10/24</a:t>
            </a:fld>
            <a:endParaRPr lang="en-US"/>
          </a:p>
        </p:txBody>
      </p:sp>
      <p:sp>
        <p:nvSpPr>
          <p:cNvPr id="4" name="Footer Placeholder 3">
            <a:extLst>
              <a:ext uri="{FF2B5EF4-FFF2-40B4-BE49-F238E27FC236}">
                <a16:creationId xmlns:a16="http://schemas.microsoft.com/office/drawing/2014/main" id="{C487CF14-2EB3-39D3-AD22-464EB6A3E3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25228F-521C-6657-98A3-E69B3082C301}"/>
              </a:ext>
            </a:extLst>
          </p:cNvPr>
          <p:cNvSpPr>
            <a:spLocks noGrp="1"/>
          </p:cNvSpPr>
          <p:nvPr>
            <p:ph type="sldNum" sz="quarter" idx="12"/>
          </p:nvPr>
        </p:nvSpPr>
        <p:spPr/>
        <p:txBody>
          <a:bodyPr/>
          <a:lstStyle/>
          <a:p>
            <a:fld id="{5B8EE2B7-6752-6F47-B44B-EA0EE18C287A}" type="slidenum">
              <a:rPr lang="en-US" smtClean="0"/>
              <a:t>‹#›</a:t>
            </a:fld>
            <a:endParaRPr lang="en-US"/>
          </a:p>
        </p:txBody>
      </p:sp>
    </p:spTree>
    <p:extLst>
      <p:ext uri="{BB962C8B-B14F-4D97-AF65-F5344CB8AC3E}">
        <p14:creationId xmlns:p14="http://schemas.microsoft.com/office/powerpoint/2010/main" val="1811718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08D10B-C72E-3BDB-69BC-A6114D0CCE07}"/>
              </a:ext>
            </a:extLst>
          </p:cNvPr>
          <p:cNvSpPr>
            <a:spLocks noGrp="1"/>
          </p:cNvSpPr>
          <p:nvPr>
            <p:ph type="dt" sz="half" idx="10"/>
          </p:nvPr>
        </p:nvSpPr>
        <p:spPr/>
        <p:txBody>
          <a:bodyPr/>
          <a:lstStyle/>
          <a:p>
            <a:fld id="{06B8D738-F215-AE46-AAC6-96A6EB94971F}" type="datetimeFigureOut">
              <a:rPr lang="en-US" smtClean="0"/>
              <a:t>9/10/24</a:t>
            </a:fld>
            <a:endParaRPr lang="en-US"/>
          </a:p>
        </p:txBody>
      </p:sp>
      <p:sp>
        <p:nvSpPr>
          <p:cNvPr id="3" name="Footer Placeholder 2">
            <a:extLst>
              <a:ext uri="{FF2B5EF4-FFF2-40B4-BE49-F238E27FC236}">
                <a16:creationId xmlns:a16="http://schemas.microsoft.com/office/drawing/2014/main" id="{41E67A13-553C-E087-DBE5-7766063F67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52975-72D2-BE66-959B-8945529CE45E}"/>
              </a:ext>
            </a:extLst>
          </p:cNvPr>
          <p:cNvSpPr>
            <a:spLocks noGrp="1"/>
          </p:cNvSpPr>
          <p:nvPr>
            <p:ph type="sldNum" sz="quarter" idx="12"/>
          </p:nvPr>
        </p:nvSpPr>
        <p:spPr/>
        <p:txBody>
          <a:bodyPr/>
          <a:lstStyle/>
          <a:p>
            <a:fld id="{5B8EE2B7-6752-6F47-B44B-EA0EE18C287A}" type="slidenum">
              <a:rPr lang="en-US" smtClean="0"/>
              <a:t>‹#›</a:t>
            </a:fld>
            <a:endParaRPr lang="en-US"/>
          </a:p>
        </p:txBody>
      </p:sp>
    </p:spTree>
    <p:extLst>
      <p:ext uri="{BB962C8B-B14F-4D97-AF65-F5344CB8AC3E}">
        <p14:creationId xmlns:p14="http://schemas.microsoft.com/office/powerpoint/2010/main" val="844718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88142-95CD-581C-83C6-C79913E797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D7503B-74B2-A156-8A66-B863EF70BB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B24BBA-213A-322C-8DF0-F6D311F481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D85E49-85BA-FB23-C48E-BA6935D33A6F}"/>
              </a:ext>
            </a:extLst>
          </p:cNvPr>
          <p:cNvSpPr>
            <a:spLocks noGrp="1"/>
          </p:cNvSpPr>
          <p:nvPr>
            <p:ph type="dt" sz="half" idx="10"/>
          </p:nvPr>
        </p:nvSpPr>
        <p:spPr/>
        <p:txBody>
          <a:bodyPr/>
          <a:lstStyle/>
          <a:p>
            <a:fld id="{06B8D738-F215-AE46-AAC6-96A6EB94971F}" type="datetimeFigureOut">
              <a:rPr lang="en-US" smtClean="0"/>
              <a:t>9/10/24</a:t>
            </a:fld>
            <a:endParaRPr lang="en-US"/>
          </a:p>
        </p:txBody>
      </p:sp>
      <p:sp>
        <p:nvSpPr>
          <p:cNvPr id="6" name="Footer Placeholder 5">
            <a:extLst>
              <a:ext uri="{FF2B5EF4-FFF2-40B4-BE49-F238E27FC236}">
                <a16:creationId xmlns:a16="http://schemas.microsoft.com/office/drawing/2014/main" id="{69752B8F-65F8-2AD4-79FC-32B5CD13B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29050D-8FD2-0EF4-82C7-1382D51AE687}"/>
              </a:ext>
            </a:extLst>
          </p:cNvPr>
          <p:cNvSpPr>
            <a:spLocks noGrp="1"/>
          </p:cNvSpPr>
          <p:nvPr>
            <p:ph type="sldNum" sz="quarter" idx="12"/>
          </p:nvPr>
        </p:nvSpPr>
        <p:spPr/>
        <p:txBody>
          <a:bodyPr/>
          <a:lstStyle/>
          <a:p>
            <a:fld id="{5B8EE2B7-6752-6F47-B44B-EA0EE18C287A}" type="slidenum">
              <a:rPr lang="en-US" smtClean="0"/>
              <a:t>‹#›</a:t>
            </a:fld>
            <a:endParaRPr lang="en-US"/>
          </a:p>
        </p:txBody>
      </p:sp>
    </p:spTree>
    <p:extLst>
      <p:ext uri="{BB962C8B-B14F-4D97-AF65-F5344CB8AC3E}">
        <p14:creationId xmlns:p14="http://schemas.microsoft.com/office/powerpoint/2010/main" val="516918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F8B1-2EEA-32F9-EC5D-4BC0ACE5E6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56631D-AF53-4D24-CA1E-2349B47B0E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483272-3716-F352-E917-C3BB5D1072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6046A6-765A-44DC-DB90-3FA9026F7276}"/>
              </a:ext>
            </a:extLst>
          </p:cNvPr>
          <p:cNvSpPr>
            <a:spLocks noGrp="1"/>
          </p:cNvSpPr>
          <p:nvPr>
            <p:ph type="dt" sz="half" idx="10"/>
          </p:nvPr>
        </p:nvSpPr>
        <p:spPr/>
        <p:txBody>
          <a:bodyPr/>
          <a:lstStyle/>
          <a:p>
            <a:fld id="{06B8D738-F215-AE46-AAC6-96A6EB94971F}" type="datetimeFigureOut">
              <a:rPr lang="en-US" smtClean="0"/>
              <a:t>9/10/24</a:t>
            </a:fld>
            <a:endParaRPr lang="en-US"/>
          </a:p>
        </p:txBody>
      </p:sp>
      <p:sp>
        <p:nvSpPr>
          <p:cNvPr id="6" name="Footer Placeholder 5">
            <a:extLst>
              <a:ext uri="{FF2B5EF4-FFF2-40B4-BE49-F238E27FC236}">
                <a16:creationId xmlns:a16="http://schemas.microsoft.com/office/drawing/2014/main" id="{4A5AC539-A94F-C2C8-AD54-24134A6734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1A7D03-5453-2464-F7F6-D2FE0166A9D6}"/>
              </a:ext>
            </a:extLst>
          </p:cNvPr>
          <p:cNvSpPr>
            <a:spLocks noGrp="1"/>
          </p:cNvSpPr>
          <p:nvPr>
            <p:ph type="sldNum" sz="quarter" idx="12"/>
          </p:nvPr>
        </p:nvSpPr>
        <p:spPr/>
        <p:txBody>
          <a:bodyPr/>
          <a:lstStyle/>
          <a:p>
            <a:fld id="{5B8EE2B7-6752-6F47-B44B-EA0EE18C287A}" type="slidenum">
              <a:rPr lang="en-US" smtClean="0"/>
              <a:t>‹#›</a:t>
            </a:fld>
            <a:endParaRPr lang="en-US"/>
          </a:p>
        </p:txBody>
      </p:sp>
    </p:spTree>
    <p:extLst>
      <p:ext uri="{BB962C8B-B14F-4D97-AF65-F5344CB8AC3E}">
        <p14:creationId xmlns:p14="http://schemas.microsoft.com/office/powerpoint/2010/main" val="2936401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3E1C1C-A55B-703E-75E6-4DFB2CB72D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587E09-6AFB-3C68-3294-C0859E57E8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66F77-7E93-8613-8F8D-71562E0F25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B8D738-F215-AE46-AAC6-96A6EB94971F}" type="datetimeFigureOut">
              <a:rPr lang="en-US" smtClean="0"/>
              <a:t>9/10/24</a:t>
            </a:fld>
            <a:endParaRPr lang="en-US"/>
          </a:p>
        </p:txBody>
      </p:sp>
      <p:sp>
        <p:nvSpPr>
          <p:cNvPr id="5" name="Footer Placeholder 4">
            <a:extLst>
              <a:ext uri="{FF2B5EF4-FFF2-40B4-BE49-F238E27FC236}">
                <a16:creationId xmlns:a16="http://schemas.microsoft.com/office/drawing/2014/main" id="{5E1DD192-0A60-4338-6DE2-2CD2DCE179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2B496E4-7B8D-346E-E421-3E032479C6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B8EE2B7-6752-6F47-B44B-EA0EE18C287A}" type="slidenum">
              <a:rPr lang="en-US" smtClean="0"/>
              <a:t>‹#›</a:t>
            </a:fld>
            <a:endParaRPr lang="en-US"/>
          </a:p>
        </p:txBody>
      </p:sp>
    </p:spTree>
    <p:extLst>
      <p:ext uri="{BB962C8B-B14F-4D97-AF65-F5344CB8AC3E}">
        <p14:creationId xmlns:p14="http://schemas.microsoft.com/office/powerpoint/2010/main" val="2664719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1.xml"/><Relationship Id="rId4" Type="http://schemas.openxmlformats.org/officeDocument/2006/relationships/image" Target="../media/image163.jpeg"/></Relationships>
</file>

<file path=ppt/slides/_rels/slide10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1.xml"/><Relationship Id="rId4" Type="http://schemas.openxmlformats.org/officeDocument/2006/relationships/image" Target="../media/image166.jpeg"/></Relationships>
</file>

<file path=ppt/slides/_rels/slide10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xml"/><Relationship Id="rId4" Type="http://schemas.openxmlformats.org/officeDocument/2006/relationships/image" Target="../media/image172.png"/></Relationships>
</file>

<file path=ppt/slides/_rels/slide10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png"/><Relationship Id="rId1" Type="http://schemas.openxmlformats.org/officeDocument/2006/relationships/slideLayout" Target="../slideLayouts/slideLayout1.xml"/><Relationship Id="rId5" Type="http://schemas.openxmlformats.org/officeDocument/2006/relationships/image" Target="../media/image176.jpeg"/><Relationship Id="rId4" Type="http://schemas.openxmlformats.org/officeDocument/2006/relationships/image" Target="../media/image175.jpeg"/></Relationships>
</file>

<file path=ppt/slides/_rels/slide10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xml"/><Relationship Id="rId4" Type="http://schemas.openxmlformats.org/officeDocument/2006/relationships/image" Target="../media/image179.png"/></Relationships>
</file>

<file path=ppt/slides/_rels/slide10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hyperlink" Target="https://youtu.be/4GxeSO7DyaE" TargetMode="External"/><Relationship Id="rId1" Type="http://schemas.openxmlformats.org/officeDocument/2006/relationships/slideLayout" Target="../slideLayouts/slideLayout1.xml"/><Relationship Id="rId5" Type="http://schemas.openxmlformats.org/officeDocument/2006/relationships/image" Target="../media/image182.png"/><Relationship Id="rId4" Type="http://schemas.openxmlformats.org/officeDocument/2006/relationships/image" Target="../media/image181.png"/></Relationships>
</file>

<file path=ppt/slides/_rels/slide10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xml"/><Relationship Id="rId5" Type="http://schemas.openxmlformats.org/officeDocument/2006/relationships/image" Target="../media/image183.png"/><Relationship Id="rId4" Type="http://schemas.openxmlformats.org/officeDocument/2006/relationships/hyperlink" Target="https://youtu.be/cn6K1m7yH0I"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xml"/><Relationship Id="rId4" Type="http://schemas.openxmlformats.org/officeDocument/2006/relationships/image" Target="../media/image18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111.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1.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image" Target="../media/image194.png"/></Relationships>
</file>

<file path=ppt/slides/_rels/slide11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1.xml"/><Relationship Id="rId4" Type="http://schemas.openxmlformats.org/officeDocument/2006/relationships/image" Target="../media/image203.png"/></Relationships>
</file>

<file path=ppt/slides/_rels/slide115.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en.wikipedia.org/wiki/File:Plastic_Injection_Molding.webm" TargetMode="Externa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 Id="rId5" Type="http://schemas.openxmlformats.org/officeDocument/2006/relationships/image" Target="../media/image92.jpeg"/><Relationship Id="rId4" Type="http://schemas.openxmlformats.org/officeDocument/2006/relationships/image" Target="../media/image91.jpeg"/></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1.xml"/><Relationship Id="rId5" Type="http://schemas.openxmlformats.org/officeDocument/2006/relationships/image" Target="../media/image102.png"/><Relationship Id="rId4" Type="http://schemas.openxmlformats.org/officeDocument/2006/relationships/image" Target="../media/image101.png"/></Relationships>
</file>

<file path=ppt/slides/_rels/slide74.xml.rels><?xml version="1.0" encoding="UTF-8" standalone="yes"?>
<Relationships xmlns="http://schemas.openxmlformats.org/package/2006/relationships"><Relationship Id="rId8" Type="http://schemas.openxmlformats.org/officeDocument/2006/relationships/hyperlink" Target="https://www.youtube.com/watch?v=O3FQzwNzUE4" TargetMode="External"/><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 Id="rId9" Type="http://schemas.openxmlformats.org/officeDocument/2006/relationships/image" Target="../media/image107.png"/></Relationships>
</file>

<file path=ppt/slides/_rels/slide7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78.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 Id="rId5" Type="http://schemas.openxmlformats.org/officeDocument/2006/relationships/image" Target="../media/image120.png"/><Relationship Id="rId4" Type="http://schemas.openxmlformats.org/officeDocument/2006/relationships/image" Target="../media/image119.jpeg"/></Relationships>
</file>

<file path=ppt/slides/_rels/slide8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 Id="rId4" Type="http://schemas.openxmlformats.org/officeDocument/2006/relationships/image" Target="../media/image130.png"/></Relationships>
</file>

<file path=ppt/slides/_rels/slide8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 Id="rId4" Type="http://schemas.openxmlformats.org/officeDocument/2006/relationships/image" Target="../media/image134.png"/></Relationships>
</file>

<file path=ppt/slides/_rels/slide9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s>
</file>

<file path=ppt/slides/_rels/slide9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xml"/><Relationship Id="rId4" Type="http://schemas.openxmlformats.org/officeDocument/2006/relationships/hyperlink" Target="https://www.pslc.ws/mactest/mcene.htm#pol"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xml"/><Relationship Id="rId5" Type="http://schemas.openxmlformats.org/officeDocument/2006/relationships/image" Target="../media/image156.png"/><Relationship Id="rId4" Type="http://schemas.openxmlformats.org/officeDocument/2006/relationships/image" Target="../media/image155.jpeg"/></Relationships>
</file>

<file path=ppt/slides/_rels/slide9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136233-EB03-0571-E956-6B0B508CFE61}"/>
              </a:ext>
            </a:extLst>
          </p:cNvPr>
          <p:cNvSpPr txBox="1"/>
          <p:nvPr/>
        </p:nvSpPr>
        <p:spPr>
          <a:xfrm>
            <a:off x="1631404" y="611052"/>
            <a:ext cx="9240158" cy="1200329"/>
          </a:xfrm>
          <a:prstGeom prst="rect">
            <a:avLst/>
          </a:prstGeom>
          <a:noFill/>
        </p:spPr>
        <p:txBody>
          <a:bodyPr wrap="none" rtlCol="0">
            <a:spAutoFit/>
          </a:bodyPr>
          <a:lstStyle/>
          <a:p>
            <a:pPr algn="ctr"/>
            <a:r>
              <a:rPr lang="en-US" sz="3600" b="1" dirty="0"/>
              <a:t>An Overview of Plastics </a:t>
            </a:r>
          </a:p>
          <a:p>
            <a:pPr algn="ctr"/>
            <a:r>
              <a:rPr lang="en-US" sz="3600" b="1" dirty="0"/>
              <a:t>to Understand their Problems and Potential</a:t>
            </a:r>
          </a:p>
        </p:txBody>
      </p:sp>
      <p:pic>
        <p:nvPicPr>
          <p:cNvPr id="1026" name="Picture 2" descr="The Perils Of Plastic Pollution ...">
            <a:extLst>
              <a:ext uri="{FF2B5EF4-FFF2-40B4-BE49-F238E27FC236}">
                <a16:creationId xmlns:a16="http://schemas.microsoft.com/office/drawing/2014/main" id="{2906CC9D-ED89-DC52-430F-42F78E15F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665" y="2230616"/>
            <a:ext cx="7873637" cy="4101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64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E565FF5-7A0F-91EC-E833-F32E2C2FB383}"/>
              </a:ext>
            </a:extLst>
          </p:cNvPr>
          <p:cNvGrpSpPr/>
          <p:nvPr/>
        </p:nvGrpSpPr>
        <p:grpSpPr>
          <a:xfrm>
            <a:off x="3171932" y="126468"/>
            <a:ext cx="6339929" cy="6389945"/>
            <a:chOff x="2125718" y="-1166304"/>
            <a:chExt cx="7856482" cy="7856602"/>
          </a:xfrm>
        </p:grpSpPr>
        <p:pic>
          <p:nvPicPr>
            <p:cNvPr id="2" name="Picture 1">
              <a:extLst>
                <a:ext uri="{FF2B5EF4-FFF2-40B4-BE49-F238E27FC236}">
                  <a16:creationId xmlns:a16="http://schemas.microsoft.com/office/drawing/2014/main" id="{93E069C0-150F-A583-DBC9-1F64E2C2423D}"/>
                </a:ext>
              </a:extLst>
            </p:cNvPr>
            <p:cNvPicPr>
              <a:picLocks noChangeAspect="1"/>
            </p:cNvPicPr>
            <p:nvPr/>
          </p:nvPicPr>
          <p:blipFill>
            <a:blip r:embed="rId2"/>
            <a:stretch>
              <a:fillRect/>
            </a:stretch>
          </p:blipFill>
          <p:spPr>
            <a:xfrm>
              <a:off x="2209800" y="-1166304"/>
              <a:ext cx="7772400" cy="5554027"/>
            </a:xfrm>
            <a:prstGeom prst="rect">
              <a:avLst/>
            </a:prstGeom>
          </p:spPr>
        </p:pic>
        <p:pic>
          <p:nvPicPr>
            <p:cNvPr id="4" name="Picture 3">
              <a:extLst>
                <a:ext uri="{FF2B5EF4-FFF2-40B4-BE49-F238E27FC236}">
                  <a16:creationId xmlns:a16="http://schemas.microsoft.com/office/drawing/2014/main" id="{A20CC3C1-E3D8-D498-123B-E974D7077A6B}"/>
                </a:ext>
              </a:extLst>
            </p:cNvPr>
            <p:cNvPicPr>
              <a:picLocks noChangeAspect="1"/>
            </p:cNvPicPr>
            <p:nvPr/>
          </p:nvPicPr>
          <p:blipFill>
            <a:blip r:embed="rId3"/>
            <a:stretch>
              <a:fillRect/>
            </a:stretch>
          </p:blipFill>
          <p:spPr>
            <a:xfrm>
              <a:off x="2125718" y="4161634"/>
              <a:ext cx="7772400" cy="2528664"/>
            </a:xfrm>
            <a:prstGeom prst="rect">
              <a:avLst/>
            </a:prstGeom>
          </p:spPr>
        </p:pic>
      </p:grpSp>
      <p:grpSp>
        <p:nvGrpSpPr>
          <p:cNvPr id="6" name="Group 5">
            <a:extLst>
              <a:ext uri="{FF2B5EF4-FFF2-40B4-BE49-F238E27FC236}">
                <a16:creationId xmlns:a16="http://schemas.microsoft.com/office/drawing/2014/main" id="{E1568CA0-DC94-B54E-E4CB-30967379AAC9}"/>
              </a:ext>
            </a:extLst>
          </p:cNvPr>
          <p:cNvGrpSpPr/>
          <p:nvPr/>
        </p:nvGrpSpPr>
        <p:grpSpPr>
          <a:xfrm>
            <a:off x="219718" y="6053957"/>
            <a:ext cx="1711556" cy="653921"/>
            <a:chOff x="2207394" y="2686385"/>
            <a:chExt cx="7774806" cy="2970460"/>
          </a:xfrm>
        </p:grpSpPr>
        <p:pic>
          <p:nvPicPr>
            <p:cNvPr id="7" name="Picture 6">
              <a:extLst>
                <a:ext uri="{FF2B5EF4-FFF2-40B4-BE49-F238E27FC236}">
                  <a16:creationId xmlns:a16="http://schemas.microsoft.com/office/drawing/2014/main" id="{B98C2478-C68D-90C6-3FF7-3625AF6CC544}"/>
                </a:ext>
              </a:extLst>
            </p:cNvPr>
            <p:cNvPicPr>
              <a:picLocks noChangeAspect="1"/>
            </p:cNvPicPr>
            <p:nvPr/>
          </p:nvPicPr>
          <p:blipFill>
            <a:blip r:embed="rId4"/>
            <a:stretch>
              <a:fillRect/>
            </a:stretch>
          </p:blipFill>
          <p:spPr>
            <a:xfrm>
              <a:off x="2209800" y="2686385"/>
              <a:ext cx="7772400" cy="1485230"/>
            </a:xfrm>
            <a:prstGeom prst="rect">
              <a:avLst/>
            </a:prstGeom>
          </p:spPr>
        </p:pic>
        <p:pic>
          <p:nvPicPr>
            <p:cNvPr id="8" name="Picture 7">
              <a:extLst>
                <a:ext uri="{FF2B5EF4-FFF2-40B4-BE49-F238E27FC236}">
                  <a16:creationId xmlns:a16="http://schemas.microsoft.com/office/drawing/2014/main" id="{4BEE2EE3-08A7-86CE-C38D-E7328EE32901}"/>
                </a:ext>
              </a:extLst>
            </p:cNvPr>
            <p:cNvPicPr>
              <a:picLocks noChangeAspect="1"/>
            </p:cNvPicPr>
            <p:nvPr/>
          </p:nvPicPr>
          <p:blipFill>
            <a:blip r:embed="rId5"/>
            <a:stretch>
              <a:fillRect/>
            </a:stretch>
          </p:blipFill>
          <p:spPr>
            <a:xfrm>
              <a:off x="3744310" y="4971045"/>
              <a:ext cx="4267200" cy="685800"/>
            </a:xfrm>
            <a:prstGeom prst="rect">
              <a:avLst/>
            </a:prstGeom>
          </p:spPr>
        </p:pic>
        <p:pic>
          <p:nvPicPr>
            <p:cNvPr id="9" name="Picture 8">
              <a:extLst>
                <a:ext uri="{FF2B5EF4-FFF2-40B4-BE49-F238E27FC236}">
                  <a16:creationId xmlns:a16="http://schemas.microsoft.com/office/drawing/2014/main" id="{2A16FFB1-5CC5-B273-104F-B191E3D03F0C}"/>
                </a:ext>
              </a:extLst>
            </p:cNvPr>
            <p:cNvPicPr>
              <a:picLocks noChangeAspect="1"/>
            </p:cNvPicPr>
            <p:nvPr/>
          </p:nvPicPr>
          <p:blipFill>
            <a:blip r:embed="rId6"/>
            <a:stretch>
              <a:fillRect/>
            </a:stretch>
          </p:blipFill>
          <p:spPr>
            <a:xfrm>
              <a:off x="2207394" y="4171615"/>
              <a:ext cx="7251700" cy="698500"/>
            </a:xfrm>
            <a:prstGeom prst="rect">
              <a:avLst/>
            </a:prstGeom>
          </p:spPr>
        </p:pic>
      </p:grpSp>
    </p:spTree>
    <p:extLst>
      <p:ext uri="{BB962C8B-B14F-4D97-AF65-F5344CB8AC3E}">
        <p14:creationId xmlns:p14="http://schemas.microsoft.com/office/powerpoint/2010/main" val="30201900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Rotational Molding Machines and the ...">
            <a:extLst>
              <a:ext uri="{FF2B5EF4-FFF2-40B4-BE49-F238E27FC236}">
                <a16:creationId xmlns:a16="http://schemas.microsoft.com/office/drawing/2014/main" id="{08C097E5-B028-DA0A-73FB-9266527A9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960" y="1565910"/>
            <a:ext cx="34925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Schematic of the rotational molding process | Download Scientific Diagram">
            <a:extLst>
              <a:ext uri="{FF2B5EF4-FFF2-40B4-BE49-F238E27FC236}">
                <a16:creationId xmlns:a16="http://schemas.microsoft.com/office/drawing/2014/main" id="{843FFB7D-1499-0A26-5F8C-6190D2DA2F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5592" y="1046480"/>
            <a:ext cx="5746647" cy="53136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3FF3AD-C5D6-6B44-D9F7-F2C347C6AC8D}"/>
              </a:ext>
            </a:extLst>
          </p:cNvPr>
          <p:cNvSpPr txBox="1"/>
          <p:nvPr/>
        </p:nvSpPr>
        <p:spPr>
          <a:xfrm>
            <a:off x="1889760" y="521124"/>
            <a:ext cx="3393440" cy="369332"/>
          </a:xfrm>
          <a:prstGeom prst="rect">
            <a:avLst/>
          </a:prstGeom>
          <a:noFill/>
        </p:spPr>
        <p:txBody>
          <a:bodyPr wrap="square" rtlCol="0">
            <a:spAutoFit/>
          </a:bodyPr>
          <a:lstStyle/>
          <a:p>
            <a:r>
              <a:rPr lang="en-US" b="1" dirty="0"/>
              <a:t>Rotational Molding</a:t>
            </a:r>
          </a:p>
        </p:txBody>
      </p:sp>
      <p:pic>
        <p:nvPicPr>
          <p:cNvPr id="23558" name="Picture 6" descr="Rotational Molding for Beginners">
            <a:extLst>
              <a:ext uri="{FF2B5EF4-FFF2-40B4-BE49-F238E27FC236}">
                <a16:creationId xmlns:a16="http://schemas.microsoft.com/office/drawing/2014/main" id="{D213CDC1-7A7A-83DD-AFFC-0E3BE6458E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960" y="4206663"/>
            <a:ext cx="3256280" cy="2170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5636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0ED131-832E-2617-2486-20CAD1ADF3F0}"/>
              </a:ext>
            </a:extLst>
          </p:cNvPr>
          <p:cNvSpPr txBox="1"/>
          <p:nvPr/>
        </p:nvSpPr>
        <p:spPr>
          <a:xfrm>
            <a:off x="1889760" y="521124"/>
            <a:ext cx="3393440" cy="369332"/>
          </a:xfrm>
          <a:prstGeom prst="rect">
            <a:avLst/>
          </a:prstGeom>
          <a:noFill/>
        </p:spPr>
        <p:txBody>
          <a:bodyPr wrap="square" rtlCol="0">
            <a:spAutoFit/>
          </a:bodyPr>
          <a:lstStyle/>
          <a:p>
            <a:r>
              <a:rPr lang="en-US" b="1" dirty="0"/>
              <a:t>Multi Layer Blow Molding</a:t>
            </a:r>
          </a:p>
        </p:txBody>
      </p:sp>
      <p:pic>
        <p:nvPicPr>
          <p:cNvPr id="24578" name="Picture 2" descr="Multilayer Co-Extrusion Blow Molding | Detailed Introduction">
            <a:extLst>
              <a:ext uri="{FF2B5EF4-FFF2-40B4-BE49-F238E27FC236}">
                <a16:creationId xmlns:a16="http://schemas.microsoft.com/office/drawing/2014/main" id="{9B781647-F228-E774-60BF-B00084B7C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510" y="1131756"/>
            <a:ext cx="2082800" cy="2794000"/>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Multi-Layer Co-Extrusion Blow Molding Machine DC-ML-SBM by DAECHANG  MACHINERY - Komachine Supplier Profile and Product List">
            <a:extLst>
              <a:ext uri="{FF2B5EF4-FFF2-40B4-BE49-F238E27FC236}">
                <a16:creationId xmlns:a16="http://schemas.microsoft.com/office/drawing/2014/main" id="{2CF355A8-BA92-E604-D3BD-DCF0CAD2B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120" y="890456"/>
            <a:ext cx="6350000" cy="3035300"/>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JHB Machinery North America | KG ...">
            <a:extLst>
              <a:ext uri="{FF2B5EF4-FFF2-40B4-BE49-F238E27FC236}">
                <a16:creationId xmlns:a16="http://schemas.microsoft.com/office/drawing/2014/main" id="{1B8FC0CD-108C-9851-922C-F91E71316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0510" y="3943112"/>
            <a:ext cx="29718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8658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F52CBC-3647-896E-DFB2-B162ABAFFBDA}"/>
              </a:ext>
            </a:extLst>
          </p:cNvPr>
          <p:cNvSpPr txBox="1"/>
          <p:nvPr/>
        </p:nvSpPr>
        <p:spPr>
          <a:xfrm>
            <a:off x="477486" y="397864"/>
            <a:ext cx="1492140" cy="1200329"/>
          </a:xfrm>
          <a:prstGeom prst="rect">
            <a:avLst/>
          </a:prstGeom>
          <a:noFill/>
        </p:spPr>
        <p:txBody>
          <a:bodyPr wrap="none" rtlCol="0">
            <a:spAutoFit/>
          </a:bodyPr>
          <a:lstStyle/>
          <a:p>
            <a:r>
              <a:rPr lang="en-US" b="1" dirty="0" err="1"/>
              <a:t>i</a:t>
            </a:r>
            <a:r>
              <a:rPr lang="en-US" b="1" dirty="0"/>
              <a:t>-PP</a:t>
            </a:r>
          </a:p>
          <a:p>
            <a:r>
              <a:rPr lang="en-US" dirty="0"/>
              <a:t>Ziegler-Natta</a:t>
            </a:r>
          </a:p>
          <a:p>
            <a:r>
              <a:rPr lang="en-US" dirty="0"/>
              <a:t>Metallocene</a:t>
            </a:r>
          </a:p>
          <a:p>
            <a:r>
              <a:rPr lang="en-US" dirty="0"/>
              <a:t>Tough plastic</a:t>
            </a:r>
          </a:p>
        </p:txBody>
      </p:sp>
      <p:pic>
        <p:nvPicPr>
          <p:cNvPr id="25602" name="Picture 2">
            <a:extLst>
              <a:ext uri="{FF2B5EF4-FFF2-40B4-BE49-F238E27FC236}">
                <a16:creationId xmlns:a16="http://schemas.microsoft.com/office/drawing/2014/main" id="{3C8D211A-54FB-A3C0-1F9E-147FF9FE6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8350" y="565150"/>
            <a:ext cx="5168900" cy="57277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1EDEF37-6D48-4F48-31C7-A66852FD6F76}"/>
              </a:ext>
            </a:extLst>
          </p:cNvPr>
          <p:cNvPicPr>
            <a:picLocks noChangeAspect="1"/>
          </p:cNvPicPr>
          <p:nvPr/>
        </p:nvPicPr>
        <p:blipFill>
          <a:blip r:embed="rId3"/>
          <a:stretch>
            <a:fillRect/>
          </a:stretch>
        </p:blipFill>
        <p:spPr>
          <a:xfrm>
            <a:off x="594216" y="1930399"/>
            <a:ext cx="3347864" cy="1136545"/>
          </a:xfrm>
          <a:prstGeom prst="rect">
            <a:avLst/>
          </a:prstGeom>
        </p:spPr>
      </p:pic>
      <p:sp>
        <p:nvSpPr>
          <p:cNvPr id="4" name="TextBox 3">
            <a:extLst>
              <a:ext uri="{FF2B5EF4-FFF2-40B4-BE49-F238E27FC236}">
                <a16:creationId xmlns:a16="http://schemas.microsoft.com/office/drawing/2014/main" id="{F86DFC8E-7806-718D-34AE-0A1888EE9261}"/>
              </a:ext>
            </a:extLst>
          </p:cNvPr>
          <p:cNvSpPr txBox="1"/>
          <p:nvPr/>
        </p:nvSpPr>
        <p:spPr>
          <a:xfrm>
            <a:off x="812800" y="3429000"/>
            <a:ext cx="3129280" cy="2862322"/>
          </a:xfrm>
          <a:prstGeom prst="rect">
            <a:avLst/>
          </a:prstGeom>
          <a:noFill/>
        </p:spPr>
        <p:txBody>
          <a:bodyPr wrap="square" rtlCol="0">
            <a:spAutoFit/>
          </a:bodyPr>
          <a:lstStyle/>
          <a:p>
            <a:r>
              <a:rPr lang="en-US" dirty="0"/>
              <a:t>Gas phase, Fluidized bed of catalyst</a:t>
            </a:r>
          </a:p>
          <a:p>
            <a:endParaRPr lang="en-US" dirty="0"/>
          </a:p>
          <a:p>
            <a:r>
              <a:rPr lang="en-US" dirty="0"/>
              <a:t>Slurry Reactor, Alkane solvent and propylene gas passed through slurry</a:t>
            </a:r>
          </a:p>
          <a:p>
            <a:endParaRPr lang="en-US" dirty="0"/>
          </a:p>
          <a:p>
            <a:r>
              <a:rPr lang="en-US" dirty="0"/>
              <a:t>Bulk polymerization, 30-40 atm 60-80°C (sub critical P</a:t>
            </a:r>
            <a:r>
              <a:rPr lang="en-US" baseline="-25000" dirty="0"/>
              <a:t>c</a:t>
            </a:r>
            <a:r>
              <a:rPr lang="en-US" dirty="0"/>
              <a:t> = 45 atm, T</a:t>
            </a:r>
            <a:r>
              <a:rPr lang="en-US" baseline="-25000" dirty="0"/>
              <a:t>c</a:t>
            </a:r>
            <a:r>
              <a:rPr lang="en-US" dirty="0"/>
              <a:t> = 92.2 °C)</a:t>
            </a:r>
          </a:p>
        </p:txBody>
      </p:sp>
    </p:spTree>
    <p:extLst>
      <p:ext uri="{BB962C8B-B14F-4D97-AF65-F5344CB8AC3E}">
        <p14:creationId xmlns:p14="http://schemas.microsoft.com/office/powerpoint/2010/main" val="4616681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FC63D-171D-9A59-5384-21FC5FFC723D}"/>
              </a:ext>
            </a:extLst>
          </p:cNvPr>
          <p:cNvPicPr>
            <a:picLocks noChangeAspect="1"/>
          </p:cNvPicPr>
          <p:nvPr/>
        </p:nvPicPr>
        <p:blipFill>
          <a:blip r:embed="rId2"/>
          <a:stretch>
            <a:fillRect/>
          </a:stretch>
        </p:blipFill>
        <p:spPr>
          <a:xfrm>
            <a:off x="1595887" y="477133"/>
            <a:ext cx="7688321" cy="5742512"/>
          </a:xfrm>
          <a:prstGeom prst="rect">
            <a:avLst/>
          </a:prstGeom>
        </p:spPr>
      </p:pic>
      <p:sp>
        <p:nvSpPr>
          <p:cNvPr id="3" name="TextBox 2">
            <a:extLst>
              <a:ext uri="{FF2B5EF4-FFF2-40B4-BE49-F238E27FC236}">
                <a16:creationId xmlns:a16="http://schemas.microsoft.com/office/drawing/2014/main" id="{84A25767-2BE7-D6AA-C005-53BAEB5F646C}"/>
              </a:ext>
            </a:extLst>
          </p:cNvPr>
          <p:cNvSpPr txBox="1"/>
          <p:nvPr/>
        </p:nvSpPr>
        <p:spPr>
          <a:xfrm>
            <a:off x="9284208" y="3278038"/>
            <a:ext cx="2404584" cy="923330"/>
          </a:xfrm>
          <a:prstGeom prst="rect">
            <a:avLst/>
          </a:prstGeom>
          <a:noFill/>
        </p:spPr>
        <p:txBody>
          <a:bodyPr wrap="square" rtlCol="0">
            <a:spAutoFit/>
          </a:bodyPr>
          <a:lstStyle/>
          <a:p>
            <a:r>
              <a:rPr lang="en-US" dirty="0" err="1"/>
              <a:t>i</a:t>
            </a:r>
            <a:r>
              <a:rPr lang="en-US" dirty="0"/>
              <a:t>-PP from Ziegler-Natta Polymerization</a:t>
            </a:r>
          </a:p>
          <a:p>
            <a:endParaRPr lang="en-US" dirty="0"/>
          </a:p>
        </p:txBody>
      </p:sp>
    </p:spTree>
    <p:extLst>
      <p:ext uri="{BB962C8B-B14F-4D97-AF65-F5344CB8AC3E}">
        <p14:creationId xmlns:p14="http://schemas.microsoft.com/office/powerpoint/2010/main" val="21143582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497349-4A56-287A-6387-63856041A990}"/>
              </a:ext>
            </a:extLst>
          </p:cNvPr>
          <p:cNvSpPr txBox="1"/>
          <p:nvPr/>
        </p:nvSpPr>
        <p:spPr>
          <a:xfrm>
            <a:off x="264160" y="113384"/>
            <a:ext cx="2052320" cy="1754326"/>
          </a:xfrm>
          <a:prstGeom prst="rect">
            <a:avLst/>
          </a:prstGeom>
          <a:noFill/>
        </p:spPr>
        <p:txBody>
          <a:bodyPr wrap="square">
            <a:spAutoFit/>
          </a:bodyPr>
          <a:lstStyle/>
          <a:p>
            <a:r>
              <a:rPr lang="en-US" b="1" dirty="0"/>
              <a:t>PVC CPE</a:t>
            </a:r>
          </a:p>
          <a:p>
            <a:r>
              <a:rPr lang="en-US" dirty="0"/>
              <a:t>Plasticized Crystalline Polymer</a:t>
            </a:r>
          </a:p>
          <a:p>
            <a:r>
              <a:rPr lang="en-US" dirty="0"/>
              <a:t>Dashboard</a:t>
            </a:r>
          </a:p>
          <a:p>
            <a:r>
              <a:rPr lang="en-US" dirty="0"/>
              <a:t>Pipe</a:t>
            </a:r>
          </a:p>
        </p:txBody>
      </p:sp>
      <p:pic>
        <p:nvPicPr>
          <p:cNvPr id="3" name="Picture 2">
            <a:extLst>
              <a:ext uri="{FF2B5EF4-FFF2-40B4-BE49-F238E27FC236}">
                <a16:creationId xmlns:a16="http://schemas.microsoft.com/office/drawing/2014/main" id="{AC573371-9C20-669D-EC00-AD9168A216DA}"/>
              </a:ext>
            </a:extLst>
          </p:cNvPr>
          <p:cNvPicPr>
            <a:picLocks noChangeAspect="1"/>
          </p:cNvPicPr>
          <p:nvPr/>
        </p:nvPicPr>
        <p:blipFill>
          <a:blip r:embed="rId2"/>
          <a:stretch>
            <a:fillRect/>
          </a:stretch>
        </p:blipFill>
        <p:spPr>
          <a:xfrm>
            <a:off x="3971290" y="336550"/>
            <a:ext cx="3009900" cy="1003300"/>
          </a:xfrm>
          <a:prstGeom prst="rect">
            <a:avLst/>
          </a:prstGeom>
        </p:spPr>
      </p:pic>
      <p:sp>
        <p:nvSpPr>
          <p:cNvPr id="4" name="TextBox 3">
            <a:extLst>
              <a:ext uri="{FF2B5EF4-FFF2-40B4-BE49-F238E27FC236}">
                <a16:creationId xmlns:a16="http://schemas.microsoft.com/office/drawing/2014/main" id="{1E02724C-11CB-1C58-41F2-6207124D5790}"/>
              </a:ext>
            </a:extLst>
          </p:cNvPr>
          <p:cNvSpPr txBox="1"/>
          <p:nvPr/>
        </p:nvSpPr>
        <p:spPr>
          <a:xfrm>
            <a:off x="3545840" y="1867710"/>
            <a:ext cx="3335528" cy="923330"/>
          </a:xfrm>
          <a:prstGeom prst="rect">
            <a:avLst/>
          </a:prstGeom>
          <a:noFill/>
        </p:spPr>
        <p:txBody>
          <a:bodyPr wrap="none" rtlCol="0">
            <a:spAutoFit/>
          </a:bodyPr>
          <a:lstStyle/>
          <a:p>
            <a:r>
              <a:rPr lang="en-US" dirty="0"/>
              <a:t>80% Suspension Polymerization</a:t>
            </a:r>
          </a:p>
          <a:p>
            <a:r>
              <a:rPr lang="en-US" dirty="0"/>
              <a:t>12% Emulsion Polymerization</a:t>
            </a:r>
          </a:p>
          <a:p>
            <a:r>
              <a:rPr lang="en-US" dirty="0"/>
              <a:t>8% Bulk Polymerization</a:t>
            </a:r>
          </a:p>
        </p:txBody>
      </p:sp>
      <p:pic>
        <p:nvPicPr>
          <p:cNvPr id="28674" name="Picture 2">
            <a:extLst>
              <a:ext uri="{FF2B5EF4-FFF2-40B4-BE49-F238E27FC236}">
                <a16:creationId xmlns:a16="http://schemas.microsoft.com/office/drawing/2014/main" id="{A6CCC54B-0A19-FB27-2005-9B05C4D87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4720" y="242117"/>
            <a:ext cx="2133600" cy="14357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2A4AFC-EB91-47D3-7088-013C566E2D06}"/>
              </a:ext>
            </a:extLst>
          </p:cNvPr>
          <p:cNvSpPr txBox="1"/>
          <p:nvPr/>
        </p:nvSpPr>
        <p:spPr>
          <a:xfrm>
            <a:off x="8839200" y="1867710"/>
            <a:ext cx="2214880" cy="646331"/>
          </a:xfrm>
          <a:prstGeom prst="rect">
            <a:avLst/>
          </a:prstGeom>
          <a:noFill/>
        </p:spPr>
        <p:txBody>
          <a:bodyPr wrap="square" rtlCol="0">
            <a:spAutoFit/>
          </a:bodyPr>
          <a:lstStyle/>
          <a:p>
            <a:r>
              <a:rPr lang="en-US" dirty="0"/>
              <a:t>Dibutyl </a:t>
            </a:r>
            <a:r>
              <a:rPr lang="en-US" dirty="0" err="1"/>
              <a:t>Pthalate</a:t>
            </a:r>
            <a:r>
              <a:rPr lang="en-US" dirty="0"/>
              <a:t> Plasticizer</a:t>
            </a:r>
          </a:p>
        </p:txBody>
      </p:sp>
      <p:pic>
        <p:nvPicPr>
          <p:cNvPr id="6" name="Picture 5">
            <a:extLst>
              <a:ext uri="{FF2B5EF4-FFF2-40B4-BE49-F238E27FC236}">
                <a16:creationId xmlns:a16="http://schemas.microsoft.com/office/drawing/2014/main" id="{BA6F96FC-B15D-F046-8982-D262216E8F70}"/>
              </a:ext>
            </a:extLst>
          </p:cNvPr>
          <p:cNvPicPr>
            <a:picLocks noChangeAspect="1"/>
          </p:cNvPicPr>
          <p:nvPr/>
        </p:nvPicPr>
        <p:blipFill>
          <a:blip r:embed="rId4"/>
          <a:stretch>
            <a:fillRect/>
          </a:stretch>
        </p:blipFill>
        <p:spPr>
          <a:xfrm>
            <a:off x="1066799" y="2980896"/>
            <a:ext cx="10481243" cy="3763719"/>
          </a:xfrm>
          <a:prstGeom prst="rect">
            <a:avLst/>
          </a:prstGeom>
        </p:spPr>
      </p:pic>
    </p:spTree>
    <p:extLst>
      <p:ext uri="{BB962C8B-B14F-4D97-AF65-F5344CB8AC3E}">
        <p14:creationId xmlns:p14="http://schemas.microsoft.com/office/powerpoint/2010/main" val="3913984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56C788-08A8-0B85-90F1-6A84A63246DC}"/>
              </a:ext>
            </a:extLst>
          </p:cNvPr>
          <p:cNvPicPr>
            <a:picLocks noChangeAspect="1"/>
          </p:cNvPicPr>
          <p:nvPr/>
        </p:nvPicPr>
        <p:blipFill>
          <a:blip r:embed="rId2"/>
          <a:stretch>
            <a:fillRect/>
          </a:stretch>
        </p:blipFill>
        <p:spPr>
          <a:xfrm>
            <a:off x="2452370" y="1593850"/>
            <a:ext cx="7023100" cy="1333500"/>
          </a:xfrm>
          <a:prstGeom prst="rect">
            <a:avLst/>
          </a:prstGeom>
        </p:spPr>
      </p:pic>
      <p:sp>
        <p:nvSpPr>
          <p:cNvPr id="3" name="TextBox 2">
            <a:extLst>
              <a:ext uri="{FF2B5EF4-FFF2-40B4-BE49-F238E27FC236}">
                <a16:creationId xmlns:a16="http://schemas.microsoft.com/office/drawing/2014/main" id="{7C4751BC-3728-DE97-A53B-8258851B124B}"/>
              </a:ext>
            </a:extLst>
          </p:cNvPr>
          <p:cNvSpPr txBox="1"/>
          <p:nvPr/>
        </p:nvSpPr>
        <p:spPr>
          <a:xfrm>
            <a:off x="4114800" y="528320"/>
            <a:ext cx="1751377" cy="369332"/>
          </a:xfrm>
          <a:prstGeom prst="rect">
            <a:avLst/>
          </a:prstGeom>
          <a:noFill/>
        </p:spPr>
        <p:txBody>
          <a:bodyPr wrap="none" rtlCol="0">
            <a:spAutoFit/>
          </a:bodyPr>
          <a:lstStyle/>
          <a:p>
            <a:r>
              <a:rPr lang="en-US" b="1" dirty="0"/>
              <a:t>Chlorinated PE</a:t>
            </a:r>
          </a:p>
        </p:txBody>
      </p:sp>
      <p:sp>
        <p:nvSpPr>
          <p:cNvPr id="4" name="TextBox 3">
            <a:extLst>
              <a:ext uri="{FF2B5EF4-FFF2-40B4-BE49-F238E27FC236}">
                <a16:creationId xmlns:a16="http://schemas.microsoft.com/office/drawing/2014/main" id="{77B7634D-0CEF-4E08-321D-53DE053B7D7D}"/>
              </a:ext>
            </a:extLst>
          </p:cNvPr>
          <p:cNvSpPr txBox="1"/>
          <p:nvPr/>
        </p:nvSpPr>
        <p:spPr>
          <a:xfrm>
            <a:off x="2919730" y="3050777"/>
            <a:ext cx="5452110" cy="369332"/>
          </a:xfrm>
          <a:prstGeom prst="rect">
            <a:avLst/>
          </a:prstGeom>
          <a:noFill/>
        </p:spPr>
        <p:txBody>
          <a:bodyPr wrap="square" rtlCol="0">
            <a:spAutoFit/>
          </a:bodyPr>
          <a:lstStyle/>
          <a:p>
            <a:r>
              <a:rPr lang="en-US" dirty="0"/>
              <a:t>Aqueous suspension of PE powder with Cl</a:t>
            </a:r>
            <a:r>
              <a:rPr lang="en-US" baseline="-25000" dirty="0"/>
              <a:t>2</a:t>
            </a:r>
            <a:r>
              <a:rPr lang="en-US" dirty="0"/>
              <a:t> gas added</a:t>
            </a:r>
          </a:p>
        </p:txBody>
      </p:sp>
      <p:pic>
        <p:nvPicPr>
          <p:cNvPr id="29698" name="Picture 2" descr="Chlorinated polyethylene">
            <a:extLst>
              <a:ext uri="{FF2B5EF4-FFF2-40B4-BE49-F238E27FC236}">
                <a16:creationId xmlns:a16="http://schemas.microsoft.com/office/drawing/2014/main" id="{A20CA704-3F3C-53D5-26D6-450A056E0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910" y="3930651"/>
            <a:ext cx="32893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leanroom Shoe Covers - Blue ...">
            <a:extLst>
              <a:ext uri="{FF2B5EF4-FFF2-40B4-BE49-F238E27FC236}">
                <a16:creationId xmlns:a16="http://schemas.microsoft.com/office/drawing/2014/main" id="{B3ACB1F1-0E97-D09C-35BC-05523B5F87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2960" y="3623548"/>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XL, Chlorinated Polyethylene Coat/Apron ...">
            <a:extLst>
              <a:ext uri="{FF2B5EF4-FFF2-40B4-BE49-F238E27FC236}">
                <a16:creationId xmlns:a16="http://schemas.microsoft.com/office/drawing/2014/main" id="{9C2AB65A-1307-3559-BF6F-34ED1F37E8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135" y="3573681"/>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3302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F4F7AB-48A7-D84A-87D1-4675E57B02D7}"/>
              </a:ext>
            </a:extLst>
          </p:cNvPr>
          <p:cNvSpPr txBox="1"/>
          <p:nvPr/>
        </p:nvSpPr>
        <p:spPr>
          <a:xfrm>
            <a:off x="381514" y="336586"/>
            <a:ext cx="1593257" cy="923330"/>
          </a:xfrm>
          <a:prstGeom prst="rect">
            <a:avLst/>
          </a:prstGeom>
          <a:noFill/>
        </p:spPr>
        <p:txBody>
          <a:bodyPr wrap="none" rtlCol="0">
            <a:spAutoFit/>
          </a:bodyPr>
          <a:lstStyle/>
          <a:p>
            <a:r>
              <a:rPr lang="en-US" b="1" dirty="0"/>
              <a:t>Nylon PA</a:t>
            </a:r>
          </a:p>
          <a:p>
            <a:r>
              <a:rPr lang="en-US" dirty="0"/>
              <a:t>Condensation</a:t>
            </a:r>
          </a:p>
          <a:p>
            <a:r>
              <a:rPr lang="en-US" dirty="0"/>
              <a:t>Fibers</a:t>
            </a:r>
          </a:p>
        </p:txBody>
      </p:sp>
      <p:pic>
        <p:nvPicPr>
          <p:cNvPr id="3" name="Picture 2">
            <a:extLst>
              <a:ext uri="{FF2B5EF4-FFF2-40B4-BE49-F238E27FC236}">
                <a16:creationId xmlns:a16="http://schemas.microsoft.com/office/drawing/2014/main" id="{4B7F21A0-67BB-1D14-0042-EB48231B70F6}"/>
              </a:ext>
            </a:extLst>
          </p:cNvPr>
          <p:cNvPicPr>
            <a:picLocks noChangeAspect="1"/>
          </p:cNvPicPr>
          <p:nvPr/>
        </p:nvPicPr>
        <p:blipFill>
          <a:blip r:embed="rId2"/>
          <a:stretch>
            <a:fillRect/>
          </a:stretch>
        </p:blipFill>
        <p:spPr>
          <a:xfrm>
            <a:off x="1259840" y="1855470"/>
            <a:ext cx="10158818" cy="4850130"/>
          </a:xfrm>
          <a:prstGeom prst="rect">
            <a:avLst/>
          </a:prstGeom>
        </p:spPr>
      </p:pic>
      <p:pic>
        <p:nvPicPr>
          <p:cNvPr id="30722" name="Picture 2" descr="Skeletal formula of hexamethylenediamine">
            <a:extLst>
              <a:ext uri="{FF2B5EF4-FFF2-40B4-BE49-F238E27FC236}">
                <a16:creationId xmlns:a16="http://schemas.microsoft.com/office/drawing/2014/main" id="{399AB411-6D61-73F1-1FEB-DC9EE48E8B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342" y="3146669"/>
            <a:ext cx="1974771" cy="282331"/>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a:extLst>
              <a:ext uri="{FF2B5EF4-FFF2-40B4-BE49-F238E27FC236}">
                <a16:creationId xmlns:a16="http://schemas.microsoft.com/office/drawing/2014/main" id="{0A14AD11-0E8A-8845-92D6-81CFE8DA79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456" y="3976537"/>
            <a:ext cx="1520956" cy="6293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EC1CDC-D638-5E90-1CDD-9FAEB39B98EC}"/>
              </a:ext>
            </a:extLst>
          </p:cNvPr>
          <p:cNvSpPr txBox="1"/>
          <p:nvPr/>
        </p:nvSpPr>
        <p:spPr>
          <a:xfrm>
            <a:off x="903505" y="4728746"/>
            <a:ext cx="1714444" cy="338554"/>
          </a:xfrm>
          <a:prstGeom prst="rect">
            <a:avLst/>
          </a:prstGeom>
          <a:noFill/>
        </p:spPr>
        <p:txBody>
          <a:bodyPr wrap="none" rtlCol="0">
            <a:spAutoFit/>
          </a:bodyPr>
          <a:lstStyle/>
          <a:p>
            <a:r>
              <a:rPr lang="en-US" sz="1600" dirty="0" err="1"/>
              <a:t>Hexanedioic</a:t>
            </a:r>
            <a:r>
              <a:rPr lang="en-US" sz="1600" dirty="0"/>
              <a:t> acid</a:t>
            </a:r>
          </a:p>
        </p:txBody>
      </p:sp>
    </p:spTree>
    <p:extLst>
      <p:ext uri="{BB962C8B-B14F-4D97-AF65-F5344CB8AC3E}">
        <p14:creationId xmlns:p14="http://schemas.microsoft.com/office/powerpoint/2010/main" val="9936299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C68E31-0DBC-10EC-B578-1644E9B44025}"/>
              </a:ext>
            </a:extLst>
          </p:cNvPr>
          <p:cNvSpPr txBox="1"/>
          <p:nvPr/>
        </p:nvSpPr>
        <p:spPr>
          <a:xfrm>
            <a:off x="4419600" y="5002014"/>
            <a:ext cx="6096000" cy="369332"/>
          </a:xfrm>
          <a:prstGeom prst="rect">
            <a:avLst/>
          </a:prstGeom>
          <a:noFill/>
        </p:spPr>
        <p:txBody>
          <a:bodyPr wrap="square">
            <a:spAutoFit/>
          </a:bodyPr>
          <a:lstStyle/>
          <a:p>
            <a:r>
              <a:rPr lang="en-US" dirty="0">
                <a:hlinkClick r:id="rId2"/>
              </a:rPr>
              <a:t>https://</a:t>
            </a:r>
            <a:r>
              <a:rPr lang="en-US" dirty="0" err="1">
                <a:hlinkClick r:id="rId2"/>
              </a:rPr>
              <a:t>youtu.be</a:t>
            </a:r>
            <a:r>
              <a:rPr lang="en-US" dirty="0">
                <a:hlinkClick r:id="rId2"/>
              </a:rPr>
              <a:t>/4GxeSO7DyaE</a:t>
            </a:r>
            <a:endParaRPr lang="en-US" dirty="0"/>
          </a:p>
        </p:txBody>
      </p:sp>
      <p:pic>
        <p:nvPicPr>
          <p:cNvPr id="4" name="Picture 3">
            <a:hlinkClick r:id="rId2"/>
            <a:extLst>
              <a:ext uri="{FF2B5EF4-FFF2-40B4-BE49-F238E27FC236}">
                <a16:creationId xmlns:a16="http://schemas.microsoft.com/office/drawing/2014/main" id="{6779AA55-EA52-7930-1FB3-142C78A02CC2}"/>
              </a:ext>
            </a:extLst>
          </p:cNvPr>
          <p:cNvPicPr>
            <a:picLocks noChangeAspect="1"/>
          </p:cNvPicPr>
          <p:nvPr/>
        </p:nvPicPr>
        <p:blipFill>
          <a:blip r:embed="rId3"/>
          <a:stretch>
            <a:fillRect/>
          </a:stretch>
        </p:blipFill>
        <p:spPr>
          <a:xfrm>
            <a:off x="3949700" y="2190750"/>
            <a:ext cx="4292600" cy="2476500"/>
          </a:xfrm>
          <a:prstGeom prst="rect">
            <a:avLst/>
          </a:prstGeom>
        </p:spPr>
      </p:pic>
      <p:pic>
        <p:nvPicPr>
          <p:cNvPr id="5" name="Picture 4">
            <a:extLst>
              <a:ext uri="{FF2B5EF4-FFF2-40B4-BE49-F238E27FC236}">
                <a16:creationId xmlns:a16="http://schemas.microsoft.com/office/drawing/2014/main" id="{7C5A7095-F8BF-6EB1-1556-4994D11D0310}"/>
              </a:ext>
            </a:extLst>
          </p:cNvPr>
          <p:cNvPicPr>
            <a:picLocks noChangeAspect="1"/>
          </p:cNvPicPr>
          <p:nvPr/>
        </p:nvPicPr>
        <p:blipFill>
          <a:blip r:embed="rId4"/>
          <a:stretch>
            <a:fillRect/>
          </a:stretch>
        </p:blipFill>
        <p:spPr>
          <a:xfrm>
            <a:off x="721360" y="1554480"/>
            <a:ext cx="2540000" cy="3911600"/>
          </a:xfrm>
          <a:prstGeom prst="rect">
            <a:avLst/>
          </a:prstGeom>
        </p:spPr>
      </p:pic>
      <p:pic>
        <p:nvPicPr>
          <p:cNvPr id="31746" name="Picture 2">
            <a:extLst>
              <a:ext uri="{FF2B5EF4-FFF2-40B4-BE49-F238E27FC236}">
                <a16:creationId xmlns:a16="http://schemas.microsoft.com/office/drawing/2014/main" id="{6944E795-1294-00B0-69C4-980AAAE477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0640" y="2640330"/>
            <a:ext cx="2842260" cy="6599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C17039A-F7AD-66CF-7C55-EB8AF4E2EF70}"/>
              </a:ext>
            </a:extLst>
          </p:cNvPr>
          <p:cNvSpPr txBox="1"/>
          <p:nvPr/>
        </p:nvSpPr>
        <p:spPr>
          <a:xfrm>
            <a:off x="9123680" y="2021840"/>
            <a:ext cx="1511311" cy="369332"/>
          </a:xfrm>
          <a:prstGeom prst="rect">
            <a:avLst/>
          </a:prstGeom>
          <a:noFill/>
        </p:spPr>
        <p:txBody>
          <a:bodyPr wrap="none" rtlCol="0">
            <a:spAutoFit/>
          </a:bodyPr>
          <a:lstStyle/>
          <a:p>
            <a:r>
              <a:rPr lang="en-US" dirty="0"/>
              <a:t>Peptide Bond</a:t>
            </a:r>
          </a:p>
        </p:txBody>
      </p:sp>
    </p:spTree>
    <p:extLst>
      <p:ext uri="{BB962C8B-B14F-4D97-AF65-F5344CB8AC3E}">
        <p14:creationId xmlns:p14="http://schemas.microsoft.com/office/powerpoint/2010/main" val="36971751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5A7095-F8BF-6EB1-1556-4994D11D0310}"/>
              </a:ext>
            </a:extLst>
          </p:cNvPr>
          <p:cNvPicPr>
            <a:picLocks noChangeAspect="1"/>
          </p:cNvPicPr>
          <p:nvPr/>
        </p:nvPicPr>
        <p:blipFill>
          <a:blip r:embed="rId2"/>
          <a:stretch>
            <a:fillRect/>
          </a:stretch>
        </p:blipFill>
        <p:spPr>
          <a:xfrm>
            <a:off x="721360" y="1554480"/>
            <a:ext cx="2540000" cy="3911600"/>
          </a:xfrm>
          <a:prstGeom prst="rect">
            <a:avLst/>
          </a:prstGeom>
        </p:spPr>
      </p:pic>
      <p:pic>
        <p:nvPicPr>
          <p:cNvPr id="31746" name="Picture 2">
            <a:extLst>
              <a:ext uri="{FF2B5EF4-FFF2-40B4-BE49-F238E27FC236}">
                <a16:creationId xmlns:a16="http://schemas.microsoft.com/office/drawing/2014/main" id="{6944E795-1294-00B0-69C4-980AAAE47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0640" y="2640330"/>
            <a:ext cx="2842260" cy="6599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C17039A-F7AD-66CF-7C55-EB8AF4E2EF70}"/>
              </a:ext>
            </a:extLst>
          </p:cNvPr>
          <p:cNvSpPr txBox="1"/>
          <p:nvPr/>
        </p:nvSpPr>
        <p:spPr>
          <a:xfrm>
            <a:off x="9123680" y="2021840"/>
            <a:ext cx="1511311" cy="369332"/>
          </a:xfrm>
          <a:prstGeom prst="rect">
            <a:avLst/>
          </a:prstGeom>
          <a:noFill/>
        </p:spPr>
        <p:txBody>
          <a:bodyPr wrap="none" rtlCol="0">
            <a:spAutoFit/>
          </a:bodyPr>
          <a:lstStyle/>
          <a:p>
            <a:r>
              <a:rPr lang="en-US" dirty="0"/>
              <a:t>Peptide Bond</a:t>
            </a:r>
          </a:p>
        </p:txBody>
      </p:sp>
      <p:sp>
        <p:nvSpPr>
          <p:cNvPr id="7" name="TextBox 6">
            <a:extLst>
              <a:ext uri="{FF2B5EF4-FFF2-40B4-BE49-F238E27FC236}">
                <a16:creationId xmlns:a16="http://schemas.microsoft.com/office/drawing/2014/main" id="{A49424B9-FAB2-4CCE-4F96-9E1CD1842179}"/>
              </a:ext>
            </a:extLst>
          </p:cNvPr>
          <p:cNvSpPr txBox="1"/>
          <p:nvPr/>
        </p:nvSpPr>
        <p:spPr>
          <a:xfrm>
            <a:off x="3637280" y="5662414"/>
            <a:ext cx="6096000" cy="369332"/>
          </a:xfrm>
          <a:prstGeom prst="rect">
            <a:avLst/>
          </a:prstGeom>
          <a:noFill/>
        </p:spPr>
        <p:txBody>
          <a:bodyPr wrap="square">
            <a:spAutoFit/>
          </a:bodyPr>
          <a:lstStyle/>
          <a:p>
            <a:r>
              <a:rPr lang="en-US" dirty="0">
                <a:hlinkClick r:id="rId4"/>
              </a:rPr>
              <a:t>https://</a:t>
            </a:r>
            <a:r>
              <a:rPr lang="en-US" dirty="0" err="1">
                <a:hlinkClick r:id="rId4"/>
              </a:rPr>
              <a:t>youtu.be</a:t>
            </a:r>
            <a:r>
              <a:rPr lang="en-US" dirty="0">
                <a:hlinkClick r:id="rId4"/>
              </a:rPr>
              <a:t>/cn6K1m7yH0I</a:t>
            </a:r>
            <a:endParaRPr lang="en-US" dirty="0"/>
          </a:p>
        </p:txBody>
      </p:sp>
      <p:pic>
        <p:nvPicPr>
          <p:cNvPr id="8" name="Picture 7">
            <a:hlinkClick r:id="rId4"/>
            <a:extLst>
              <a:ext uri="{FF2B5EF4-FFF2-40B4-BE49-F238E27FC236}">
                <a16:creationId xmlns:a16="http://schemas.microsoft.com/office/drawing/2014/main" id="{2A54974F-30B7-CD4C-CE41-6B9711626609}"/>
              </a:ext>
            </a:extLst>
          </p:cNvPr>
          <p:cNvPicPr>
            <a:picLocks noChangeAspect="1"/>
          </p:cNvPicPr>
          <p:nvPr/>
        </p:nvPicPr>
        <p:blipFill>
          <a:blip r:embed="rId5"/>
          <a:stretch>
            <a:fillRect/>
          </a:stretch>
        </p:blipFill>
        <p:spPr>
          <a:xfrm>
            <a:off x="2552700" y="1441450"/>
            <a:ext cx="7086600" cy="3975100"/>
          </a:xfrm>
          <a:prstGeom prst="rect">
            <a:avLst/>
          </a:prstGeom>
        </p:spPr>
      </p:pic>
      <p:sp>
        <p:nvSpPr>
          <p:cNvPr id="9" name="TextBox 8">
            <a:extLst>
              <a:ext uri="{FF2B5EF4-FFF2-40B4-BE49-F238E27FC236}">
                <a16:creationId xmlns:a16="http://schemas.microsoft.com/office/drawing/2014/main" id="{87E90EA9-907F-F46D-D44E-839234F7274E}"/>
              </a:ext>
            </a:extLst>
          </p:cNvPr>
          <p:cNvSpPr txBox="1"/>
          <p:nvPr/>
        </p:nvSpPr>
        <p:spPr>
          <a:xfrm>
            <a:off x="4592320" y="904240"/>
            <a:ext cx="2384948" cy="369332"/>
          </a:xfrm>
          <a:prstGeom prst="rect">
            <a:avLst/>
          </a:prstGeom>
          <a:noFill/>
        </p:spPr>
        <p:txBody>
          <a:bodyPr wrap="none" rtlCol="0">
            <a:spAutoFit/>
          </a:bodyPr>
          <a:lstStyle/>
          <a:p>
            <a:r>
              <a:rPr lang="en-US" dirty="0"/>
              <a:t>Polymer melt spinning</a:t>
            </a:r>
          </a:p>
        </p:txBody>
      </p:sp>
    </p:spTree>
    <p:extLst>
      <p:ext uri="{BB962C8B-B14F-4D97-AF65-F5344CB8AC3E}">
        <p14:creationId xmlns:p14="http://schemas.microsoft.com/office/powerpoint/2010/main" val="35722126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C04426-A994-49DF-8B79-05BB56920D89}"/>
              </a:ext>
            </a:extLst>
          </p:cNvPr>
          <p:cNvSpPr txBox="1"/>
          <p:nvPr/>
        </p:nvSpPr>
        <p:spPr>
          <a:xfrm>
            <a:off x="233680" y="258356"/>
            <a:ext cx="2479040" cy="2031325"/>
          </a:xfrm>
          <a:prstGeom prst="rect">
            <a:avLst/>
          </a:prstGeom>
          <a:noFill/>
        </p:spPr>
        <p:txBody>
          <a:bodyPr wrap="square">
            <a:spAutoFit/>
          </a:bodyPr>
          <a:lstStyle/>
          <a:p>
            <a:r>
              <a:rPr lang="en-US" b="1" dirty="0"/>
              <a:t>PI</a:t>
            </a:r>
          </a:p>
          <a:p>
            <a:r>
              <a:rPr lang="en-US" dirty="0"/>
              <a:t>Natural</a:t>
            </a:r>
          </a:p>
          <a:p>
            <a:r>
              <a:rPr lang="en-US" dirty="0"/>
              <a:t>Rubber</a:t>
            </a:r>
          </a:p>
          <a:p>
            <a:r>
              <a:rPr lang="en-US" dirty="0"/>
              <a:t>Vulcanize</a:t>
            </a:r>
          </a:p>
          <a:p>
            <a:endParaRPr lang="en-US" dirty="0"/>
          </a:p>
          <a:p>
            <a:r>
              <a:rPr lang="en-US" dirty="0"/>
              <a:t>Anionic Polymerization</a:t>
            </a:r>
          </a:p>
          <a:p>
            <a:r>
              <a:rPr lang="en-US" dirty="0"/>
              <a:t>or Ziegler-Natta</a:t>
            </a:r>
          </a:p>
        </p:txBody>
      </p:sp>
      <p:pic>
        <p:nvPicPr>
          <p:cNvPr id="33794" name="Picture 2" descr="undefined">
            <a:extLst>
              <a:ext uri="{FF2B5EF4-FFF2-40B4-BE49-F238E27FC236}">
                <a16:creationId xmlns:a16="http://schemas.microsoft.com/office/drawing/2014/main" id="{83CDDC58-C98C-85E0-53B9-791286AE31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371" y="907207"/>
            <a:ext cx="4480560" cy="23627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77195E9-90F7-7508-9043-907BA4F32D90}"/>
              </a:ext>
            </a:extLst>
          </p:cNvPr>
          <p:cNvPicPr>
            <a:picLocks noChangeAspect="1"/>
          </p:cNvPicPr>
          <p:nvPr/>
        </p:nvPicPr>
        <p:blipFill>
          <a:blip r:embed="rId3"/>
          <a:stretch>
            <a:fillRect/>
          </a:stretch>
        </p:blipFill>
        <p:spPr>
          <a:xfrm>
            <a:off x="416560" y="3882390"/>
            <a:ext cx="4779691" cy="1612900"/>
          </a:xfrm>
          <a:prstGeom prst="rect">
            <a:avLst/>
          </a:prstGeom>
        </p:spPr>
      </p:pic>
      <p:pic>
        <p:nvPicPr>
          <p:cNvPr id="10" name="Picture 9">
            <a:extLst>
              <a:ext uri="{FF2B5EF4-FFF2-40B4-BE49-F238E27FC236}">
                <a16:creationId xmlns:a16="http://schemas.microsoft.com/office/drawing/2014/main" id="{954E9C22-55A5-1927-2C3A-0D82AE0C50FE}"/>
              </a:ext>
            </a:extLst>
          </p:cNvPr>
          <p:cNvPicPr>
            <a:picLocks noChangeAspect="1"/>
          </p:cNvPicPr>
          <p:nvPr/>
        </p:nvPicPr>
        <p:blipFill>
          <a:blip r:embed="rId4"/>
          <a:stretch>
            <a:fillRect/>
          </a:stretch>
        </p:blipFill>
        <p:spPr>
          <a:xfrm>
            <a:off x="5372100" y="3615690"/>
            <a:ext cx="6121400" cy="2146300"/>
          </a:xfrm>
          <a:prstGeom prst="rect">
            <a:avLst/>
          </a:prstGeom>
        </p:spPr>
      </p:pic>
      <p:sp>
        <p:nvSpPr>
          <p:cNvPr id="11" name="TextBox 10">
            <a:extLst>
              <a:ext uri="{FF2B5EF4-FFF2-40B4-BE49-F238E27FC236}">
                <a16:creationId xmlns:a16="http://schemas.microsoft.com/office/drawing/2014/main" id="{5CC53BB7-3C27-E315-3730-4DEFE84796B0}"/>
              </a:ext>
            </a:extLst>
          </p:cNvPr>
          <p:cNvSpPr txBox="1"/>
          <p:nvPr/>
        </p:nvSpPr>
        <p:spPr>
          <a:xfrm>
            <a:off x="3814491" y="3236059"/>
            <a:ext cx="925959" cy="646331"/>
          </a:xfrm>
          <a:prstGeom prst="rect">
            <a:avLst/>
          </a:prstGeom>
          <a:noFill/>
        </p:spPr>
        <p:txBody>
          <a:bodyPr wrap="none" rtlCol="0">
            <a:spAutoFit/>
          </a:bodyPr>
          <a:lstStyle/>
          <a:p>
            <a:r>
              <a:rPr lang="en-US" dirty="0"/>
              <a:t>Natural</a:t>
            </a:r>
          </a:p>
          <a:p>
            <a:r>
              <a:rPr lang="en-US" dirty="0"/>
              <a:t>Rubber</a:t>
            </a:r>
          </a:p>
        </p:txBody>
      </p:sp>
    </p:spTree>
    <p:extLst>
      <p:ext uri="{BB962C8B-B14F-4D97-AF65-F5344CB8AC3E}">
        <p14:creationId xmlns:p14="http://schemas.microsoft.com/office/powerpoint/2010/main" val="3629310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1164F0-8B3D-09B8-E716-FD8234C70369}"/>
              </a:ext>
            </a:extLst>
          </p:cNvPr>
          <p:cNvPicPr>
            <a:picLocks noChangeAspect="1"/>
          </p:cNvPicPr>
          <p:nvPr/>
        </p:nvPicPr>
        <p:blipFill>
          <a:blip r:embed="rId2"/>
          <a:stretch>
            <a:fillRect/>
          </a:stretch>
        </p:blipFill>
        <p:spPr>
          <a:xfrm>
            <a:off x="2209800" y="1224939"/>
            <a:ext cx="7772400" cy="4408121"/>
          </a:xfrm>
          <a:prstGeom prst="rect">
            <a:avLst/>
          </a:prstGeom>
        </p:spPr>
      </p:pic>
      <p:grpSp>
        <p:nvGrpSpPr>
          <p:cNvPr id="6" name="Group 5">
            <a:extLst>
              <a:ext uri="{FF2B5EF4-FFF2-40B4-BE49-F238E27FC236}">
                <a16:creationId xmlns:a16="http://schemas.microsoft.com/office/drawing/2014/main" id="{8071E6D9-1E98-CD23-06D3-DF3D40D0B470}"/>
              </a:ext>
            </a:extLst>
          </p:cNvPr>
          <p:cNvGrpSpPr/>
          <p:nvPr/>
        </p:nvGrpSpPr>
        <p:grpSpPr>
          <a:xfrm>
            <a:off x="219718" y="6053957"/>
            <a:ext cx="1711556" cy="653921"/>
            <a:chOff x="2207394" y="2686385"/>
            <a:chExt cx="7774806" cy="2970460"/>
          </a:xfrm>
        </p:grpSpPr>
        <p:pic>
          <p:nvPicPr>
            <p:cNvPr id="7" name="Picture 6">
              <a:extLst>
                <a:ext uri="{FF2B5EF4-FFF2-40B4-BE49-F238E27FC236}">
                  <a16:creationId xmlns:a16="http://schemas.microsoft.com/office/drawing/2014/main" id="{0B25BD16-0954-9884-4368-DF2682044A10}"/>
                </a:ext>
              </a:extLst>
            </p:cNvPr>
            <p:cNvPicPr>
              <a:picLocks noChangeAspect="1"/>
            </p:cNvPicPr>
            <p:nvPr/>
          </p:nvPicPr>
          <p:blipFill>
            <a:blip r:embed="rId3"/>
            <a:stretch>
              <a:fillRect/>
            </a:stretch>
          </p:blipFill>
          <p:spPr>
            <a:xfrm>
              <a:off x="2209800" y="2686385"/>
              <a:ext cx="7772400" cy="1485230"/>
            </a:xfrm>
            <a:prstGeom prst="rect">
              <a:avLst/>
            </a:prstGeom>
          </p:spPr>
        </p:pic>
        <p:pic>
          <p:nvPicPr>
            <p:cNvPr id="8" name="Picture 7">
              <a:extLst>
                <a:ext uri="{FF2B5EF4-FFF2-40B4-BE49-F238E27FC236}">
                  <a16:creationId xmlns:a16="http://schemas.microsoft.com/office/drawing/2014/main" id="{3F88EFF4-1DFC-05A7-4F28-7CED1A1CE6A4}"/>
                </a:ext>
              </a:extLst>
            </p:cNvPr>
            <p:cNvPicPr>
              <a:picLocks noChangeAspect="1"/>
            </p:cNvPicPr>
            <p:nvPr/>
          </p:nvPicPr>
          <p:blipFill>
            <a:blip r:embed="rId4"/>
            <a:stretch>
              <a:fillRect/>
            </a:stretch>
          </p:blipFill>
          <p:spPr>
            <a:xfrm>
              <a:off x="3744310" y="4971045"/>
              <a:ext cx="4267200" cy="685800"/>
            </a:xfrm>
            <a:prstGeom prst="rect">
              <a:avLst/>
            </a:prstGeom>
          </p:spPr>
        </p:pic>
        <p:pic>
          <p:nvPicPr>
            <p:cNvPr id="9" name="Picture 8">
              <a:extLst>
                <a:ext uri="{FF2B5EF4-FFF2-40B4-BE49-F238E27FC236}">
                  <a16:creationId xmlns:a16="http://schemas.microsoft.com/office/drawing/2014/main" id="{C6C7BCF5-E3CC-1683-4118-A82FD572A32C}"/>
                </a:ext>
              </a:extLst>
            </p:cNvPr>
            <p:cNvPicPr>
              <a:picLocks noChangeAspect="1"/>
            </p:cNvPicPr>
            <p:nvPr/>
          </p:nvPicPr>
          <p:blipFill>
            <a:blip r:embed="rId5"/>
            <a:stretch>
              <a:fillRect/>
            </a:stretch>
          </p:blipFill>
          <p:spPr>
            <a:xfrm>
              <a:off x="2207394" y="4171615"/>
              <a:ext cx="7251700" cy="698500"/>
            </a:xfrm>
            <a:prstGeom prst="rect">
              <a:avLst/>
            </a:prstGeom>
          </p:spPr>
        </p:pic>
      </p:grpSp>
    </p:spTree>
    <p:extLst>
      <p:ext uri="{BB962C8B-B14F-4D97-AF65-F5344CB8AC3E}">
        <p14:creationId xmlns:p14="http://schemas.microsoft.com/office/powerpoint/2010/main" val="36542917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4D654E-9D86-4F28-04CE-3D30F5C29EDA}"/>
              </a:ext>
            </a:extLst>
          </p:cNvPr>
          <p:cNvSpPr txBox="1"/>
          <p:nvPr/>
        </p:nvSpPr>
        <p:spPr>
          <a:xfrm>
            <a:off x="277554" y="249891"/>
            <a:ext cx="1593257" cy="923330"/>
          </a:xfrm>
          <a:prstGeom prst="rect">
            <a:avLst/>
          </a:prstGeom>
          <a:noFill/>
        </p:spPr>
        <p:txBody>
          <a:bodyPr wrap="none" rtlCol="0">
            <a:spAutoFit/>
          </a:bodyPr>
          <a:lstStyle/>
          <a:p>
            <a:r>
              <a:rPr lang="en-US" b="1" dirty="0"/>
              <a:t>PLA</a:t>
            </a:r>
          </a:p>
          <a:p>
            <a:r>
              <a:rPr lang="en-US" dirty="0"/>
              <a:t>Condensation</a:t>
            </a:r>
          </a:p>
          <a:p>
            <a:r>
              <a:rPr lang="en-US" dirty="0"/>
              <a:t>Bio sourced</a:t>
            </a:r>
          </a:p>
        </p:txBody>
      </p:sp>
      <p:pic>
        <p:nvPicPr>
          <p:cNvPr id="3" name="Picture 2">
            <a:extLst>
              <a:ext uri="{FF2B5EF4-FFF2-40B4-BE49-F238E27FC236}">
                <a16:creationId xmlns:a16="http://schemas.microsoft.com/office/drawing/2014/main" id="{9B73A773-883A-60BA-B83B-165A854CE2FD}"/>
              </a:ext>
            </a:extLst>
          </p:cNvPr>
          <p:cNvPicPr>
            <a:picLocks noChangeAspect="1"/>
          </p:cNvPicPr>
          <p:nvPr/>
        </p:nvPicPr>
        <p:blipFill>
          <a:blip r:embed="rId2"/>
          <a:stretch>
            <a:fillRect/>
          </a:stretch>
        </p:blipFill>
        <p:spPr>
          <a:xfrm>
            <a:off x="3745302" y="2089800"/>
            <a:ext cx="7772400" cy="4075878"/>
          </a:xfrm>
          <a:prstGeom prst="rect">
            <a:avLst/>
          </a:prstGeom>
        </p:spPr>
      </p:pic>
      <p:pic>
        <p:nvPicPr>
          <p:cNvPr id="4" name="Picture 3">
            <a:extLst>
              <a:ext uri="{FF2B5EF4-FFF2-40B4-BE49-F238E27FC236}">
                <a16:creationId xmlns:a16="http://schemas.microsoft.com/office/drawing/2014/main" id="{DAD03F42-7094-D9CA-BA32-42CA4D1A2A59}"/>
              </a:ext>
            </a:extLst>
          </p:cNvPr>
          <p:cNvPicPr>
            <a:picLocks noChangeAspect="1"/>
          </p:cNvPicPr>
          <p:nvPr/>
        </p:nvPicPr>
        <p:blipFill>
          <a:blip r:embed="rId3"/>
          <a:stretch>
            <a:fillRect/>
          </a:stretch>
        </p:blipFill>
        <p:spPr>
          <a:xfrm>
            <a:off x="3745302" y="249891"/>
            <a:ext cx="7556500" cy="1600200"/>
          </a:xfrm>
          <a:prstGeom prst="rect">
            <a:avLst/>
          </a:prstGeom>
        </p:spPr>
      </p:pic>
      <p:pic>
        <p:nvPicPr>
          <p:cNvPr id="5" name="Picture 4">
            <a:extLst>
              <a:ext uri="{FF2B5EF4-FFF2-40B4-BE49-F238E27FC236}">
                <a16:creationId xmlns:a16="http://schemas.microsoft.com/office/drawing/2014/main" id="{2CCB954B-64C9-C271-6D54-119620E7F7F6}"/>
              </a:ext>
            </a:extLst>
          </p:cNvPr>
          <p:cNvPicPr>
            <a:picLocks noChangeAspect="1"/>
          </p:cNvPicPr>
          <p:nvPr/>
        </p:nvPicPr>
        <p:blipFill>
          <a:blip r:embed="rId4"/>
          <a:stretch>
            <a:fillRect/>
          </a:stretch>
        </p:blipFill>
        <p:spPr>
          <a:xfrm>
            <a:off x="674298" y="2776339"/>
            <a:ext cx="4214370" cy="941648"/>
          </a:xfrm>
          <a:prstGeom prst="rect">
            <a:avLst/>
          </a:prstGeom>
        </p:spPr>
      </p:pic>
      <p:pic>
        <p:nvPicPr>
          <p:cNvPr id="6" name="Picture 5">
            <a:extLst>
              <a:ext uri="{FF2B5EF4-FFF2-40B4-BE49-F238E27FC236}">
                <a16:creationId xmlns:a16="http://schemas.microsoft.com/office/drawing/2014/main" id="{6A0E1321-269C-6071-739F-AF1172D5406F}"/>
              </a:ext>
            </a:extLst>
          </p:cNvPr>
          <p:cNvPicPr>
            <a:picLocks noChangeAspect="1"/>
          </p:cNvPicPr>
          <p:nvPr/>
        </p:nvPicPr>
        <p:blipFill>
          <a:blip r:embed="rId5"/>
          <a:stretch>
            <a:fillRect/>
          </a:stretch>
        </p:blipFill>
        <p:spPr>
          <a:xfrm>
            <a:off x="864079" y="3910286"/>
            <a:ext cx="3604404" cy="988480"/>
          </a:xfrm>
          <a:prstGeom prst="rect">
            <a:avLst/>
          </a:prstGeom>
        </p:spPr>
      </p:pic>
      <p:pic>
        <p:nvPicPr>
          <p:cNvPr id="7" name="Picture 6">
            <a:extLst>
              <a:ext uri="{FF2B5EF4-FFF2-40B4-BE49-F238E27FC236}">
                <a16:creationId xmlns:a16="http://schemas.microsoft.com/office/drawing/2014/main" id="{A8B1BC8E-CC85-5098-33B1-E48E616B4E32}"/>
              </a:ext>
            </a:extLst>
          </p:cNvPr>
          <p:cNvPicPr>
            <a:picLocks noChangeAspect="1"/>
          </p:cNvPicPr>
          <p:nvPr/>
        </p:nvPicPr>
        <p:blipFill>
          <a:blip r:embed="rId6"/>
          <a:stretch>
            <a:fillRect/>
          </a:stretch>
        </p:blipFill>
        <p:spPr>
          <a:xfrm>
            <a:off x="864079" y="5100910"/>
            <a:ext cx="3613030" cy="1033953"/>
          </a:xfrm>
          <a:prstGeom prst="rect">
            <a:avLst/>
          </a:prstGeom>
        </p:spPr>
      </p:pic>
      <p:sp>
        <p:nvSpPr>
          <p:cNvPr id="8" name="TextBox 7">
            <a:extLst>
              <a:ext uri="{FF2B5EF4-FFF2-40B4-BE49-F238E27FC236}">
                <a16:creationId xmlns:a16="http://schemas.microsoft.com/office/drawing/2014/main" id="{E24687C0-FF78-0946-8021-07EDE096A70F}"/>
              </a:ext>
            </a:extLst>
          </p:cNvPr>
          <p:cNvSpPr txBox="1"/>
          <p:nvPr/>
        </p:nvSpPr>
        <p:spPr>
          <a:xfrm>
            <a:off x="864079" y="1264518"/>
            <a:ext cx="2465717" cy="1200329"/>
          </a:xfrm>
          <a:prstGeom prst="rect">
            <a:avLst/>
          </a:prstGeom>
          <a:noFill/>
        </p:spPr>
        <p:txBody>
          <a:bodyPr wrap="square" rtlCol="0">
            <a:spAutoFit/>
          </a:bodyPr>
          <a:lstStyle/>
          <a:p>
            <a:r>
              <a:rPr lang="en-US" dirty="0"/>
              <a:t>Lactic acid is produced by fermentation of organics </a:t>
            </a:r>
          </a:p>
        </p:txBody>
      </p:sp>
    </p:spTree>
    <p:extLst>
      <p:ext uri="{BB962C8B-B14F-4D97-AF65-F5344CB8AC3E}">
        <p14:creationId xmlns:p14="http://schemas.microsoft.com/office/powerpoint/2010/main" val="10053332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353E88-E9C6-E4B8-24BB-6BBD71892334}"/>
              </a:ext>
            </a:extLst>
          </p:cNvPr>
          <p:cNvSpPr txBox="1"/>
          <p:nvPr/>
        </p:nvSpPr>
        <p:spPr>
          <a:xfrm>
            <a:off x="314643" y="244763"/>
            <a:ext cx="1474571" cy="923330"/>
          </a:xfrm>
          <a:prstGeom prst="rect">
            <a:avLst/>
          </a:prstGeom>
          <a:noFill/>
        </p:spPr>
        <p:txBody>
          <a:bodyPr wrap="none" rtlCol="0">
            <a:spAutoFit/>
          </a:bodyPr>
          <a:lstStyle/>
          <a:p>
            <a:r>
              <a:rPr lang="en-US" b="1" dirty="0"/>
              <a:t>PHB (PHAs)</a:t>
            </a:r>
          </a:p>
          <a:p>
            <a:r>
              <a:rPr lang="en-US" dirty="0"/>
              <a:t>Random CPs</a:t>
            </a:r>
          </a:p>
          <a:p>
            <a:r>
              <a:rPr lang="en-US" dirty="0"/>
              <a:t>Bio sourced</a:t>
            </a:r>
          </a:p>
        </p:txBody>
      </p:sp>
      <p:pic>
        <p:nvPicPr>
          <p:cNvPr id="1026" name="Picture 2">
            <a:extLst>
              <a:ext uri="{FF2B5EF4-FFF2-40B4-BE49-F238E27FC236}">
                <a16:creationId xmlns:a16="http://schemas.microsoft.com/office/drawing/2014/main" id="{6F26D565-AB01-80BB-D728-7E864329AE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4844" y="205158"/>
            <a:ext cx="2461278" cy="1359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442BE62-CF08-852B-D4D6-52A6DC3BB5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5078"/>
          <a:stretch/>
        </p:blipFill>
        <p:spPr bwMode="auto">
          <a:xfrm>
            <a:off x="6218207" y="284066"/>
            <a:ext cx="1718095" cy="12808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C1DFC35-8C5B-1965-CC42-93F8BCBD48B6}"/>
              </a:ext>
            </a:extLst>
          </p:cNvPr>
          <p:cNvPicPr>
            <a:picLocks noChangeAspect="1"/>
          </p:cNvPicPr>
          <p:nvPr/>
        </p:nvPicPr>
        <p:blipFill>
          <a:blip r:embed="rId4"/>
          <a:stretch>
            <a:fillRect/>
          </a:stretch>
        </p:blipFill>
        <p:spPr>
          <a:xfrm>
            <a:off x="612365" y="1728518"/>
            <a:ext cx="4664957" cy="1989467"/>
          </a:xfrm>
          <a:prstGeom prst="rect">
            <a:avLst/>
          </a:prstGeom>
        </p:spPr>
      </p:pic>
      <p:pic>
        <p:nvPicPr>
          <p:cNvPr id="1030" name="Picture 6">
            <a:extLst>
              <a:ext uri="{FF2B5EF4-FFF2-40B4-BE49-F238E27FC236}">
                <a16:creationId xmlns:a16="http://schemas.microsoft.com/office/drawing/2014/main" id="{35380BBF-7F97-9028-485A-D1390476C9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564908"/>
            <a:ext cx="5681882" cy="27233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526A40A-F19E-FC22-FBEB-2DD61768EF8D}"/>
              </a:ext>
            </a:extLst>
          </p:cNvPr>
          <p:cNvSpPr txBox="1"/>
          <p:nvPr/>
        </p:nvSpPr>
        <p:spPr>
          <a:xfrm>
            <a:off x="6218207" y="4459856"/>
            <a:ext cx="5705601" cy="646331"/>
          </a:xfrm>
          <a:prstGeom prst="rect">
            <a:avLst/>
          </a:prstGeom>
          <a:noFill/>
        </p:spPr>
        <p:txBody>
          <a:bodyPr wrap="none" rtlCol="0">
            <a:spAutoFit/>
          </a:bodyPr>
          <a:lstStyle/>
          <a:p>
            <a:r>
              <a:rPr lang="en-US" dirty="0"/>
              <a:t>PHB is directly produced by fermentation</a:t>
            </a:r>
          </a:p>
          <a:p>
            <a:r>
              <a:rPr lang="en-US" dirty="0"/>
              <a:t>Can be </a:t>
            </a:r>
            <a:r>
              <a:rPr lang="en-US" dirty="0" err="1"/>
              <a:t>transgenically</a:t>
            </a:r>
            <a:r>
              <a:rPr lang="en-US" dirty="0"/>
              <a:t> grown in soybean and other crops</a:t>
            </a:r>
          </a:p>
        </p:txBody>
      </p:sp>
      <p:pic>
        <p:nvPicPr>
          <p:cNvPr id="1032" name="Picture 8">
            <a:extLst>
              <a:ext uri="{FF2B5EF4-FFF2-40B4-BE49-F238E27FC236}">
                <a16:creationId xmlns:a16="http://schemas.microsoft.com/office/drawing/2014/main" id="{4CC83590-F742-CB5E-9B4F-CFCB1323F2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42" y="3717985"/>
            <a:ext cx="6119842" cy="3080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1299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263664-6A30-871B-671C-85E1B9C1AA5E}"/>
              </a:ext>
            </a:extLst>
          </p:cNvPr>
          <p:cNvSpPr txBox="1"/>
          <p:nvPr/>
        </p:nvSpPr>
        <p:spPr>
          <a:xfrm>
            <a:off x="412956" y="289223"/>
            <a:ext cx="2072555" cy="923330"/>
          </a:xfrm>
          <a:prstGeom prst="rect">
            <a:avLst/>
          </a:prstGeom>
          <a:noFill/>
        </p:spPr>
        <p:txBody>
          <a:bodyPr wrap="none" rtlCol="0">
            <a:spAutoFit/>
          </a:bodyPr>
          <a:lstStyle/>
          <a:p>
            <a:r>
              <a:rPr lang="en-US" b="1" dirty="0"/>
              <a:t>Epoxy</a:t>
            </a:r>
            <a:r>
              <a:rPr lang="en-US" dirty="0"/>
              <a:t> ring opening</a:t>
            </a:r>
          </a:p>
          <a:p>
            <a:r>
              <a:rPr lang="en-US" dirty="0"/>
              <a:t>Condensation</a:t>
            </a:r>
          </a:p>
          <a:p>
            <a:r>
              <a:rPr lang="en-US" dirty="0"/>
              <a:t>Composites</a:t>
            </a:r>
          </a:p>
        </p:txBody>
      </p:sp>
      <p:pic>
        <p:nvPicPr>
          <p:cNvPr id="2050" name="Picture 2" descr="Making Epoxy Resins">
            <a:extLst>
              <a:ext uri="{FF2B5EF4-FFF2-40B4-BE49-F238E27FC236}">
                <a16:creationId xmlns:a16="http://schemas.microsoft.com/office/drawing/2014/main" id="{841A64CF-BF91-1765-3342-42ECD610C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7378" y="635240"/>
            <a:ext cx="5435600" cy="1498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omposites in the Aircraft Industry">
            <a:extLst>
              <a:ext uri="{FF2B5EF4-FFF2-40B4-BE49-F238E27FC236}">
                <a16:creationId xmlns:a16="http://schemas.microsoft.com/office/drawing/2014/main" id="{D41C0643-84D0-C35B-E5A2-99752E83F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617" y="2831860"/>
            <a:ext cx="7692106" cy="3390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5333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9EFE3F-F100-21D1-FCDF-8393D3F1B6F7}"/>
              </a:ext>
            </a:extLst>
          </p:cNvPr>
          <p:cNvSpPr txBox="1"/>
          <p:nvPr/>
        </p:nvSpPr>
        <p:spPr>
          <a:xfrm>
            <a:off x="347158" y="193431"/>
            <a:ext cx="1865786" cy="1200329"/>
          </a:xfrm>
          <a:prstGeom prst="rect">
            <a:avLst/>
          </a:prstGeom>
          <a:noFill/>
        </p:spPr>
        <p:txBody>
          <a:bodyPr wrap="square" rtlCol="0">
            <a:spAutoFit/>
          </a:bodyPr>
          <a:lstStyle/>
          <a:p>
            <a:r>
              <a:rPr lang="en-US" b="1" dirty="0"/>
              <a:t>Resorcinol-Formaldehyde</a:t>
            </a:r>
          </a:p>
          <a:p>
            <a:r>
              <a:rPr lang="en-US" dirty="0"/>
              <a:t>Condensation</a:t>
            </a:r>
          </a:p>
          <a:p>
            <a:r>
              <a:rPr lang="en-US" dirty="0"/>
              <a:t>Electronics</a:t>
            </a:r>
          </a:p>
        </p:txBody>
      </p:sp>
      <p:pic>
        <p:nvPicPr>
          <p:cNvPr id="3074" name="Picture 2" descr="resorcinol-formaldehyde resin ...">
            <a:extLst>
              <a:ext uri="{FF2B5EF4-FFF2-40B4-BE49-F238E27FC236}">
                <a16:creationId xmlns:a16="http://schemas.microsoft.com/office/drawing/2014/main" id="{45881074-0636-3142-214F-62162E546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2705" y="682205"/>
            <a:ext cx="4254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555854ED-3D68-1EE6-AEAA-D8843BF66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9657" y="3494058"/>
            <a:ext cx="2794000" cy="2095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12F904-D0DE-9640-1E5C-D738A6592BF0}"/>
              </a:ext>
            </a:extLst>
          </p:cNvPr>
          <p:cNvSpPr txBox="1"/>
          <p:nvPr/>
        </p:nvSpPr>
        <p:spPr>
          <a:xfrm>
            <a:off x="7720642" y="3683479"/>
            <a:ext cx="1028808" cy="369332"/>
          </a:xfrm>
          <a:prstGeom prst="rect">
            <a:avLst/>
          </a:prstGeom>
          <a:noFill/>
        </p:spPr>
        <p:txBody>
          <a:bodyPr wrap="none" rtlCol="0">
            <a:spAutoFit/>
          </a:bodyPr>
          <a:lstStyle/>
          <a:p>
            <a:r>
              <a:rPr lang="en-US" dirty="0"/>
              <a:t>Plywood</a:t>
            </a:r>
          </a:p>
        </p:txBody>
      </p:sp>
    </p:spTree>
    <p:extLst>
      <p:ext uri="{BB962C8B-B14F-4D97-AF65-F5344CB8AC3E}">
        <p14:creationId xmlns:p14="http://schemas.microsoft.com/office/powerpoint/2010/main" val="4030720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14B132-DF6C-04E9-8141-0E4E8CB78EE2}"/>
              </a:ext>
            </a:extLst>
          </p:cNvPr>
          <p:cNvSpPr txBox="1"/>
          <p:nvPr/>
        </p:nvSpPr>
        <p:spPr>
          <a:xfrm>
            <a:off x="325120" y="220297"/>
            <a:ext cx="1666225" cy="923330"/>
          </a:xfrm>
          <a:prstGeom prst="rect">
            <a:avLst/>
          </a:prstGeom>
          <a:noFill/>
        </p:spPr>
        <p:txBody>
          <a:bodyPr wrap="none" rtlCol="0">
            <a:spAutoFit/>
          </a:bodyPr>
          <a:lstStyle/>
          <a:p>
            <a:r>
              <a:rPr lang="en-US" b="1" dirty="0"/>
              <a:t>Polyurethane</a:t>
            </a:r>
            <a:endParaRPr lang="en-US" dirty="0"/>
          </a:p>
          <a:p>
            <a:r>
              <a:rPr lang="en-US" dirty="0"/>
              <a:t>Condensation</a:t>
            </a:r>
          </a:p>
          <a:p>
            <a:r>
              <a:rPr lang="en-US" dirty="0"/>
              <a:t>Foam/coatings</a:t>
            </a:r>
          </a:p>
        </p:txBody>
      </p:sp>
      <p:pic>
        <p:nvPicPr>
          <p:cNvPr id="4098" name="Picture 2" descr="Polyurethane Foam? Facts (Pros &amp; Cons ...">
            <a:extLst>
              <a:ext uri="{FF2B5EF4-FFF2-40B4-BE49-F238E27FC236}">
                <a16:creationId xmlns:a16="http://schemas.microsoft.com/office/drawing/2014/main" id="{5FB494B5-C713-801D-B80B-F3BDB09AA7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1248" y="681962"/>
            <a:ext cx="32385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inwax Fast Drying Polyurethane ...">
            <a:extLst>
              <a:ext uri="{FF2B5EF4-FFF2-40B4-BE49-F238E27FC236}">
                <a16:creationId xmlns:a16="http://schemas.microsoft.com/office/drawing/2014/main" id="{A0DFA084-900C-9878-F7EF-789279B2C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209" y="681962"/>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hat is Polyurethane? Composition ...">
            <a:extLst>
              <a:ext uri="{FF2B5EF4-FFF2-40B4-BE49-F238E27FC236}">
                <a16:creationId xmlns:a16="http://schemas.microsoft.com/office/drawing/2014/main" id="{7DCA2257-A6EA-A906-4EC8-27635200AD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7625" y="4447995"/>
            <a:ext cx="6426200" cy="1257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41C9F6-9E7F-AE1E-9782-68BA1C21B612}"/>
              </a:ext>
            </a:extLst>
          </p:cNvPr>
          <p:cNvSpPr txBox="1"/>
          <p:nvPr/>
        </p:nvSpPr>
        <p:spPr>
          <a:xfrm>
            <a:off x="3536829" y="5806706"/>
            <a:ext cx="4454617" cy="369332"/>
          </a:xfrm>
          <a:prstGeom prst="rect">
            <a:avLst/>
          </a:prstGeom>
          <a:noFill/>
        </p:spPr>
        <p:txBody>
          <a:bodyPr wrap="none" rtlCol="0">
            <a:spAutoFit/>
          </a:bodyPr>
          <a:lstStyle/>
          <a:p>
            <a:r>
              <a:rPr lang="en-US" dirty="0"/>
              <a:t>Condensation polymer with no condensate</a:t>
            </a:r>
          </a:p>
        </p:txBody>
      </p:sp>
    </p:spTree>
    <p:extLst>
      <p:ext uri="{BB962C8B-B14F-4D97-AF65-F5344CB8AC3E}">
        <p14:creationId xmlns:p14="http://schemas.microsoft.com/office/powerpoint/2010/main" val="19155542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F18E44-5FA9-5E63-89AD-806B41655BA3}"/>
              </a:ext>
            </a:extLst>
          </p:cNvPr>
          <p:cNvSpPr txBox="1"/>
          <p:nvPr/>
        </p:nvSpPr>
        <p:spPr>
          <a:xfrm>
            <a:off x="294640" y="201339"/>
            <a:ext cx="2108269" cy="923330"/>
          </a:xfrm>
          <a:prstGeom prst="rect">
            <a:avLst/>
          </a:prstGeom>
          <a:noFill/>
        </p:spPr>
        <p:txBody>
          <a:bodyPr wrap="none" rtlCol="0">
            <a:spAutoFit/>
          </a:bodyPr>
          <a:lstStyle/>
          <a:p>
            <a:r>
              <a:rPr lang="en-US" b="1" dirty="0"/>
              <a:t>PDMS </a:t>
            </a:r>
            <a:r>
              <a:rPr lang="en-US" dirty="0"/>
              <a:t>ring-opening</a:t>
            </a:r>
          </a:p>
          <a:p>
            <a:r>
              <a:rPr lang="en-US" dirty="0"/>
              <a:t>Condensation</a:t>
            </a:r>
          </a:p>
          <a:p>
            <a:r>
              <a:rPr lang="en-US" dirty="0"/>
              <a:t>Rubber</a:t>
            </a:r>
          </a:p>
        </p:txBody>
      </p:sp>
      <p:pic>
        <p:nvPicPr>
          <p:cNvPr id="5122" name="Picture 2" descr="PDMS">
            <a:extLst>
              <a:ext uri="{FF2B5EF4-FFF2-40B4-BE49-F238E27FC236}">
                <a16:creationId xmlns:a16="http://schemas.microsoft.com/office/drawing/2014/main" id="{D813DC4D-B160-ABBE-F0F7-D99C1F0E4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0978" y="515069"/>
            <a:ext cx="27940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9335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4278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576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0221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180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C55DB1-FD38-813F-E054-BADF18026018}"/>
              </a:ext>
            </a:extLst>
          </p:cNvPr>
          <p:cNvPicPr>
            <a:picLocks noChangeAspect="1"/>
          </p:cNvPicPr>
          <p:nvPr/>
        </p:nvPicPr>
        <p:blipFill>
          <a:blip r:embed="rId2"/>
          <a:stretch>
            <a:fillRect/>
          </a:stretch>
        </p:blipFill>
        <p:spPr>
          <a:xfrm>
            <a:off x="2209800" y="1457430"/>
            <a:ext cx="7772400" cy="3943140"/>
          </a:xfrm>
          <a:prstGeom prst="rect">
            <a:avLst/>
          </a:prstGeom>
        </p:spPr>
      </p:pic>
      <p:grpSp>
        <p:nvGrpSpPr>
          <p:cNvPr id="2" name="Group 1">
            <a:extLst>
              <a:ext uri="{FF2B5EF4-FFF2-40B4-BE49-F238E27FC236}">
                <a16:creationId xmlns:a16="http://schemas.microsoft.com/office/drawing/2014/main" id="{712E6CB0-1D7C-EB48-7CDC-213D25BAC241}"/>
              </a:ext>
            </a:extLst>
          </p:cNvPr>
          <p:cNvGrpSpPr/>
          <p:nvPr/>
        </p:nvGrpSpPr>
        <p:grpSpPr>
          <a:xfrm>
            <a:off x="219718" y="6053957"/>
            <a:ext cx="1711556" cy="653921"/>
            <a:chOff x="2207394" y="2686385"/>
            <a:chExt cx="7774806" cy="2970460"/>
          </a:xfrm>
        </p:grpSpPr>
        <p:pic>
          <p:nvPicPr>
            <p:cNvPr id="4" name="Picture 3">
              <a:extLst>
                <a:ext uri="{FF2B5EF4-FFF2-40B4-BE49-F238E27FC236}">
                  <a16:creationId xmlns:a16="http://schemas.microsoft.com/office/drawing/2014/main" id="{1D9F1B95-491A-8B56-E783-D0E91C0CBE8C}"/>
                </a:ext>
              </a:extLst>
            </p:cNvPr>
            <p:cNvPicPr>
              <a:picLocks noChangeAspect="1"/>
            </p:cNvPicPr>
            <p:nvPr/>
          </p:nvPicPr>
          <p:blipFill>
            <a:blip r:embed="rId3"/>
            <a:stretch>
              <a:fillRect/>
            </a:stretch>
          </p:blipFill>
          <p:spPr>
            <a:xfrm>
              <a:off x="2209800" y="2686385"/>
              <a:ext cx="7772400" cy="1485230"/>
            </a:xfrm>
            <a:prstGeom prst="rect">
              <a:avLst/>
            </a:prstGeom>
          </p:spPr>
        </p:pic>
        <p:pic>
          <p:nvPicPr>
            <p:cNvPr id="5" name="Picture 4">
              <a:extLst>
                <a:ext uri="{FF2B5EF4-FFF2-40B4-BE49-F238E27FC236}">
                  <a16:creationId xmlns:a16="http://schemas.microsoft.com/office/drawing/2014/main" id="{5DF38043-A8DA-4278-5ECC-6F56BF0B268E}"/>
                </a:ext>
              </a:extLst>
            </p:cNvPr>
            <p:cNvPicPr>
              <a:picLocks noChangeAspect="1"/>
            </p:cNvPicPr>
            <p:nvPr/>
          </p:nvPicPr>
          <p:blipFill>
            <a:blip r:embed="rId4"/>
            <a:stretch>
              <a:fillRect/>
            </a:stretch>
          </p:blipFill>
          <p:spPr>
            <a:xfrm>
              <a:off x="3744310" y="4971045"/>
              <a:ext cx="4267200" cy="685800"/>
            </a:xfrm>
            <a:prstGeom prst="rect">
              <a:avLst/>
            </a:prstGeom>
          </p:spPr>
        </p:pic>
        <p:pic>
          <p:nvPicPr>
            <p:cNvPr id="6" name="Picture 5">
              <a:extLst>
                <a:ext uri="{FF2B5EF4-FFF2-40B4-BE49-F238E27FC236}">
                  <a16:creationId xmlns:a16="http://schemas.microsoft.com/office/drawing/2014/main" id="{1FC34D39-D8A1-2A4E-CC7B-09C727127422}"/>
                </a:ext>
              </a:extLst>
            </p:cNvPr>
            <p:cNvPicPr>
              <a:picLocks noChangeAspect="1"/>
            </p:cNvPicPr>
            <p:nvPr/>
          </p:nvPicPr>
          <p:blipFill>
            <a:blip r:embed="rId5"/>
            <a:stretch>
              <a:fillRect/>
            </a:stretch>
          </p:blipFill>
          <p:spPr>
            <a:xfrm>
              <a:off x="2207394" y="4171615"/>
              <a:ext cx="7251700" cy="698500"/>
            </a:xfrm>
            <a:prstGeom prst="rect">
              <a:avLst/>
            </a:prstGeom>
          </p:spPr>
        </p:pic>
      </p:grpSp>
    </p:spTree>
    <p:extLst>
      <p:ext uri="{BB962C8B-B14F-4D97-AF65-F5344CB8AC3E}">
        <p14:creationId xmlns:p14="http://schemas.microsoft.com/office/powerpoint/2010/main" val="19615817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868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3354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7120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3722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4778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58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49883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60495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25584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998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3C4239-6524-39BF-52A9-6397C5AFEDBD}"/>
              </a:ext>
            </a:extLst>
          </p:cNvPr>
          <p:cNvPicPr>
            <a:picLocks noChangeAspect="1"/>
          </p:cNvPicPr>
          <p:nvPr/>
        </p:nvPicPr>
        <p:blipFill>
          <a:blip r:embed="rId2"/>
          <a:stretch>
            <a:fillRect/>
          </a:stretch>
        </p:blipFill>
        <p:spPr>
          <a:xfrm>
            <a:off x="2209800" y="1009934"/>
            <a:ext cx="7772400" cy="4838131"/>
          </a:xfrm>
          <a:prstGeom prst="rect">
            <a:avLst/>
          </a:prstGeom>
        </p:spPr>
      </p:pic>
      <p:grpSp>
        <p:nvGrpSpPr>
          <p:cNvPr id="4" name="Group 3">
            <a:extLst>
              <a:ext uri="{FF2B5EF4-FFF2-40B4-BE49-F238E27FC236}">
                <a16:creationId xmlns:a16="http://schemas.microsoft.com/office/drawing/2014/main" id="{2BF87721-ED3F-124D-790A-6B8DDAE68931}"/>
              </a:ext>
            </a:extLst>
          </p:cNvPr>
          <p:cNvGrpSpPr/>
          <p:nvPr/>
        </p:nvGrpSpPr>
        <p:grpSpPr>
          <a:xfrm>
            <a:off x="219718" y="6053957"/>
            <a:ext cx="1711556" cy="653921"/>
            <a:chOff x="2207394" y="2686385"/>
            <a:chExt cx="7774806" cy="2970460"/>
          </a:xfrm>
        </p:grpSpPr>
        <p:pic>
          <p:nvPicPr>
            <p:cNvPr id="5" name="Picture 4">
              <a:extLst>
                <a:ext uri="{FF2B5EF4-FFF2-40B4-BE49-F238E27FC236}">
                  <a16:creationId xmlns:a16="http://schemas.microsoft.com/office/drawing/2014/main" id="{7992D384-B327-78AF-204D-12D835B99766}"/>
                </a:ext>
              </a:extLst>
            </p:cNvPr>
            <p:cNvPicPr>
              <a:picLocks noChangeAspect="1"/>
            </p:cNvPicPr>
            <p:nvPr/>
          </p:nvPicPr>
          <p:blipFill>
            <a:blip r:embed="rId3"/>
            <a:stretch>
              <a:fillRect/>
            </a:stretch>
          </p:blipFill>
          <p:spPr>
            <a:xfrm>
              <a:off x="2209800" y="2686385"/>
              <a:ext cx="7772400" cy="1485230"/>
            </a:xfrm>
            <a:prstGeom prst="rect">
              <a:avLst/>
            </a:prstGeom>
          </p:spPr>
        </p:pic>
        <p:pic>
          <p:nvPicPr>
            <p:cNvPr id="6" name="Picture 5">
              <a:extLst>
                <a:ext uri="{FF2B5EF4-FFF2-40B4-BE49-F238E27FC236}">
                  <a16:creationId xmlns:a16="http://schemas.microsoft.com/office/drawing/2014/main" id="{5282444E-2ED9-CD06-0774-AD73296ED41B}"/>
                </a:ext>
              </a:extLst>
            </p:cNvPr>
            <p:cNvPicPr>
              <a:picLocks noChangeAspect="1"/>
            </p:cNvPicPr>
            <p:nvPr/>
          </p:nvPicPr>
          <p:blipFill>
            <a:blip r:embed="rId4"/>
            <a:stretch>
              <a:fillRect/>
            </a:stretch>
          </p:blipFill>
          <p:spPr>
            <a:xfrm>
              <a:off x="3744310" y="4971045"/>
              <a:ext cx="4267200" cy="685800"/>
            </a:xfrm>
            <a:prstGeom prst="rect">
              <a:avLst/>
            </a:prstGeom>
          </p:spPr>
        </p:pic>
        <p:pic>
          <p:nvPicPr>
            <p:cNvPr id="7" name="Picture 6">
              <a:extLst>
                <a:ext uri="{FF2B5EF4-FFF2-40B4-BE49-F238E27FC236}">
                  <a16:creationId xmlns:a16="http://schemas.microsoft.com/office/drawing/2014/main" id="{9C9CECAE-27EF-21E2-5DF6-708156D72028}"/>
                </a:ext>
              </a:extLst>
            </p:cNvPr>
            <p:cNvPicPr>
              <a:picLocks noChangeAspect="1"/>
            </p:cNvPicPr>
            <p:nvPr/>
          </p:nvPicPr>
          <p:blipFill>
            <a:blip r:embed="rId5"/>
            <a:stretch>
              <a:fillRect/>
            </a:stretch>
          </p:blipFill>
          <p:spPr>
            <a:xfrm>
              <a:off x="2207394" y="4171615"/>
              <a:ext cx="7251700" cy="698500"/>
            </a:xfrm>
            <a:prstGeom prst="rect">
              <a:avLst/>
            </a:prstGeom>
          </p:spPr>
        </p:pic>
      </p:grpSp>
    </p:spTree>
    <p:extLst>
      <p:ext uri="{BB962C8B-B14F-4D97-AF65-F5344CB8AC3E}">
        <p14:creationId xmlns:p14="http://schemas.microsoft.com/office/powerpoint/2010/main" val="193686528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610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7918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56717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36891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40418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213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22807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27729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3953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646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BC3800-8DFA-341D-86D7-CE4B67467D02}"/>
              </a:ext>
            </a:extLst>
          </p:cNvPr>
          <p:cNvPicPr>
            <a:picLocks noChangeAspect="1"/>
          </p:cNvPicPr>
          <p:nvPr/>
        </p:nvPicPr>
        <p:blipFill>
          <a:blip r:embed="rId2"/>
          <a:stretch>
            <a:fillRect/>
          </a:stretch>
        </p:blipFill>
        <p:spPr>
          <a:xfrm>
            <a:off x="4387850" y="6342105"/>
            <a:ext cx="3416300" cy="228600"/>
          </a:xfrm>
          <a:prstGeom prst="rect">
            <a:avLst/>
          </a:prstGeom>
        </p:spPr>
      </p:pic>
      <p:pic>
        <p:nvPicPr>
          <p:cNvPr id="3" name="Picture 2">
            <a:extLst>
              <a:ext uri="{FF2B5EF4-FFF2-40B4-BE49-F238E27FC236}">
                <a16:creationId xmlns:a16="http://schemas.microsoft.com/office/drawing/2014/main" id="{F0787BD3-803E-4862-BB06-E92FD184BC81}"/>
              </a:ext>
            </a:extLst>
          </p:cNvPr>
          <p:cNvPicPr>
            <a:picLocks noChangeAspect="1"/>
          </p:cNvPicPr>
          <p:nvPr/>
        </p:nvPicPr>
        <p:blipFill>
          <a:blip r:embed="rId3"/>
          <a:stretch>
            <a:fillRect/>
          </a:stretch>
        </p:blipFill>
        <p:spPr>
          <a:xfrm>
            <a:off x="1812996" y="0"/>
            <a:ext cx="9332799" cy="6216455"/>
          </a:xfrm>
          <a:prstGeom prst="rect">
            <a:avLst/>
          </a:prstGeom>
        </p:spPr>
      </p:pic>
    </p:spTree>
    <p:extLst>
      <p:ext uri="{BB962C8B-B14F-4D97-AF65-F5344CB8AC3E}">
        <p14:creationId xmlns:p14="http://schemas.microsoft.com/office/powerpoint/2010/main" val="395444842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92679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3512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5897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31520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19606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6674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71423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54900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45520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2435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BC3800-8DFA-341D-86D7-CE4B67467D02}"/>
              </a:ext>
            </a:extLst>
          </p:cNvPr>
          <p:cNvPicPr>
            <a:picLocks noChangeAspect="1"/>
          </p:cNvPicPr>
          <p:nvPr/>
        </p:nvPicPr>
        <p:blipFill>
          <a:blip r:embed="rId2"/>
          <a:stretch>
            <a:fillRect/>
          </a:stretch>
        </p:blipFill>
        <p:spPr>
          <a:xfrm>
            <a:off x="4387850" y="6342105"/>
            <a:ext cx="3416300" cy="228600"/>
          </a:xfrm>
          <a:prstGeom prst="rect">
            <a:avLst/>
          </a:prstGeom>
        </p:spPr>
      </p:pic>
      <p:pic>
        <p:nvPicPr>
          <p:cNvPr id="3" name="Picture 2">
            <a:extLst>
              <a:ext uri="{FF2B5EF4-FFF2-40B4-BE49-F238E27FC236}">
                <a16:creationId xmlns:a16="http://schemas.microsoft.com/office/drawing/2014/main" id="{ACD2790A-A35C-5DD7-F6F1-5A957183FD41}"/>
              </a:ext>
            </a:extLst>
          </p:cNvPr>
          <p:cNvPicPr>
            <a:picLocks noChangeAspect="1"/>
          </p:cNvPicPr>
          <p:nvPr/>
        </p:nvPicPr>
        <p:blipFill>
          <a:blip r:embed="rId3"/>
          <a:stretch>
            <a:fillRect/>
          </a:stretch>
        </p:blipFill>
        <p:spPr>
          <a:xfrm>
            <a:off x="1849821" y="126769"/>
            <a:ext cx="9144000" cy="6112127"/>
          </a:xfrm>
          <a:prstGeom prst="rect">
            <a:avLst/>
          </a:prstGeom>
        </p:spPr>
      </p:pic>
    </p:spTree>
    <p:extLst>
      <p:ext uri="{BB962C8B-B14F-4D97-AF65-F5344CB8AC3E}">
        <p14:creationId xmlns:p14="http://schemas.microsoft.com/office/powerpoint/2010/main" val="381524000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80805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95201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72004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35836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87272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9561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806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BC3800-8DFA-341D-86D7-CE4B67467D02}"/>
              </a:ext>
            </a:extLst>
          </p:cNvPr>
          <p:cNvPicPr>
            <a:picLocks noChangeAspect="1"/>
          </p:cNvPicPr>
          <p:nvPr/>
        </p:nvPicPr>
        <p:blipFill>
          <a:blip r:embed="rId2"/>
          <a:stretch>
            <a:fillRect/>
          </a:stretch>
        </p:blipFill>
        <p:spPr>
          <a:xfrm>
            <a:off x="4387850" y="6342105"/>
            <a:ext cx="3416300" cy="228600"/>
          </a:xfrm>
          <a:prstGeom prst="rect">
            <a:avLst/>
          </a:prstGeom>
        </p:spPr>
      </p:pic>
      <p:pic>
        <p:nvPicPr>
          <p:cNvPr id="3" name="Picture 2">
            <a:extLst>
              <a:ext uri="{FF2B5EF4-FFF2-40B4-BE49-F238E27FC236}">
                <a16:creationId xmlns:a16="http://schemas.microsoft.com/office/drawing/2014/main" id="{87E0E025-9C7C-F407-368B-2B2B07C47A4A}"/>
              </a:ext>
            </a:extLst>
          </p:cNvPr>
          <p:cNvPicPr>
            <a:picLocks noChangeAspect="1"/>
          </p:cNvPicPr>
          <p:nvPr/>
        </p:nvPicPr>
        <p:blipFill>
          <a:blip r:embed="rId3"/>
          <a:stretch>
            <a:fillRect/>
          </a:stretch>
        </p:blipFill>
        <p:spPr>
          <a:xfrm>
            <a:off x="1371040" y="0"/>
            <a:ext cx="9612270" cy="6363052"/>
          </a:xfrm>
          <a:prstGeom prst="rect">
            <a:avLst/>
          </a:prstGeom>
        </p:spPr>
      </p:pic>
    </p:spTree>
    <p:extLst>
      <p:ext uri="{BB962C8B-B14F-4D97-AF65-F5344CB8AC3E}">
        <p14:creationId xmlns:p14="http://schemas.microsoft.com/office/powerpoint/2010/main" val="842216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BC3800-8DFA-341D-86D7-CE4B67467D02}"/>
              </a:ext>
            </a:extLst>
          </p:cNvPr>
          <p:cNvPicPr>
            <a:picLocks noChangeAspect="1"/>
          </p:cNvPicPr>
          <p:nvPr/>
        </p:nvPicPr>
        <p:blipFill>
          <a:blip r:embed="rId2"/>
          <a:stretch>
            <a:fillRect/>
          </a:stretch>
        </p:blipFill>
        <p:spPr>
          <a:xfrm>
            <a:off x="4387850" y="6342105"/>
            <a:ext cx="3416300" cy="228600"/>
          </a:xfrm>
          <a:prstGeom prst="rect">
            <a:avLst/>
          </a:prstGeom>
        </p:spPr>
      </p:pic>
      <p:pic>
        <p:nvPicPr>
          <p:cNvPr id="3" name="Picture 2">
            <a:extLst>
              <a:ext uri="{FF2B5EF4-FFF2-40B4-BE49-F238E27FC236}">
                <a16:creationId xmlns:a16="http://schemas.microsoft.com/office/drawing/2014/main" id="{BD85F39F-4602-142C-703F-1916C90DA97D}"/>
              </a:ext>
            </a:extLst>
          </p:cNvPr>
          <p:cNvPicPr>
            <a:picLocks noChangeAspect="1"/>
          </p:cNvPicPr>
          <p:nvPr/>
        </p:nvPicPr>
        <p:blipFill>
          <a:blip r:embed="rId3"/>
          <a:stretch>
            <a:fillRect/>
          </a:stretch>
        </p:blipFill>
        <p:spPr>
          <a:xfrm>
            <a:off x="1341091" y="0"/>
            <a:ext cx="9509817" cy="6334307"/>
          </a:xfrm>
          <a:prstGeom prst="rect">
            <a:avLst/>
          </a:prstGeom>
        </p:spPr>
      </p:pic>
    </p:spTree>
    <p:extLst>
      <p:ext uri="{BB962C8B-B14F-4D97-AF65-F5344CB8AC3E}">
        <p14:creationId xmlns:p14="http://schemas.microsoft.com/office/powerpoint/2010/main" val="2629350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BC3800-8DFA-341D-86D7-CE4B67467D02}"/>
              </a:ext>
            </a:extLst>
          </p:cNvPr>
          <p:cNvPicPr>
            <a:picLocks noChangeAspect="1"/>
          </p:cNvPicPr>
          <p:nvPr/>
        </p:nvPicPr>
        <p:blipFill>
          <a:blip r:embed="rId2"/>
          <a:stretch>
            <a:fillRect/>
          </a:stretch>
        </p:blipFill>
        <p:spPr>
          <a:xfrm>
            <a:off x="4387850" y="6342105"/>
            <a:ext cx="3416300" cy="228600"/>
          </a:xfrm>
          <a:prstGeom prst="rect">
            <a:avLst/>
          </a:prstGeom>
        </p:spPr>
      </p:pic>
      <p:pic>
        <p:nvPicPr>
          <p:cNvPr id="4" name="Picture 3">
            <a:extLst>
              <a:ext uri="{FF2B5EF4-FFF2-40B4-BE49-F238E27FC236}">
                <a16:creationId xmlns:a16="http://schemas.microsoft.com/office/drawing/2014/main" id="{E4E2018E-4C11-067D-4DFB-623EE8F96489}"/>
              </a:ext>
            </a:extLst>
          </p:cNvPr>
          <p:cNvPicPr>
            <a:picLocks noChangeAspect="1"/>
          </p:cNvPicPr>
          <p:nvPr/>
        </p:nvPicPr>
        <p:blipFill>
          <a:blip r:embed="rId3"/>
          <a:stretch>
            <a:fillRect/>
          </a:stretch>
        </p:blipFill>
        <p:spPr>
          <a:xfrm>
            <a:off x="1230897" y="0"/>
            <a:ext cx="9730205" cy="6284091"/>
          </a:xfrm>
          <a:prstGeom prst="rect">
            <a:avLst/>
          </a:prstGeom>
        </p:spPr>
      </p:pic>
    </p:spTree>
    <p:extLst>
      <p:ext uri="{BB962C8B-B14F-4D97-AF65-F5344CB8AC3E}">
        <p14:creationId xmlns:p14="http://schemas.microsoft.com/office/powerpoint/2010/main" val="931518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BC3800-8DFA-341D-86D7-CE4B67467D02}"/>
              </a:ext>
            </a:extLst>
          </p:cNvPr>
          <p:cNvPicPr>
            <a:picLocks noChangeAspect="1"/>
          </p:cNvPicPr>
          <p:nvPr/>
        </p:nvPicPr>
        <p:blipFill>
          <a:blip r:embed="rId2"/>
          <a:stretch>
            <a:fillRect/>
          </a:stretch>
        </p:blipFill>
        <p:spPr>
          <a:xfrm>
            <a:off x="4387850" y="6342105"/>
            <a:ext cx="3416300" cy="228600"/>
          </a:xfrm>
          <a:prstGeom prst="rect">
            <a:avLst/>
          </a:prstGeom>
        </p:spPr>
      </p:pic>
      <p:pic>
        <p:nvPicPr>
          <p:cNvPr id="3" name="Picture 2">
            <a:extLst>
              <a:ext uri="{FF2B5EF4-FFF2-40B4-BE49-F238E27FC236}">
                <a16:creationId xmlns:a16="http://schemas.microsoft.com/office/drawing/2014/main" id="{D94F67D3-6FCB-55F9-0FDD-242195D1923C}"/>
              </a:ext>
            </a:extLst>
          </p:cNvPr>
          <p:cNvPicPr>
            <a:picLocks noChangeAspect="1"/>
          </p:cNvPicPr>
          <p:nvPr/>
        </p:nvPicPr>
        <p:blipFill>
          <a:blip r:embed="rId3"/>
          <a:stretch>
            <a:fillRect/>
          </a:stretch>
        </p:blipFill>
        <p:spPr>
          <a:xfrm>
            <a:off x="1408387" y="-1148"/>
            <a:ext cx="9059917" cy="6364273"/>
          </a:xfrm>
          <a:prstGeom prst="rect">
            <a:avLst/>
          </a:prstGeom>
        </p:spPr>
      </p:pic>
    </p:spTree>
    <p:extLst>
      <p:ext uri="{BB962C8B-B14F-4D97-AF65-F5344CB8AC3E}">
        <p14:creationId xmlns:p14="http://schemas.microsoft.com/office/powerpoint/2010/main" val="502513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E7D9995-F541-8C05-C8B7-03D11F504A1F}"/>
              </a:ext>
            </a:extLst>
          </p:cNvPr>
          <p:cNvGrpSpPr/>
          <p:nvPr/>
        </p:nvGrpSpPr>
        <p:grpSpPr>
          <a:xfrm>
            <a:off x="219718" y="6053957"/>
            <a:ext cx="1711556" cy="653921"/>
            <a:chOff x="2207394" y="2686385"/>
            <a:chExt cx="7774806" cy="2970460"/>
          </a:xfrm>
        </p:grpSpPr>
        <p:pic>
          <p:nvPicPr>
            <p:cNvPr id="8" name="Picture 7">
              <a:extLst>
                <a:ext uri="{FF2B5EF4-FFF2-40B4-BE49-F238E27FC236}">
                  <a16:creationId xmlns:a16="http://schemas.microsoft.com/office/drawing/2014/main" id="{E8D2B783-DDCC-9144-E853-323C3F2462D6}"/>
                </a:ext>
              </a:extLst>
            </p:cNvPr>
            <p:cNvPicPr>
              <a:picLocks noChangeAspect="1"/>
            </p:cNvPicPr>
            <p:nvPr/>
          </p:nvPicPr>
          <p:blipFill>
            <a:blip r:embed="rId2"/>
            <a:stretch>
              <a:fillRect/>
            </a:stretch>
          </p:blipFill>
          <p:spPr>
            <a:xfrm>
              <a:off x="2209800" y="2686385"/>
              <a:ext cx="7772400" cy="1485230"/>
            </a:xfrm>
            <a:prstGeom prst="rect">
              <a:avLst/>
            </a:prstGeom>
          </p:spPr>
        </p:pic>
        <p:pic>
          <p:nvPicPr>
            <p:cNvPr id="9" name="Picture 8">
              <a:extLst>
                <a:ext uri="{FF2B5EF4-FFF2-40B4-BE49-F238E27FC236}">
                  <a16:creationId xmlns:a16="http://schemas.microsoft.com/office/drawing/2014/main" id="{01CE9E90-CB1B-6B64-66EB-AB7A4B2B2A17}"/>
                </a:ext>
              </a:extLst>
            </p:cNvPr>
            <p:cNvPicPr>
              <a:picLocks noChangeAspect="1"/>
            </p:cNvPicPr>
            <p:nvPr/>
          </p:nvPicPr>
          <p:blipFill>
            <a:blip r:embed="rId3"/>
            <a:stretch>
              <a:fillRect/>
            </a:stretch>
          </p:blipFill>
          <p:spPr>
            <a:xfrm>
              <a:off x="3744310" y="4971045"/>
              <a:ext cx="4267200" cy="685800"/>
            </a:xfrm>
            <a:prstGeom prst="rect">
              <a:avLst/>
            </a:prstGeom>
          </p:spPr>
        </p:pic>
        <p:pic>
          <p:nvPicPr>
            <p:cNvPr id="10" name="Picture 9">
              <a:extLst>
                <a:ext uri="{FF2B5EF4-FFF2-40B4-BE49-F238E27FC236}">
                  <a16:creationId xmlns:a16="http://schemas.microsoft.com/office/drawing/2014/main" id="{EAF1D01E-F26B-2DFC-494B-860F39E877E9}"/>
                </a:ext>
              </a:extLst>
            </p:cNvPr>
            <p:cNvPicPr>
              <a:picLocks noChangeAspect="1"/>
            </p:cNvPicPr>
            <p:nvPr/>
          </p:nvPicPr>
          <p:blipFill>
            <a:blip r:embed="rId4"/>
            <a:stretch>
              <a:fillRect/>
            </a:stretch>
          </p:blipFill>
          <p:spPr>
            <a:xfrm>
              <a:off x="2207394" y="4171615"/>
              <a:ext cx="7251700" cy="698500"/>
            </a:xfrm>
            <a:prstGeom prst="rect">
              <a:avLst/>
            </a:prstGeom>
          </p:spPr>
        </p:pic>
      </p:grpSp>
      <p:pic>
        <p:nvPicPr>
          <p:cNvPr id="2" name="Picture 1">
            <a:extLst>
              <a:ext uri="{FF2B5EF4-FFF2-40B4-BE49-F238E27FC236}">
                <a16:creationId xmlns:a16="http://schemas.microsoft.com/office/drawing/2014/main" id="{C36A0FE0-C73E-E09B-76F7-8DB629E444A0}"/>
              </a:ext>
            </a:extLst>
          </p:cNvPr>
          <p:cNvPicPr>
            <a:picLocks noChangeAspect="1"/>
          </p:cNvPicPr>
          <p:nvPr/>
        </p:nvPicPr>
        <p:blipFill>
          <a:blip r:embed="rId5"/>
          <a:stretch>
            <a:fillRect/>
          </a:stretch>
        </p:blipFill>
        <p:spPr>
          <a:xfrm>
            <a:off x="2209800" y="241738"/>
            <a:ext cx="7772400" cy="2590800"/>
          </a:xfrm>
          <a:prstGeom prst="rect">
            <a:avLst/>
          </a:prstGeom>
        </p:spPr>
      </p:pic>
      <p:pic>
        <p:nvPicPr>
          <p:cNvPr id="3" name="Picture 2">
            <a:extLst>
              <a:ext uri="{FF2B5EF4-FFF2-40B4-BE49-F238E27FC236}">
                <a16:creationId xmlns:a16="http://schemas.microsoft.com/office/drawing/2014/main" id="{00B5B50A-0E30-34A6-A9C6-D1C7B5CFC6B0}"/>
              </a:ext>
            </a:extLst>
          </p:cNvPr>
          <p:cNvPicPr>
            <a:picLocks noChangeAspect="1"/>
          </p:cNvPicPr>
          <p:nvPr/>
        </p:nvPicPr>
        <p:blipFill>
          <a:blip r:embed="rId6"/>
          <a:stretch>
            <a:fillRect/>
          </a:stretch>
        </p:blipFill>
        <p:spPr>
          <a:xfrm>
            <a:off x="2209800" y="3429000"/>
            <a:ext cx="7772400" cy="1957180"/>
          </a:xfrm>
          <a:prstGeom prst="rect">
            <a:avLst/>
          </a:prstGeom>
        </p:spPr>
      </p:pic>
    </p:spTree>
    <p:extLst>
      <p:ext uri="{BB962C8B-B14F-4D97-AF65-F5344CB8AC3E}">
        <p14:creationId xmlns:p14="http://schemas.microsoft.com/office/powerpoint/2010/main" val="4008421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BC3800-8DFA-341D-86D7-CE4B67467D02}"/>
              </a:ext>
            </a:extLst>
          </p:cNvPr>
          <p:cNvPicPr>
            <a:picLocks noChangeAspect="1"/>
          </p:cNvPicPr>
          <p:nvPr/>
        </p:nvPicPr>
        <p:blipFill>
          <a:blip r:embed="rId2"/>
          <a:stretch>
            <a:fillRect/>
          </a:stretch>
        </p:blipFill>
        <p:spPr>
          <a:xfrm>
            <a:off x="4387850" y="6342105"/>
            <a:ext cx="3416300" cy="228600"/>
          </a:xfrm>
          <a:prstGeom prst="rect">
            <a:avLst/>
          </a:prstGeom>
        </p:spPr>
      </p:pic>
      <p:pic>
        <p:nvPicPr>
          <p:cNvPr id="4" name="Picture 3">
            <a:extLst>
              <a:ext uri="{FF2B5EF4-FFF2-40B4-BE49-F238E27FC236}">
                <a16:creationId xmlns:a16="http://schemas.microsoft.com/office/drawing/2014/main" id="{F9B691BA-9248-A43D-79ED-A0043B4A0653}"/>
              </a:ext>
            </a:extLst>
          </p:cNvPr>
          <p:cNvPicPr>
            <a:picLocks noChangeAspect="1"/>
          </p:cNvPicPr>
          <p:nvPr/>
        </p:nvPicPr>
        <p:blipFill>
          <a:blip r:embed="rId3"/>
          <a:stretch>
            <a:fillRect/>
          </a:stretch>
        </p:blipFill>
        <p:spPr>
          <a:xfrm>
            <a:off x="566093" y="641131"/>
            <a:ext cx="11059813" cy="5425569"/>
          </a:xfrm>
          <a:prstGeom prst="rect">
            <a:avLst/>
          </a:prstGeom>
        </p:spPr>
      </p:pic>
    </p:spTree>
    <p:extLst>
      <p:ext uri="{BB962C8B-B14F-4D97-AF65-F5344CB8AC3E}">
        <p14:creationId xmlns:p14="http://schemas.microsoft.com/office/powerpoint/2010/main" val="1830196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BC3800-8DFA-341D-86D7-CE4B67467D02}"/>
              </a:ext>
            </a:extLst>
          </p:cNvPr>
          <p:cNvPicPr>
            <a:picLocks noChangeAspect="1"/>
          </p:cNvPicPr>
          <p:nvPr/>
        </p:nvPicPr>
        <p:blipFill>
          <a:blip r:embed="rId2"/>
          <a:stretch>
            <a:fillRect/>
          </a:stretch>
        </p:blipFill>
        <p:spPr>
          <a:xfrm>
            <a:off x="4387850" y="6342105"/>
            <a:ext cx="3416300" cy="228600"/>
          </a:xfrm>
          <a:prstGeom prst="rect">
            <a:avLst/>
          </a:prstGeom>
        </p:spPr>
      </p:pic>
      <p:pic>
        <p:nvPicPr>
          <p:cNvPr id="3" name="Picture 2">
            <a:extLst>
              <a:ext uri="{FF2B5EF4-FFF2-40B4-BE49-F238E27FC236}">
                <a16:creationId xmlns:a16="http://schemas.microsoft.com/office/drawing/2014/main" id="{D392FB87-0907-4C39-3B29-94076E572688}"/>
              </a:ext>
            </a:extLst>
          </p:cNvPr>
          <p:cNvPicPr>
            <a:picLocks noChangeAspect="1"/>
          </p:cNvPicPr>
          <p:nvPr/>
        </p:nvPicPr>
        <p:blipFill>
          <a:blip r:embed="rId3"/>
          <a:stretch>
            <a:fillRect/>
          </a:stretch>
        </p:blipFill>
        <p:spPr>
          <a:xfrm>
            <a:off x="789244" y="840828"/>
            <a:ext cx="10753590" cy="5244662"/>
          </a:xfrm>
          <a:prstGeom prst="rect">
            <a:avLst/>
          </a:prstGeom>
        </p:spPr>
      </p:pic>
    </p:spTree>
    <p:extLst>
      <p:ext uri="{BB962C8B-B14F-4D97-AF65-F5344CB8AC3E}">
        <p14:creationId xmlns:p14="http://schemas.microsoft.com/office/powerpoint/2010/main" val="3173887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BC3800-8DFA-341D-86D7-CE4B67467D02}"/>
              </a:ext>
            </a:extLst>
          </p:cNvPr>
          <p:cNvPicPr>
            <a:picLocks noChangeAspect="1"/>
          </p:cNvPicPr>
          <p:nvPr/>
        </p:nvPicPr>
        <p:blipFill>
          <a:blip r:embed="rId2"/>
          <a:stretch>
            <a:fillRect/>
          </a:stretch>
        </p:blipFill>
        <p:spPr>
          <a:xfrm>
            <a:off x="4387850" y="6342105"/>
            <a:ext cx="3416300" cy="228600"/>
          </a:xfrm>
          <a:prstGeom prst="rect">
            <a:avLst/>
          </a:prstGeom>
        </p:spPr>
      </p:pic>
      <p:pic>
        <p:nvPicPr>
          <p:cNvPr id="4" name="Picture 3">
            <a:extLst>
              <a:ext uri="{FF2B5EF4-FFF2-40B4-BE49-F238E27FC236}">
                <a16:creationId xmlns:a16="http://schemas.microsoft.com/office/drawing/2014/main" id="{E5B3864F-8F2D-3E9D-51BF-C1215ABB4C0C}"/>
              </a:ext>
            </a:extLst>
          </p:cNvPr>
          <p:cNvPicPr>
            <a:picLocks noChangeAspect="1"/>
          </p:cNvPicPr>
          <p:nvPr/>
        </p:nvPicPr>
        <p:blipFill>
          <a:blip r:embed="rId3"/>
          <a:stretch>
            <a:fillRect/>
          </a:stretch>
        </p:blipFill>
        <p:spPr>
          <a:xfrm>
            <a:off x="663259" y="192702"/>
            <a:ext cx="10865481" cy="6054810"/>
          </a:xfrm>
          <a:prstGeom prst="rect">
            <a:avLst/>
          </a:prstGeom>
        </p:spPr>
      </p:pic>
    </p:spTree>
    <p:extLst>
      <p:ext uri="{BB962C8B-B14F-4D97-AF65-F5344CB8AC3E}">
        <p14:creationId xmlns:p14="http://schemas.microsoft.com/office/powerpoint/2010/main" val="3968395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7908AA-50D5-5C50-EA88-275FBACD1469}"/>
              </a:ext>
            </a:extLst>
          </p:cNvPr>
          <p:cNvPicPr>
            <a:picLocks noChangeAspect="1"/>
          </p:cNvPicPr>
          <p:nvPr/>
        </p:nvPicPr>
        <p:blipFill>
          <a:blip r:embed="rId2"/>
          <a:stretch>
            <a:fillRect/>
          </a:stretch>
        </p:blipFill>
        <p:spPr>
          <a:xfrm>
            <a:off x="0" y="1779373"/>
            <a:ext cx="11984319" cy="3299254"/>
          </a:xfrm>
          <a:prstGeom prst="rect">
            <a:avLst/>
          </a:prstGeom>
        </p:spPr>
      </p:pic>
      <p:pic>
        <p:nvPicPr>
          <p:cNvPr id="4" name="Picture 3">
            <a:extLst>
              <a:ext uri="{FF2B5EF4-FFF2-40B4-BE49-F238E27FC236}">
                <a16:creationId xmlns:a16="http://schemas.microsoft.com/office/drawing/2014/main" id="{E5A5EB71-BD0C-4A15-B7F1-07B100360001}"/>
              </a:ext>
            </a:extLst>
          </p:cNvPr>
          <p:cNvPicPr>
            <a:picLocks noChangeAspect="1"/>
          </p:cNvPicPr>
          <p:nvPr/>
        </p:nvPicPr>
        <p:blipFill>
          <a:blip r:embed="rId3"/>
          <a:stretch>
            <a:fillRect/>
          </a:stretch>
        </p:blipFill>
        <p:spPr>
          <a:xfrm>
            <a:off x="4387850" y="6342105"/>
            <a:ext cx="3416300" cy="228600"/>
          </a:xfrm>
          <a:prstGeom prst="rect">
            <a:avLst/>
          </a:prstGeom>
        </p:spPr>
      </p:pic>
    </p:spTree>
    <p:extLst>
      <p:ext uri="{BB962C8B-B14F-4D97-AF65-F5344CB8AC3E}">
        <p14:creationId xmlns:p14="http://schemas.microsoft.com/office/powerpoint/2010/main" val="1467334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7908AA-50D5-5C50-EA88-275FBACD1469}"/>
              </a:ext>
            </a:extLst>
          </p:cNvPr>
          <p:cNvPicPr>
            <a:picLocks noChangeAspect="1"/>
          </p:cNvPicPr>
          <p:nvPr/>
        </p:nvPicPr>
        <p:blipFill>
          <a:blip r:embed="rId2"/>
          <a:stretch>
            <a:fillRect/>
          </a:stretch>
        </p:blipFill>
        <p:spPr>
          <a:xfrm>
            <a:off x="0" y="1779373"/>
            <a:ext cx="11984319" cy="3299254"/>
          </a:xfrm>
          <a:prstGeom prst="rect">
            <a:avLst/>
          </a:prstGeom>
        </p:spPr>
      </p:pic>
      <p:pic>
        <p:nvPicPr>
          <p:cNvPr id="4" name="Picture 3">
            <a:extLst>
              <a:ext uri="{FF2B5EF4-FFF2-40B4-BE49-F238E27FC236}">
                <a16:creationId xmlns:a16="http://schemas.microsoft.com/office/drawing/2014/main" id="{E5A5EB71-BD0C-4A15-B7F1-07B100360001}"/>
              </a:ext>
            </a:extLst>
          </p:cNvPr>
          <p:cNvPicPr>
            <a:picLocks noChangeAspect="1"/>
          </p:cNvPicPr>
          <p:nvPr/>
        </p:nvPicPr>
        <p:blipFill>
          <a:blip r:embed="rId3"/>
          <a:stretch>
            <a:fillRect/>
          </a:stretch>
        </p:blipFill>
        <p:spPr>
          <a:xfrm>
            <a:off x="4387850" y="6342105"/>
            <a:ext cx="3416300" cy="228600"/>
          </a:xfrm>
          <a:prstGeom prst="rect">
            <a:avLst/>
          </a:prstGeom>
        </p:spPr>
      </p:pic>
      <p:pic>
        <p:nvPicPr>
          <p:cNvPr id="3" name="Picture 2">
            <a:extLst>
              <a:ext uri="{FF2B5EF4-FFF2-40B4-BE49-F238E27FC236}">
                <a16:creationId xmlns:a16="http://schemas.microsoft.com/office/drawing/2014/main" id="{B224EDCA-8FB1-7730-2E49-775048332391}"/>
              </a:ext>
            </a:extLst>
          </p:cNvPr>
          <p:cNvPicPr>
            <a:picLocks noChangeAspect="1"/>
          </p:cNvPicPr>
          <p:nvPr/>
        </p:nvPicPr>
        <p:blipFill>
          <a:blip r:embed="rId4"/>
          <a:stretch>
            <a:fillRect/>
          </a:stretch>
        </p:blipFill>
        <p:spPr>
          <a:xfrm>
            <a:off x="2755900" y="1816100"/>
            <a:ext cx="6680200" cy="3225800"/>
          </a:xfrm>
          <a:prstGeom prst="rect">
            <a:avLst/>
          </a:prstGeom>
        </p:spPr>
      </p:pic>
    </p:spTree>
    <p:extLst>
      <p:ext uri="{BB962C8B-B14F-4D97-AF65-F5344CB8AC3E}">
        <p14:creationId xmlns:p14="http://schemas.microsoft.com/office/powerpoint/2010/main" val="2382983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CBF70B-E138-E017-C08F-7FC9CD3F2B38}"/>
              </a:ext>
            </a:extLst>
          </p:cNvPr>
          <p:cNvPicPr>
            <a:picLocks noChangeAspect="1"/>
          </p:cNvPicPr>
          <p:nvPr/>
        </p:nvPicPr>
        <p:blipFill>
          <a:blip r:embed="rId2"/>
          <a:stretch>
            <a:fillRect/>
          </a:stretch>
        </p:blipFill>
        <p:spPr>
          <a:xfrm>
            <a:off x="4387850" y="6342105"/>
            <a:ext cx="3416300" cy="228600"/>
          </a:xfrm>
          <a:prstGeom prst="rect">
            <a:avLst/>
          </a:prstGeom>
        </p:spPr>
      </p:pic>
      <p:pic>
        <p:nvPicPr>
          <p:cNvPr id="3" name="Picture 2">
            <a:extLst>
              <a:ext uri="{FF2B5EF4-FFF2-40B4-BE49-F238E27FC236}">
                <a16:creationId xmlns:a16="http://schemas.microsoft.com/office/drawing/2014/main" id="{4AE1BC7E-4EF8-D898-4449-0133B0432498}"/>
              </a:ext>
            </a:extLst>
          </p:cNvPr>
          <p:cNvPicPr>
            <a:picLocks noChangeAspect="1"/>
          </p:cNvPicPr>
          <p:nvPr/>
        </p:nvPicPr>
        <p:blipFill>
          <a:blip r:embed="rId3"/>
          <a:stretch>
            <a:fillRect/>
          </a:stretch>
        </p:blipFill>
        <p:spPr>
          <a:xfrm>
            <a:off x="704335" y="586809"/>
            <a:ext cx="10626811" cy="5601874"/>
          </a:xfrm>
          <a:prstGeom prst="rect">
            <a:avLst/>
          </a:prstGeom>
        </p:spPr>
      </p:pic>
    </p:spTree>
    <p:extLst>
      <p:ext uri="{BB962C8B-B14F-4D97-AF65-F5344CB8AC3E}">
        <p14:creationId xmlns:p14="http://schemas.microsoft.com/office/powerpoint/2010/main" val="815543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2BDE03-5A79-A7A4-78E2-989E338B52A8}"/>
              </a:ext>
            </a:extLst>
          </p:cNvPr>
          <p:cNvPicPr>
            <a:picLocks noChangeAspect="1"/>
          </p:cNvPicPr>
          <p:nvPr/>
        </p:nvPicPr>
        <p:blipFill>
          <a:blip r:embed="rId2"/>
          <a:stretch>
            <a:fillRect/>
          </a:stretch>
        </p:blipFill>
        <p:spPr>
          <a:xfrm>
            <a:off x="4387850" y="6342105"/>
            <a:ext cx="3416300" cy="228600"/>
          </a:xfrm>
          <a:prstGeom prst="rect">
            <a:avLst/>
          </a:prstGeom>
        </p:spPr>
      </p:pic>
      <p:pic>
        <p:nvPicPr>
          <p:cNvPr id="3" name="Picture 2">
            <a:extLst>
              <a:ext uri="{FF2B5EF4-FFF2-40B4-BE49-F238E27FC236}">
                <a16:creationId xmlns:a16="http://schemas.microsoft.com/office/drawing/2014/main" id="{17B9236C-24B7-DF07-3773-07288E9E86BA}"/>
              </a:ext>
            </a:extLst>
          </p:cNvPr>
          <p:cNvPicPr>
            <a:picLocks noChangeAspect="1"/>
          </p:cNvPicPr>
          <p:nvPr/>
        </p:nvPicPr>
        <p:blipFill>
          <a:blip r:embed="rId3"/>
          <a:stretch>
            <a:fillRect/>
          </a:stretch>
        </p:blipFill>
        <p:spPr>
          <a:xfrm>
            <a:off x="340357" y="568411"/>
            <a:ext cx="11559199" cy="5744991"/>
          </a:xfrm>
          <a:prstGeom prst="rect">
            <a:avLst/>
          </a:prstGeom>
        </p:spPr>
      </p:pic>
    </p:spTree>
    <p:extLst>
      <p:ext uri="{BB962C8B-B14F-4D97-AF65-F5344CB8AC3E}">
        <p14:creationId xmlns:p14="http://schemas.microsoft.com/office/powerpoint/2010/main" val="3016125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BC3800-8DFA-341D-86D7-CE4B67467D02}"/>
              </a:ext>
            </a:extLst>
          </p:cNvPr>
          <p:cNvPicPr>
            <a:picLocks noChangeAspect="1"/>
          </p:cNvPicPr>
          <p:nvPr/>
        </p:nvPicPr>
        <p:blipFill>
          <a:blip r:embed="rId2"/>
          <a:stretch>
            <a:fillRect/>
          </a:stretch>
        </p:blipFill>
        <p:spPr>
          <a:xfrm>
            <a:off x="4387850" y="6342105"/>
            <a:ext cx="3416300" cy="228600"/>
          </a:xfrm>
          <a:prstGeom prst="rect">
            <a:avLst/>
          </a:prstGeom>
        </p:spPr>
      </p:pic>
      <p:pic>
        <p:nvPicPr>
          <p:cNvPr id="3" name="Picture 2">
            <a:extLst>
              <a:ext uri="{FF2B5EF4-FFF2-40B4-BE49-F238E27FC236}">
                <a16:creationId xmlns:a16="http://schemas.microsoft.com/office/drawing/2014/main" id="{A4016EE4-8DAE-D998-B6F9-2FD95F6FA4C4}"/>
              </a:ext>
            </a:extLst>
          </p:cNvPr>
          <p:cNvPicPr>
            <a:picLocks noChangeAspect="1"/>
          </p:cNvPicPr>
          <p:nvPr/>
        </p:nvPicPr>
        <p:blipFill>
          <a:blip r:embed="rId3"/>
          <a:stretch>
            <a:fillRect/>
          </a:stretch>
        </p:blipFill>
        <p:spPr>
          <a:xfrm>
            <a:off x="1660635" y="0"/>
            <a:ext cx="9070427" cy="6084017"/>
          </a:xfrm>
          <a:prstGeom prst="rect">
            <a:avLst/>
          </a:prstGeom>
        </p:spPr>
      </p:pic>
    </p:spTree>
    <p:extLst>
      <p:ext uri="{BB962C8B-B14F-4D97-AF65-F5344CB8AC3E}">
        <p14:creationId xmlns:p14="http://schemas.microsoft.com/office/powerpoint/2010/main" val="506393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mple flow diagram of an oil refinery">
            <a:extLst>
              <a:ext uri="{FF2B5EF4-FFF2-40B4-BE49-F238E27FC236}">
                <a16:creationId xmlns:a16="http://schemas.microsoft.com/office/drawing/2014/main" id="{E8C8B7F7-5EEA-8335-8810-AEDB56FD3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844550"/>
            <a:ext cx="8890000" cy="51689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697A8AD-8C93-E696-EE9E-A6032E1F03BE}"/>
              </a:ext>
            </a:extLst>
          </p:cNvPr>
          <p:cNvPicPr>
            <a:picLocks noChangeAspect="1"/>
          </p:cNvPicPr>
          <p:nvPr/>
        </p:nvPicPr>
        <p:blipFill>
          <a:blip r:embed="rId3"/>
          <a:stretch>
            <a:fillRect/>
          </a:stretch>
        </p:blipFill>
        <p:spPr>
          <a:xfrm>
            <a:off x="2483706" y="0"/>
            <a:ext cx="1544595" cy="1254983"/>
          </a:xfrm>
          <a:prstGeom prst="rect">
            <a:avLst/>
          </a:prstGeom>
        </p:spPr>
      </p:pic>
    </p:spTree>
    <p:extLst>
      <p:ext uri="{BB962C8B-B14F-4D97-AF65-F5344CB8AC3E}">
        <p14:creationId xmlns:p14="http://schemas.microsoft.com/office/powerpoint/2010/main" val="1218435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o alt text provided for this image">
            <a:extLst>
              <a:ext uri="{FF2B5EF4-FFF2-40B4-BE49-F238E27FC236}">
                <a16:creationId xmlns:a16="http://schemas.microsoft.com/office/drawing/2014/main" id="{C30AFC2A-59C8-A30C-15E3-75079854C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5596" y="284206"/>
            <a:ext cx="8404911" cy="58525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9B6AD15-DB19-A477-1F73-DE5A2228E715}"/>
              </a:ext>
            </a:extLst>
          </p:cNvPr>
          <p:cNvSpPr txBox="1"/>
          <p:nvPr/>
        </p:nvSpPr>
        <p:spPr>
          <a:xfrm>
            <a:off x="432486" y="2137719"/>
            <a:ext cx="267259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LPG Alkylation using HF</a:t>
            </a:r>
          </a:p>
        </p:txBody>
      </p:sp>
      <p:pic>
        <p:nvPicPr>
          <p:cNvPr id="3" name="Picture 2">
            <a:extLst>
              <a:ext uri="{FF2B5EF4-FFF2-40B4-BE49-F238E27FC236}">
                <a16:creationId xmlns:a16="http://schemas.microsoft.com/office/drawing/2014/main" id="{362FFEE1-6A67-C8D5-118C-7B599962AE52}"/>
              </a:ext>
            </a:extLst>
          </p:cNvPr>
          <p:cNvPicPr>
            <a:picLocks noChangeAspect="1"/>
          </p:cNvPicPr>
          <p:nvPr/>
        </p:nvPicPr>
        <p:blipFill>
          <a:blip r:embed="rId3"/>
          <a:stretch>
            <a:fillRect/>
          </a:stretch>
        </p:blipFill>
        <p:spPr>
          <a:xfrm>
            <a:off x="703424" y="367862"/>
            <a:ext cx="1888628" cy="1534510"/>
          </a:xfrm>
          <a:prstGeom prst="rect">
            <a:avLst/>
          </a:prstGeom>
        </p:spPr>
      </p:pic>
    </p:spTree>
    <p:extLst>
      <p:ext uri="{BB962C8B-B14F-4D97-AF65-F5344CB8AC3E}">
        <p14:creationId xmlns:p14="http://schemas.microsoft.com/office/powerpoint/2010/main" val="164168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3E2F3C7-9CC9-5CD6-767C-57DF46D9D701}"/>
              </a:ext>
            </a:extLst>
          </p:cNvPr>
          <p:cNvGrpSpPr/>
          <p:nvPr/>
        </p:nvGrpSpPr>
        <p:grpSpPr>
          <a:xfrm>
            <a:off x="2314903" y="41718"/>
            <a:ext cx="7772400" cy="6590673"/>
            <a:chOff x="769883" y="0"/>
            <a:chExt cx="7772400" cy="6590673"/>
          </a:xfrm>
        </p:grpSpPr>
        <p:pic>
          <p:nvPicPr>
            <p:cNvPr id="4" name="Picture 3">
              <a:extLst>
                <a:ext uri="{FF2B5EF4-FFF2-40B4-BE49-F238E27FC236}">
                  <a16:creationId xmlns:a16="http://schemas.microsoft.com/office/drawing/2014/main" id="{DCE482C2-F80D-4C47-7E28-8E236C1AB92A}"/>
                </a:ext>
              </a:extLst>
            </p:cNvPr>
            <p:cNvPicPr>
              <a:picLocks noChangeAspect="1"/>
            </p:cNvPicPr>
            <p:nvPr/>
          </p:nvPicPr>
          <p:blipFill>
            <a:blip r:embed="rId2"/>
            <a:stretch>
              <a:fillRect/>
            </a:stretch>
          </p:blipFill>
          <p:spPr>
            <a:xfrm>
              <a:off x="769883" y="0"/>
              <a:ext cx="7772400" cy="3509500"/>
            </a:xfrm>
            <a:prstGeom prst="rect">
              <a:avLst/>
            </a:prstGeom>
          </p:spPr>
        </p:pic>
        <p:pic>
          <p:nvPicPr>
            <p:cNvPr id="5" name="Picture 4">
              <a:extLst>
                <a:ext uri="{FF2B5EF4-FFF2-40B4-BE49-F238E27FC236}">
                  <a16:creationId xmlns:a16="http://schemas.microsoft.com/office/drawing/2014/main" id="{D66D1F02-6366-E179-07A6-0D4F26D0DBD8}"/>
                </a:ext>
              </a:extLst>
            </p:cNvPr>
            <p:cNvPicPr>
              <a:picLocks noChangeAspect="1"/>
            </p:cNvPicPr>
            <p:nvPr/>
          </p:nvPicPr>
          <p:blipFill>
            <a:blip r:embed="rId3"/>
            <a:stretch>
              <a:fillRect/>
            </a:stretch>
          </p:blipFill>
          <p:spPr>
            <a:xfrm>
              <a:off x="1968060" y="3362357"/>
              <a:ext cx="5258495" cy="3228316"/>
            </a:xfrm>
            <a:prstGeom prst="rect">
              <a:avLst/>
            </a:prstGeom>
          </p:spPr>
        </p:pic>
      </p:grpSp>
      <p:grpSp>
        <p:nvGrpSpPr>
          <p:cNvPr id="7" name="Group 6">
            <a:extLst>
              <a:ext uri="{FF2B5EF4-FFF2-40B4-BE49-F238E27FC236}">
                <a16:creationId xmlns:a16="http://schemas.microsoft.com/office/drawing/2014/main" id="{EE7D9995-F541-8C05-C8B7-03D11F504A1F}"/>
              </a:ext>
            </a:extLst>
          </p:cNvPr>
          <p:cNvGrpSpPr/>
          <p:nvPr/>
        </p:nvGrpSpPr>
        <p:grpSpPr>
          <a:xfrm>
            <a:off x="219718" y="6053957"/>
            <a:ext cx="1711556" cy="653921"/>
            <a:chOff x="2207394" y="2686385"/>
            <a:chExt cx="7774806" cy="2970460"/>
          </a:xfrm>
        </p:grpSpPr>
        <p:pic>
          <p:nvPicPr>
            <p:cNvPr id="8" name="Picture 7">
              <a:extLst>
                <a:ext uri="{FF2B5EF4-FFF2-40B4-BE49-F238E27FC236}">
                  <a16:creationId xmlns:a16="http://schemas.microsoft.com/office/drawing/2014/main" id="{E8D2B783-DDCC-9144-E853-323C3F2462D6}"/>
                </a:ext>
              </a:extLst>
            </p:cNvPr>
            <p:cNvPicPr>
              <a:picLocks noChangeAspect="1"/>
            </p:cNvPicPr>
            <p:nvPr/>
          </p:nvPicPr>
          <p:blipFill>
            <a:blip r:embed="rId4"/>
            <a:stretch>
              <a:fillRect/>
            </a:stretch>
          </p:blipFill>
          <p:spPr>
            <a:xfrm>
              <a:off x="2209800" y="2686385"/>
              <a:ext cx="7772400" cy="1485230"/>
            </a:xfrm>
            <a:prstGeom prst="rect">
              <a:avLst/>
            </a:prstGeom>
          </p:spPr>
        </p:pic>
        <p:pic>
          <p:nvPicPr>
            <p:cNvPr id="9" name="Picture 8">
              <a:extLst>
                <a:ext uri="{FF2B5EF4-FFF2-40B4-BE49-F238E27FC236}">
                  <a16:creationId xmlns:a16="http://schemas.microsoft.com/office/drawing/2014/main" id="{01CE9E90-CB1B-6B64-66EB-AB7A4B2B2A17}"/>
                </a:ext>
              </a:extLst>
            </p:cNvPr>
            <p:cNvPicPr>
              <a:picLocks noChangeAspect="1"/>
            </p:cNvPicPr>
            <p:nvPr/>
          </p:nvPicPr>
          <p:blipFill>
            <a:blip r:embed="rId5"/>
            <a:stretch>
              <a:fillRect/>
            </a:stretch>
          </p:blipFill>
          <p:spPr>
            <a:xfrm>
              <a:off x="3744310" y="4971045"/>
              <a:ext cx="4267200" cy="685800"/>
            </a:xfrm>
            <a:prstGeom prst="rect">
              <a:avLst/>
            </a:prstGeom>
          </p:spPr>
        </p:pic>
        <p:pic>
          <p:nvPicPr>
            <p:cNvPr id="10" name="Picture 9">
              <a:extLst>
                <a:ext uri="{FF2B5EF4-FFF2-40B4-BE49-F238E27FC236}">
                  <a16:creationId xmlns:a16="http://schemas.microsoft.com/office/drawing/2014/main" id="{EAF1D01E-F26B-2DFC-494B-860F39E877E9}"/>
                </a:ext>
              </a:extLst>
            </p:cNvPr>
            <p:cNvPicPr>
              <a:picLocks noChangeAspect="1"/>
            </p:cNvPicPr>
            <p:nvPr/>
          </p:nvPicPr>
          <p:blipFill>
            <a:blip r:embed="rId6"/>
            <a:stretch>
              <a:fillRect/>
            </a:stretch>
          </p:blipFill>
          <p:spPr>
            <a:xfrm>
              <a:off x="2207394" y="4171615"/>
              <a:ext cx="7251700" cy="698500"/>
            </a:xfrm>
            <a:prstGeom prst="rect">
              <a:avLst/>
            </a:prstGeom>
          </p:spPr>
        </p:pic>
      </p:grpSp>
    </p:spTree>
    <p:extLst>
      <p:ext uri="{BB962C8B-B14F-4D97-AF65-F5344CB8AC3E}">
        <p14:creationId xmlns:p14="http://schemas.microsoft.com/office/powerpoint/2010/main" val="3470942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Flow diagram of the products of Shazand Petrochemical complex [5].">
            <a:extLst>
              <a:ext uri="{FF2B5EF4-FFF2-40B4-BE49-F238E27FC236}">
                <a16:creationId xmlns:a16="http://schemas.microsoft.com/office/drawing/2014/main" id="{4650B7CA-5810-146E-E489-8B8E66391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6576" y="247501"/>
            <a:ext cx="7458847" cy="63629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9CC6E16-F4FF-C325-A3F2-7E534CE364C8}"/>
              </a:ext>
            </a:extLst>
          </p:cNvPr>
          <p:cNvSpPr txBox="1"/>
          <p:nvPr/>
        </p:nvSpPr>
        <p:spPr>
          <a:xfrm>
            <a:off x="538291" y="247501"/>
            <a:ext cx="3656570" cy="369332"/>
          </a:xfrm>
          <a:prstGeom prst="rect">
            <a:avLst/>
          </a:prstGeom>
          <a:noFill/>
        </p:spPr>
        <p:txBody>
          <a:bodyPr wrap="square">
            <a:spAutoFit/>
          </a:bodyPr>
          <a:lstStyle/>
          <a:p>
            <a:r>
              <a:rPr lang="en-US" b="0" i="0" u="none" strike="noStrike" dirty="0" err="1">
                <a:solidFill>
                  <a:srgbClr val="000000"/>
                </a:solidFill>
                <a:effectLst/>
                <a:latin typeface="Arial" panose="020B0604020202020204" pitchFamily="34" charset="0"/>
                <a:cs typeface="Arial" panose="020B0604020202020204" pitchFamily="34" charset="0"/>
              </a:rPr>
              <a:t>Shazand</a:t>
            </a:r>
            <a:r>
              <a:rPr lang="en-US" b="0" i="0" u="none" strike="noStrike" dirty="0">
                <a:solidFill>
                  <a:srgbClr val="000000"/>
                </a:solidFill>
                <a:effectLst/>
                <a:latin typeface="Arial" panose="020B0604020202020204" pitchFamily="34" charset="0"/>
                <a:cs typeface="Arial" panose="020B0604020202020204" pitchFamily="34" charset="0"/>
              </a:rPr>
              <a:t> Petrochemical complex</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7150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D6774B-D276-8CC8-8220-2051C11C5D3C}"/>
              </a:ext>
            </a:extLst>
          </p:cNvPr>
          <p:cNvSpPr txBox="1"/>
          <p:nvPr/>
        </p:nvSpPr>
        <p:spPr>
          <a:xfrm>
            <a:off x="538291" y="247501"/>
            <a:ext cx="7418040" cy="3970318"/>
          </a:xfrm>
          <a:prstGeom prst="rect">
            <a:avLst/>
          </a:prstGeom>
          <a:noFill/>
        </p:spPr>
        <p:txBody>
          <a:bodyPr wrap="square">
            <a:spAutoFit/>
          </a:bodyPr>
          <a:lstStyle/>
          <a:p>
            <a:r>
              <a:rPr lang="en-US" b="0" i="0" u="none" strike="noStrike" dirty="0">
                <a:solidFill>
                  <a:srgbClr val="000000"/>
                </a:solidFill>
                <a:effectLst/>
                <a:latin typeface="Arial" panose="020B0604020202020204" pitchFamily="34" charset="0"/>
                <a:cs typeface="Arial" panose="020B0604020202020204" pitchFamily="34" charset="0"/>
              </a:rPr>
              <a:t>It is possible to balance the products of oil refining to meet market demand to some extent but there is some connection between the amount of petrochemical fuels used and the amount of olefins produced.  </a:t>
            </a:r>
          </a:p>
          <a:p>
            <a:endParaRPr lang="en-US" b="0" i="0" u="none" strike="noStrike" dirty="0">
              <a:solidFill>
                <a:srgbClr val="000000"/>
              </a:solidFill>
              <a:effectLst/>
              <a:latin typeface="Arial" panose="020B060402020202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cs typeface="Arial" panose="020B0604020202020204" pitchFamily="34" charset="0"/>
              </a:rPr>
              <a:t>There is a direct link between the price of polyethylene/polypropylene and the price of oil. </a:t>
            </a:r>
          </a:p>
          <a:p>
            <a:endParaRPr lang="en-US" dirty="0">
              <a:solidFill>
                <a:srgbClr val="000000"/>
              </a:solidFill>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If we stop using polyolefins it will have an impact on the petrochemical industry possibly leading to more waste.  The petrochemical system is complex.  </a:t>
            </a:r>
          </a:p>
          <a:p>
            <a:endParaRPr lang="en-US" dirty="0">
              <a:solidFill>
                <a:srgbClr val="000000"/>
              </a:solidFill>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A more obvious link between plastics and industrial waste streams is Cl</a:t>
            </a:r>
            <a:r>
              <a:rPr lang="en-US" baseline="-25000" dirty="0">
                <a:solidFill>
                  <a:srgbClr val="000000"/>
                </a:solidFill>
                <a:latin typeface="Arial" panose="020B0604020202020204" pitchFamily="34" charset="0"/>
                <a:cs typeface="Arial" panose="020B0604020202020204" pitchFamily="34" charset="0"/>
              </a:rPr>
              <a:t>2</a:t>
            </a:r>
            <a:r>
              <a:rPr lang="en-US" dirty="0">
                <a:solidFill>
                  <a:srgbClr val="000000"/>
                </a:solidFill>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2E372AA-2082-6251-0008-7DA6DC45626D}"/>
              </a:ext>
            </a:extLst>
          </p:cNvPr>
          <p:cNvPicPr>
            <a:picLocks noChangeAspect="1"/>
          </p:cNvPicPr>
          <p:nvPr/>
        </p:nvPicPr>
        <p:blipFill>
          <a:blip r:embed="rId2"/>
          <a:stretch>
            <a:fillRect/>
          </a:stretch>
        </p:blipFill>
        <p:spPr>
          <a:xfrm>
            <a:off x="2812393" y="4300264"/>
            <a:ext cx="6756400" cy="2146300"/>
          </a:xfrm>
          <a:prstGeom prst="rect">
            <a:avLst/>
          </a:prstGeom>
        </p:spPr>
      </p:pic>
      <p:sp>
        <p:nvSpPr>
          <p:cNvPr id="5" name="TextBox 4">
            <a:extLst>
              <a:ext uri="{FF2B5EF4-FFF2-40B4-BE49-F238E27FC236}">
                <a16:creationId xmlns:a16="http://schemas.microsoft.com/office/drawing/2014/main" id="{1F828FEA-6875-9207-ADAC-AEF2473F4CC9}"/>
              </a:ext>
            </a:extLst>
          </p:cNvPr>
          <p:cNvSpPr txBox="1"/>
          <p:nvPr/>
        </p:nvSpPr>
        <p:spPr>
          <a:xfrm>
            <a:off x="3358931" y="3930932"/>
            <a:ext cx="4124435" cy="369332"/>
          </a:xfrm>
          <a:prstGeom prst="rect">
            <a:avLst/>
          </a:prstGeom>
          <a:noFill/>
        </p:spPr>
        <p:txBody>
          <a:bodyPr wrap="square">
            <a:spAutoFit/>
          </a:bodyPr>
          <a:lstStyle/>
          <a:p>
            <a:r>
              <a:rPr lang="en-US" dirty="0">
                <a:solidFill>
                  <a:srgbClr val="000000"/>
                </a:solidFill>
                <a:latin typeface="Arial" panose="020B0604020202020204" pitchFamily="34" charset="0"/>
                <a:cs typeface="Arial" panose="020B0604020202020204" pitchFamily="34" charset="0"/>
              </a:rPr>
              <a:t>OCM Oxidative Coupling of Methane</a:t>
            </a:r>
            <a:endParaRPr lang="en-US" dirty="0"/>
          </a:p>
        </p:txBody>
      </p:sp>
    </p:spTree>
    <p:extLst>
      <p:ext uri="{BB962C8B-B14F-4D97-AF65-F5344CB8AC3E}">
        <p14:creationId xmlns:p14="http://schemas.microsoft.com/office/powerpoint/2010/main" val="1864683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EB0134-7767-ECA3-6266-F369ADFAA056}"/>
              </a:ext>
            </a:extLst>
          </p:cNvPr>
          <p:cNvPicPr>
            <a:picLocks noChangeAspect="1"/>
          </p:cNvPicPr>
          <p:nvPr/>
        </p:nvPicPr>
        <p:blipFill>
          <a:blip r:embed="rId2"/>
          <a:stretch>
            <a:fillRect/>
          </a:stretch>
        </p:blipFill>
        <p:spPr>
          <a:xfrm>
            <a:off x="1854857" y="1661398"/>
            <a:ext cx="5854700" cy="2171700"/>
          </a:xfrm>
          <a:prstGeom prst="rect">
            <a:avLst/>
          </a:prstGeom>
        </p:spPr>
      </p:pic>
      <p:sp>
        <p:nvSpPr>
          <p:cNvPr id="3" name="TextBox 2">
            <a:extLst>
              <a:ext uri="{FF2B5EF4-FFF2-40B4-BE49-F238E27FC236}">
                <a16:creationId xmlns:a16="http://schemas.microsoft.com/office/drawing/2014/main" id="{5878C77F-BE9E-FB92-C438-D866E368E704}"/>
              </a:ext>
            </a:extLst>
          </p:cNvPr>
          <p:cNvSpPr txBox="1"/>
          <p:nvPr/>
        </p:nvSpPr>
        <p:spPr>
          <a:xfrm>
            <a:off x="325821" y="2557281"/>
            <a:ext cx="140085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NaOH (40g/mole)</a:t>
            </a:r>
          </a:p>
        </p:txBody>
      </p:sp>
      <p:pic>
        <p:nvPicPr>
          <p:cNvPr id="5" name="Picture 4">
            <a:extLst>
              <a:ext uri="{FF2B5EF4-FFF2-40B4-BE49-F238E27FC236}">
                <a16:creationId xmlns:a16="http://schemas.microsoft.com/office/drawing/2014/main" id="{4E449916-6F75-DB80-DEDF-D68654F52EE0}"/>
              </a:ext>
            </a:extLst>
          </p:cNvPr>
          <p:cNvPicPr>
            <a:picLocks noChangeAspect="1"/>
          </p:cNvPicPr>
          <p:nvPr/>
        </p:nvPicPr>
        <p:blipFill>
          <a:blip r:embed="rId3"/>
          <a:stretch>
            <a:fillRect/>
          </a:stretch>
        </p:blipFill>
        <p:spPr>
          <a:xfrm>
            <a:off x="1937951" y="301781"/>
            <a:ext cx="7772400" cy="1089313"/>
          </a:xfrm>
          <a:prstGeom prst="rect">
            <a:avLst/>
          </a:prstGeom>
        </p:spPr>
      </p:pic>
      <p:pic>
        <p:nvPicPr>
          <p:cNvPr id="6" name="Picture 5">
            <a:extLst>
              <a:ext uri="{FF2B5EF4-FFF2-40B4-BE49-F238E27FC236}">
                <a16:creationId xmlns:a16="http://schemas.microsoft.com/office/drawing/2014/main" id="{24F3BB22-2BFE-B67C-BE9B-2662732ED56E}"/>
              </a:ext>
            </a:extLst>
          </p:cNvPr>
          <p:cNvPicPr>
            <a:picLocks noChangeAspect="1"/>
          </p:cNvPicPr>
          <p:nvPr/>
        </p:nvPicPr>
        <p:blipFill>
          <a:blip r:embed="rId4"/>
          <a:stretch>
            <a:fillRect/>
          </a:stretch>
        </p:blipFill>
        <p:spPr>
          <a:xfrm>
            <a:off x="1544908" y="3859905"/>
            <a:ext cx="5930900" cy="2222500"/>
          </a:xfrm>
          <a:prstGeom prst="rect">
            <a:avLst/>
          </a:prstGeom>
        </p:spPr>
      </p:pic>
      <p:sp>
        <p:nvSpPr>
          <p:cNvPr id="7" name="TextBox 6">
            <a:extLst>
              <a:ext uri="{FF2B5EF4-FFF2-40B4-BE49-F238E27FC236}">
                <a16:creationId xmlns:a16="http://schemas.microsoft.com/office/drawing/2014/main" id="{B5AC896D-EC95-D3DE-D382-44CFF7C83148}"/>
              </a:ext>
            </a:extLst>
          </p:cNvPr>
          <p:cNvSpPr txBox="1"/>
          <p:nvPr/>
        </p:nvSpPr>
        <p:spPr>
          <a:xfrm>
            <a:off x="199697" y="4786489"/>
            <a:ext cx="1526981"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HCl</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(36.5g/mole)</a:t>
            </a:r>
          </a:p>
        </p:txBody>
      </p:sp>
      <p:sp>
        <p:nvSpPr>
          <p:cNvPr id="8" name="TextBox 7">
            <a:extLst>
              <a:ext uri="{FF2B5EF4-FFF2-40B4-BE49-F238E27FC236}">
                <a16:creationId xmlns:a16="http://schemas.microsoft.com/office/drawing/2014/main" id="{7742AF50-3DF9-6078-E1B4-C0A7C8C7B83B}"/>
              </a:ext>
            </a:extLst>
          </p:cNvPr>
          <p:cNvSpPr txBox="1"/>
          <p:nvPr/>
        </p:nvSpPr>
        <p:spPr>
          <a:xfrm>
            <a:off x="8705406" y="2524331"/>
            <a:ext cx="2870606" cy="258532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It would appear that without PVC, CPE and other polymers we would have 4,000 M kg extra Cl</a:t>
            </a:r>
            <a:r>
              <a:rPr lang="en-US" baseline="-25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which would be waste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Many polymers are essentially long-term disposal methods</a:t>
            </a:r>
          </a:p>
        </p:txBody>
      </p:sp>
      <p:pic>
        <p:nvPicPr>
          <p:cNvPr id="9" name="Picture 8">
            <a:extLst>
              <a:ext uri="{FF2B5EF4-FFF2-40B4-BE49-F238E27FC236}">
                <a16:creationId xmlns:a16="http://schemas.microsoft.com/office/drawing/2014/main" id="{6C7AB6F8-DA48-EB4B-4E9B-C436F2954E92}"/>
              </a:ext>
            </a:extLst>
          </p:cNvPr>
          <p:cNvPicPr>
            <a:picLocks noChangeAspect="1"/>
          </p:cNvPicPr>
          <p:nvPr/>
        </p:nvPicPr>
        <p:blipFill>
          <a:blip r:embed="rId5"/>
          <a:stretch>
            <a:fillRect/>
          </a:stretch>
        </p:blipFill>
        <p:spPr>
          <a:xfrm>
            <a:off x="6642100" y="4991612"/>
            <a:ext cx="5549900" cy="2235200"/>
          </a:xfrm>
          <a:prstGeom prst="rect">
            <a:avLst/>
          </a:prstGeom>
        </p:spPr>
      </p:pic>
      <p:sp>
        <p:nvSpPr>
          <p:cNvPr id="10" name="TextBox 9">
            <a:extLst>
              <a:ext uri="{FF2B5EF4-FFF2-40B4-BE49-F238E27FC236}">
                <a16:creationId xmlns:a16="http://schemas.microsoft.com/office/drawing/2014/main" id="{E65A688B-E369-F957-D543-9D0232EB62E8}"/>
              </a:ext>
            </a:extLst>
          </p:cNvPr>
          <p:cNvSpPr txBox="1"/>
          <p:nvPr/>
        </p:nvSpPr>
        <p:spPr>
          <a:xfrm>
            <a:off x="4882055" y="6008277"/>
            <a:ext cx="1526981"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Cl</a:t>
            </a:r>
            <a:r>
              <a:rPr lang="en-US" baseline="-25000" dirty="0">
                <a:latin typeface="Arial" panose="020B0604020202020204" pitchFamily="34" charset="0"/>
                <a:cs typeface="Arial" panose="020B0604020202020204" pitchFamily="34" charset="0"/>
              </a:rPr>
              <a:t>2</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(71g/mole)</a:t>
            </a:r>
          </a:p>
        </p:txBody>
      </p:sp>
    </p:spTree>
    <p:extLst>
      <p:ext uri="{BB962C8B-B14F-4D97-AF65-F5344CB8AC3E}">
        <p14:creationId xmlns:p14="http://schemas.microsoft.com/office/powerpoint/2010/main" val="3549886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ED6AE19-247E-9856-8D0F-8128E1B2F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7610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ipelines map legent">
            <a:extLst>
              <a:ext uri="{FF2B5EF4-FFF2-40B4-BE49-F238E27FC236}">
                <a16:creationId xmlns:a16="http://schemas.microsoft.com/office/drawing/2014/main" id="{B2F2962A-752F-A063-7C2F-077AABF53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882806"/>
            <a:ext cx="5877697" cy="1975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016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A1F7CC-744D-E756-4B79-6B3C7D2C3BC3}"/>
              </a:ext>
            </a:extLst>
          </p:cNvPr>
          <p:cNvPicPr>
            <a:picLocks noChangeAspect="1"/>
          </p:cNvPicPr>
          <p:nvPr/>
        </p:nvPicPr>
        <p:blipFill>
          <a:blip r:embed="rId2"/>
          <a:stretch>
            <a:fillRect/>
          </a:stretch>
        </p:blipFill>
        <p:spPr>
          <a:xfrm>
            <a:off x="450850" y="1123950"/>
            <a:ext cx="6718300" cy="4610100"/>
          </a:xfrm>
          <a:prstGeom prst="rect">
            <a:avLst/>
          </a:prstGeom>
        </p:spPr>
      </p:pic>
      <p:sp>
        <p:nvSpPr>
          <p:cNvPr id="5" name="TextBox 4">
            <a:extLst>
              <a:ext uri="{FF2B5EF4-FFF2-40B4-BE49-F238E27FC236}">
                <a16:creationId xmlns:a16="http://schemas.microsoft.com/office/drawing/2014/main" id="{823C2855-68D9-81DB-E4BE-CA925013B85C}"/>
              </a:ext>
            </a:extLst>
          </p:cNvPr>
          <p:cNvSpPr txBox="1"/>
          <p:nvPr/>
        </p:nvSpPr>
        <p:spPr>
          <a:xfrm>
            <a:off x="2736850" y="469557"/>
            <a:ext cx="663515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Ethane and Propane feed lines to crackers for olefin production</a:t>
            </a:r>
          </a:p>
        </p:txBody>
      </p:sp>
      <p:pic>
        <p:nvPicPr>
          <p:cNvPr id="6150" name="Picture 6" descr="LyondellBasell building administrative complex | News | clintonherald.com">
            <a:extLst>
              <a:ext uri="{FF2B5EF4-FFF2-40B4-BE49-F238E27FC236}">
                <a16:creationId xmlns:a16="http://schemas.microsoft.com/office/drawing/2014/main" id="{F308FCC3-BC89-4616-16AF-BEAF9A768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571" y="1804087"/>
            <a:ext cx="4580237" cy="34351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7BB6C4E-5D47-2878-71E9-F259B2C4BDC8}"/>
              </a:ext>
            </a:extLst>
          </p:cNvPr>
          <p:cNvSpPr txBox="1"/>
          <p:nvPr/>
        </p:nvSpPr>
        <p:spPr>
          <a:xfrm>
            <a:off x="7725103" y="998322"/>
            <a:ext cx="3756653" cy="646331"/>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LyondellBasell</a:t>
            </a:r>
          </a:p>
          <a:p>
            <a:pPr algn="ctr"/>
            <a:r>
              <a:rPr lang="en-US" dirty="0">
                <a:latin typeface="Arial" panose="020B0604020202020204" pitchFamily="34" charset="0"/>
                <a:cs typeface="Arial" panose="020B0604020202020204" pitchFamily="34" charset="0"/>
              </a:rPr>
              <a:t>Clinton Iowa Polyethylene Plant</a:t>
            </a:r>
            <a:endParaRPr lang="en-US" dirty="0"/>
          </a:p>
        </p:txBody>
      </p:sp>
    </p:spTree>
    <p:extLst>
      <p:ext uri="{BB962C8B-B14F-4D97-AF65-F5344CB8AC3E}">
        <p14:creationId xmlns:p14="http://schemas.microsoft.com/office/powerpoint/2010/main" val="2854629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B4964B-8B96-D343-54D0-97CB0CEF73B3}"/>
              </a:ext>
            </a:extLst>
          </p:cNvPr>
          <p:cNvPicPr>
            <a:picLocks noChangeAspect="1"/>
          </p:cNvPicPr>
          <p:nvPr/>
        </p:nvPicPr>
        <p:blipFill>
          <a:blip r:embed="rId2"/>
          <a:stretch>
            <a:fillRect/>
          </a:stretch>
        </p:blipFill>
        <p:spPr>
          <a:xfrm>
            <a:off x="2763880" y="237719"/>
            <a:ext cx="6664240" cy="6188223"/>
          </a:xfrm>
          <a:prstGeom prst="rect">
            <a:avLst/>
          </a:prstGeom>
        </p:spPr>
      </p:pic>
    </p:spTree>
    <p:extLst>
      <p:ext uri="{BB962C8B-B14F-4D97-AF65-F5344CB8AC3E}">
        <p14:creationId xmlns:p14="http://schemas.microsoft.com/office/powerpoint/2010/main" val="1952736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4159E5-96E1-F288-4692-C7EE62C82AF0}"/>
              </a:ext>
            </a:extLst>
          </p:cNvPr>
          <p:cNvSpPr txBox="1"/>
          <p:nvPr/>
        </p:nvSpPr>
        <p:spPr>
          <a:xfrm>
            <a:off x="778795" y="272534"/>
            <a:ext cx="6098058"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https://</a:t>
            </a:r>
            <a:r>
              <a:rPr lang="en-US" sz="1600" dirty="0" err="1">
                <a:latin typeface="Arial" panose="020B0604020202020204" pitchFamily="34" charset="0"/>
                <a:cs typeface="Arial" panose="020B0604020202020204" pitchFamily="34" charset="0"/>
              </a:rPr>
              <a:t>www.qcpolymers.com</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en</a:t>
            </a:r>
            <a:r>
              <a:rPr lang="en-US" sz="1600" dirty="0">
                <a:latin typeface="Arial" panose="020B0604020202020204" pitchFamily="34" charset="0"/>
                <a:cs typeface="Arial" panose="020B0604020202020204" pitchFamily="34" charset="0"/>
              </a:rPr>
              <a:t>/about-the-company/</a:t>
            </a:r>
          </a:p>
        </p:txBody>
      </p:sp>
      <p:sp>
        <p:nvSpPr>
          <p:cNvPr id="5" name="TextBox 4">
            <a:extLst>
              <a:ext uri="{FF2B5EF4-FFF2-40B4-BE49-F238E27FC236}">
                <a16:creationId xmlns:a16="http://schemas.microsoft.com/office/drawing/2014/main" id="{F58709BD-3570-E143-E0F5-999E291E5101}"/>
              </a:ext>
            </a:extLst>
          </p:cNvPr>
          <p:cNvSpPr txBox="1"/>
          <p:nvPr/>
        </p:nvSpPr>
        <p:spPr>
          <a:xfrm>
            <a:off x="483476" y="641866"/>
            <a:ext cx="6096000"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https://</a:t>
            </a:r>
            <a:r>
              <a:rPr lang="en-US" sz="1600" dirty="0" err="1">
                <a:latin typeface="Arial" panose="020B0604020202020204" pitchFamily="34" charset="0"/>
                <a:cs typeface="Arial" panose="020B0604020202020204" pitchFamily="34" charset="0"/>
              </a:rPr>
              <a:t>youtu.be</a:t>
            </a:r>
            <a:r>
              <a:rPr lang="en-US" sz="1600" dirty="0">
                <a:latin typeface="Arial" panose="020B0604020202020204" pitchFamily="34" charset="0"/>
                <a:cs typeface="Arial" panose="020B0604020202020204" pitchFamily="34" charset="0"/>
              </a:rPr>
              <a:t>/Vrz1h2cwKL0?si=263vUVOwkrPArEMV</a:t>
            </a:r>
          </a:p>
        </p:txBody>
      </p:sp>
      <p:pic>
        <p:nvPicPr>
          <p:cNvPr id="6" name="Picture 5">
            <a:extLst>
              <a:ext uri="{FF2B5EF4-FFF2-40B4-BE49-F238E27FC236}">
                <a16:creationId xmlns:a16="http://schemas.microsoft.com/office/drawing/2014/main" id="{9C286060-61DA-3986-FF70-7E1442021447}"/>
              </a:ext>
            </a:extLst>
          </p:cNvPr>
          <p:cNvPicPr>
            <a:picLocks noChangeAspect="1"/>
          </p:cNvPicPr>
          <p:nvPr/>
        </p:nvPicPr>
        <p:blipFill>
          <a:blip r:embed="rId2"/>
          <a:stretch>
            <a:fillRect/>
          </a:stretch>
        </p:blipFill>
        <p:spPr>
          <a:xfrm>
            <a:off x="6096000" y="457200"/>
            <a:ext cx="5803900" cy="5943600"/>
          </a:xfrm>
          <a:prstGeom prst="rect">
            <a:avLst/>
          </a:prstGeom>
        </p:spPr>
      </p:pic>
      <p:pic>
        <p:nvPicPr>
          <p:cNvPr id="7" name="Picture 6">
            <a:extLst>
              <a:ext uri="{FF2B5EF4-FFF2-40B4-BE49-F238E27FC236}">
                <a16:creationId xmlns:a16="http://schemas.microsoft.com/office/drawing/2014/main" id="{4C4D7E15-0C58-F785-E8F9-13AC8F63A31F}"/>
              </a:ext>
            </a:extLst>
          </p:cNvPr>
          <p:cNvPicPr>
            <a:picLocks noChangeAspect="1"/>
          </p:cNvPicPr>
          <p:nvPr/>
        </p:nvPicPr>
        <p:blipFill>
          <a:blip r:embed="rId3"/>
          <a:stretch>
            <a:fillRect/>
          </a:stretch>
        </p:blipFill>
        <p:spPr>
          <a:xfrm>
            <a:off x="483476" y="3071211"/>
            <a:ext cx="5202200" cy="2709479"/>
          </a:xfrm>
          <a:prstGeom prst="rect">
            <a:avLst/>
          </a:prstGeom>
        </p:spPr>
      </p:pic>
      <p:sp>
        <p:nvSpPr>
          <p:cNvPr id="9" name="TextBox 8">
            <a:extLst>
              <a:ext uri="{FF2B5EF4-FFF2-40B4-BE49-F238E27FC236}">
                <a16:creationId xmlns:a16="http://schemas.microsoft.com/office/drawing/2014/main" id="{960E87BA-2C3D-4A79-3A2B-E8C9A6DBF2A8}"/>
              </a:ext>
            </a:extLst>
          </p:cNvPr>
          <p:cNvSpPr txBox="1"/>
          <p:nvPr/>
        </p:nvSpPr>
        <p:spPr>
          <a:xfrm>
            <a:off x="36576" y="5954900"/>
            <a:ext cx="6096000" cy="738664"/>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www.lyondellbasell.com</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en</a:t>
            </a:r>
            <a:r>
              <a:rPr lang="en-US" sz="1400" dirty="0">
                <a:latin typeface="Arial" panose="020B0604020202020204" pitchFamily="34" charset="0"/>
                <a:cs typeface="Arial" panose="020B0604020202020204" pitchFamily="34" charset="0"/>
              </a:rPr>
              <a:t>/news-events/corporate--financial-news/lyondellbasell-acquires-mechanical-recycling-assets-and-plans-operations-in-california/</a:t>
            </a:r>
          </a:p>
        </p:txBody>
      </p:sp>
    </p:spTree>
    <p:extLst>
      <p:ext uri="{BB962C8B-B14F-4D97-AF65-F5344CB8AC3E}">
        <p14:creationId xmlns:p14="http://schemas.microsoft.com/office/powerpoint/2010/main" val="1977043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6882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24F567-B53C-677B-7A37-CEB06649BD67}"/>
              </a:ext>
            </a:extLst>
          </p:cNvPr>
          <p:cNvPicPr>
            <a:picLocks noChangeAspect="1"/>
          </p:cNvPicPr>
          <p:nvPr/>
        </p:nvPicPr>
        <p:blipFill>
          <a:blip r:embed="rId2"/>
          <a:stretch>
            <a:fillRect/>
          </a:stretch>
        </p:blipFill>
        <p:spPr>
          <a:xfrm>
            <a:off x="1431985" y="1242483"/>
            <a:ext cx="9236621" cy="4330181"/>
          </a:xfrm>
          <a:prstGeom prst="rect">
            <a:avLst/>
          </a:prstGeom>
        </p:spPr>
      </p:pic>
    </p:spTree>
    <p:extLst>
      <p:ext uri="{BB962C8B-B14F-4D97-AF65-F5344CB8AC3E}">
        <p14:creationId xmlns:p14="http://schemas.microsoft.com/office/powerpoint/2010/main" val="2287021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5E42A-4280-B6D2-F8CA-88039359EF3F}"/>
              </a:ext>
            </a:extLst>
          </p:cNvPr>
          <p:cNvPicPr>
            <a:picLocks noChangeAspect="1"/>
          </p:cNvPicPr>
          <p:nvPr/>
        </p:nvPicPr>
        <p:blipFill>
          <a:blip r:embed="rId2"/>
          <a:stretch>
            <a:fillRect/>
          </a:stretch>
        </p:blipFill>
        <p:spPr>
          <a:xfrm>
            <a:off x="1587259" y="149916"/>
            <a:ext cx="9031857" cy="6568624"/>
          </a:xfrm>
          <a:prstGeom prst="rect">
            <a:avLst/>
          </a:prstGeom>
        </p:spPr>
      </p:pic>
    </p:spTree>
    <p:extLst>
      <p:ext uri="{BB962C8B-B14F-4D97-AF65-F5344CB8AC3E}">
        <p14:creationId xmlns:p14="http://schemas.microsoft.com/office/powerpoint/2010/main" val="2397606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E7D9995-F541-8C05-C8B7-03D11F504A1F}"/>
              </a:ext>
            </a:extLst>
          </p:cNvPr>
          <p:cNvGrpSpPr/>
          <p:nvPr/>
        </p:nvGrpSpPr>
        <p:grpSpPr>
          <a:xfrm>
            <a:off x="219718" y="6053957"/>
            <a:ext cx="1711556" cy="653921"/>
            <a:chOff x="2207394" y="2686385"/>
            <a:chExt cx="7774806" cy="2970460"/>
          </a:xfrm>
        </p:grpSpPr>
        <p:pic>
          <p:nvPicPr>
            <p:cNvPr id="8" name="Picture 7">
              <a:extLst>
                <a:ext uri="{FF2B5EF4-FFF2-40B4-BE49-F238E27FC236}">
                  <a16:creationId xmlns:a16="http://schemas.microsoft.com/office/drawing/2014/main" id="{E8D2B783-DDCC-9144-E853-323C3F2462D6}"/>
                </a:ext>
              </a:extLst>
            </p:cNvPr>
            <p:cNvPicPr>
              <a:picLocks noChangeAspect="1"/>
            </p:cNvPicPr>
            <p:nvPr/>
          </p:nvPicPr>
          <p:blipFill>
            <a:blip r:embed="rId2"/>
            <a:stretch>
              <a:fillRect/>
            </a:stretch>
          </p:blipFill>
          <p:spPr>
            <a:xfrm>
              <a:off x="2209800" y="2686385"/>
              <a:ext cx="7772400" cy="1485230"/>
            </a:xfrm>
            <a:prstGeom prst="rect">
              <a:avLst/>
            </a:prstGeom>
          </p:spPr>
        </p:pic>
        <p:pic>
          <p:nvPicPr>
            <p:cNvPr id="9" name="Picture 8">
              <a:extLst>
                <a:ext uri="{FF2B5EF4-FFF2-40B4-BE49-F238E27FC236}">
                  <a16:creationId xmlns:a16="http://schemas.microsoft.com/office/drawing/2014/main" id="{01CE9E90-CB1B-6B64-66EB-AB7A4B2B2A17}"/>
                </a:ext>
              </a:extLst>
            </p:cNvPr>
            <p:cNvPicPr>
              <a:picLocks noChangeAspect="1"/>
            </p:cNvPicPr>
            <p:nvPr/>
          </p:nvPicPr>
          <p:blipFill>
            <a:blip r:embed="rId3"/>
            <a:stretch>
              <a:fillRect/>
            </a:stretch>
          </p:blipFill>
          <p:spPr>
            <a:xfrm>
              <a:off x="3744310" y="4971045"/>
              <a:ext cx="4267200" cy="685800"/>
            </a:xfrm>
            <a:prstGeom prst="rect">
              <a:avLst/>
            </a:prstGeom>
          </p:spPr>
        </p:pic>
        <p:pic>
          <p:nvPicPr>
            <p:cNvPr id="10" name="Picture 9">
              <a:extLst>
                <a:ext uri="{FF2B5EF4-FFF2-40B4-BE49-F238E27FC236}">
                  <a16:creationId xmlns:a16="http://schemas.microsoft.com/office/drawing/2014/main" id="{EAF1D01E-F26B-2DFC-494B-860F39E877E9}"/>
                </a:ext>
              </a:extLst>
            </p:cNvPr>
            <p:cNvPicPr>
              <a:picLocks noChangeAspect="1"/>
            </p:cNvPicPr>
            <p:nvPr/>
          </p:nvPicPr>
          <p:blipFill>
            <a:blip r:embed="rId4"/>
            <a:stretch>
              <a:fillRect/>
            </a:stretch>
          </p:blipFill>
          <p:spPr>
            <a:xfrm>
              <a:off x="2207394" y="4171615"/>
              <a:ext cx="7251700" cy="698500"/>
            </a:xfrm>
            <a:prstGeom prst="rect">
              <a:avLst/>
            </a:prstGeom>
          </p:spPr>
        </p:pic>
      </p:grpSp>
      <p:pic>
        <p:nvPicPr>
          <p:cNvPr id="4" name="Picture 3">
            <a:extLst>
              <a:ext uri="{FF2B5EF4-FFF2-40B4-BE49-F238E27FC236}">
                <a16:creationId xmlns:a16="http://schemas.microsoft.com/office/drawing/2014/main" id="{0A73E93A-A101-B319-CC84-EA28987D230C}"/>
              </a:ext>
            </a:extLst>
          </p:cNvPr>
          <p:cNvPicPr>
            <a:picLocks noChangeAspect="1"/>
          </p:cNvPicPr>
          <p:nvPr/>
        </p:nvPicPr>
        <p:blipFill>
          <a:blip r:embed="rId5"/>
          <a:stretch>
            <a:fillRect/>
          </a:stretch>
        </p:blipFill>
        <p:spPr>
          <a:xfrm>
            <a:off x="2209800" y="1666526"/>
            <a:ext cx="7772400" cy="3524947"/>
          </a:xfrm>
          <a:prstGeom prst="rect">
            <a:avLst/>
          </a:prstGeom>
        </p:spPr>
      </p:pic>
    </p:spTree>
    <p:extLst>
      <p:ext uri="{BB962C8B-B14F-4D97-AF65-F5344CB8AC3E}">
        <p14:creationId xmlns:p14="http://schemas.microsoft.com/office/powerpoint/2010/main" val="7559639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41E2C-C724-2DAD-2C8C-F1C71F81BF73}"/>
              </a:ext>
            </a:extLst>
          </p:cNvPr>
          <p:cNvPicPr>
            <a:picLocks noChangeAspect="1"/>
          </p:cNvPicPr>
          <p:nvPr/>
        </p:nvPicPr>
        <p:blipFill>
          <a:blip r:embed="rId2"/>
          <a:stretch>
            <a:fillRect/>
          </a:stretch>
        </p:blipFill>
        <p:spPr>
          <a:xfrm>
            <a:off x="3390181" y="18927"/>
            <a:ext cx="5305245" cy="6686062"/>
          </a:xfrm>
          <a:prstGeom prst="rect">
            <a:avLst/>
          </a:prstGeom>
        </p:spPr>
      </p:pic>
    </p:spTree>
    <p:extLst>
      <p:ext uri="{BB962C8B-B14F-4D97-AF65-F5344CB8AC3E}">
        <p14:creationId xmlns:p14="http://schemas.microsoft.com/office/powerpoint/2010/main" val="4125966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877B71-9018-A2EA-29F5-8EE51984EC3D}"/>
              </a:ext>
            </a:extLst>
          </p:cNvPr>
          <p:cNvPicPr>
            <a:picLocks noChangeAspect="1"/>
          </p:cNvPicPr>
          <p:nvPr/>
        </p:nvPicPr>
        <p:blipFill>
          <a:blip r:embed="rId2"/>
          <a:stretch>
            <a:fillRect/>
          </a:stretch>
        </p:blipFill>
        <p:spPr>
          <a:xfrm>
            <a:off x="1057310" y="577970"/>
            <a:ext cx="9162979" cy="3648974"/>
          </a:xfrm>
          <a:prstGeom prst="rect">
            <a:avLst/>
          </a:prstGeom>
        </p:spPr>
      </p:pic>
      <p:sp>
        <p:nvSpPr>
          <p:cNvPr id="3" name="TextBox 2">
            <a:extLst>
              <a:ext uri="{FF2B5EF4-FFF2-40B4-BE49-F238E27FC236}">
                <a16:creationId xmlns:a16="http://schemas.microsoft.com/office/drawing/2014/main" id="{B8D407E4-9753-9CE7-6801-29716B5EF442}"/>
              </a:ext>
            </a:extLst>
          </p:cNvPr>
          <p:cNvSpPr txBox="1"/>
          <p:nvPr/>
        </p:nvSpPr>
        <p:spPr>
          <a:xfrm>
            <a:off x="3234906" y="4606506"/>
            <a:ext cx="3189848" cy="1200329"/>
          </a:xfrm>
          <a:prstGeom prst="rect">
            <a:avLst/>
          </a:prstGeom>
          <a:noFill/>
        </p:spPr>
        <p:txBody>
          <a:bodyPr wrap="none" rtlCol="0">
            <a:spAutoFit/>
          </a:bodyPr>
          <a:lstStyle/>
          <a:p>
            <a:r>
              <a:rPr lang="en-US" dirty="0"/>
              <a:t>Long chain branching (HDPE)</a:t>
            </a:r>
          </a:p>
          <a:p>
            <a:r>
              <a:rPr lang="en-US" dirty="0"/>
              <a:t>Short chain branching (LLDPE)</a:t>
            </a:r>
          </a:p>
          <a:p>
            <a:r>
              <a:rPr lang="en-US" dirty="0"/>
              <a:t>Metallocene PE</a:t>
            </a:r>
          </a:p>
          <a:p>
            <a:r>
              <a:rPr lang="en-US" dirty="0"/>
              <a:t>LDPE</a:t>
            </a:r>
          </a:p>
        </p:txBody>
      </p:sp>
      <p:sp>
        <p:nvSpPr>
          <p:cNvPr id="4" name="TextBox 3">
            <a:extLst>
              <a:ext uri="{FF2B5EF4-FFF2-40B4-BE49-F238E27FC236}">
                <a16:creationId xmlns:a16="http://schemas.microsoft.com/office/drawing/2014/main" id="{1381B638-A2BE-8760-C5B9-A68D34219D21}"/>
              </a:ext>
            </a:extLst>
          </p:cNvPr>
          <p:cNvSpPr txBox="1"/>
          <p:nvPr/>
        </p:nvSpPr>
        <p:spPr>
          <a:xfrm>
            <a:off x="6237165" y="2182483"/>
            <a:ext cx="5954835" cy="646331"/>
          </a:xfrm>
          <a:prstGeom prst="rect">
            <a:avLst/>
          </a:prstGeom>
          <a:noFill/>
        </p:spPr>
        <p:txBody>
          <a:bodyPr wrap="none" rtlCol="0">
            <a:spAutoFit/>
          </a:bodyPr>
          <a:lstStyle/>
          <a:p>
            <a:r>
              <a:rPr lang="en-US" dirty="0"/>
              <a:t>SBR for tires is </a:t>
            </a:r>
            <a:r>
              <a:rPr lang="en-US" dirty="0" err="1"/>
              <a:t>anionically</a:t>
            </a:r>
            <a:r>
              <a:rPr lang="en-US" dirty="0"/>
              <a:t> polymerized triblock</a:t>
            </a:r>
          </a:p>
          <a:p>
            <a:r>
              <a:rPr lang="en-US" dirty="0" err="1"/>
              <a:t>Pluronics</a:t>
            </a:r>
            <a:r>
              <a:rPr lang="en-US" dirty="0"/>
              <a:t> for hand sanitizer is a PEO/PPO block copolymer</a:t>
            </a:r>
          </a:p>
        </p:txBody>
      </p:sp>
    </p:spTree>
    <p:extLst>
      <p:ext uri="{BB962C8B-B14F-4D97-AF65-F5344CB8AC3E}">
        <p14:creationId xmlns:p14="http://schemas.microsoft.com/office/powerpoint/2010/main" val="878128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444C53-0E96-530D-FE17-EF4442443C5E}"/>
              </a:ext>
            </a:extLst>
          </p:cNvPr>
          <p:cNvPicPr>
            <a:picLocks noChangeAspect="1"/>
          </p:cNvPicPr>
          <p:nvPr/>
        </p:nvPicPr>
        <p:blipFill>
          <a:blip r:embed="rId2"/>
          <a:stretch>
            <a:fillRect/>
          </a:stretch>
        </p:blipFill>
        <p:spPr>
          <a:xfrm>
            <a:off x="1514627" y="1449237"/>
            <a:ext cx="9502105" cy="4106173"/>
          </a:xfrm>
          <a:prstGeom prst="rect">
            <a:avLst/>
          </a:prstGeom>
        </p:spPr>
      </p:pic>
    </p:spTree>
    <p:extLst>
      <p:ext uri="{BB962C8B-B14F-4D97-AF65-F5344CB8AC3E}">
        <p14:creationId xmlns:p14="http://schemas.microsoft.com/office/powerpoint/2010/main" val="2412144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831989-E836-AAE3-0AA9-765EB193DC48}"/>
              </a:ext>
            </a:extLst>
          </p:cNvPr>
          <p:cNvPicPr>
            <a:picLocks noChangeAspect="1"/>
          </p:cNvPicPr>
          <p:nvPr/>
        </p:nvPicPr>
        <p:blipFill>
          <a:blip r:embed="rId2"/>
          <a:stretch>
            <a:fillRect/>
          </a:stretch>
        </p:blipFill>
        <p:spPr>
          <a:xfrm>
            <a:off x="1966823" y="52656"/>
            <a:ext cx="7805808" cy="6382650"/>
          </a:xfrm>
          <a:prstGeom prst="rect">
            <a:avLst/>
          </a:prstGeom>
        </p:spPr>
      </p:pic>
      <p:sp>
        <p:nvSpPr>
          <p:cNvPr id="3" name="TextBox 2">
            <a:extLst>
              <a:ext uri="{FF2B5EF4-FFF2-40B4-BE49-F238E27FC236}">
                <a16:creationId xmlns:a16="http://schemas.microsoft.com/office/drawing/2014/main" id="{A2648BFC-C001-D631-417B-A0A997E439EC}"/>
              </a:ext>
            </a:extLst>
          </p:cNvPr>
          <p:cNvSpPr txBox="1"/>
          <p:nvPr/>
        </p:nvSpPr>
        <p:spPr>
          <a:xfrm>
            <a:off x="8885208" y="1017917"/>
            <a:ext cx="2976113" cy="923330"/>
          </a:xfrm>
          <a:prstGeom prst="rect">
            <a:avLst/>
          </a:prstGeom>
          <a:noFill/>
        </p:spPr>
        <p:txBody>
          <a:bodyPr wrap="square" rtlCol="0">
            <a:spAutoFit/>
          </a:bodyPr>
          <a:lstStyle/>
          <a:p>
            <a:r>
              <a:rPr lang="en-US" dirty="0"/>
              <a:t>Sulfur vulcanization of polyisoprene (natural rubber)</a:t>
            </a:r>
          </a:p>
        </p:txBody>
      </p:sp>
      <p:sp>
        <p:nvSpPr>
          <p:cNvPr id="4" name="TextBox 3">
            <a:extLst>
              <a:ext uri="{FF2B5EF4-FFF2-40B4-BE49-F238E27FC236}">
                <a16:creationId xmlns:a16="http://schemas.microsoft.com/office/drawing/2014/main" id="{A9FFA54A-51DA-CB79-77B4-2AFC4FCF4D1A}"/>
              </a:ext>
            </a:extLst>
          </p:cNvPr>
          <p:cNvSpPr txBox="1"/>
          <p:nvPr/>
        </p:nvSpPr>
        <p:spPr>
          <a:xfrm>
            <a:off x="9772631" y="4097547"/>
            <a:ext cx="2088690" cy="923330"/>
          </a:xfrm>
          <a:prstGeom prst="rect">
            <a:avLst/>
          </a:prstGeom>
          <a:noFill/>
        </p:spPr>
        <p:txBody>
          <a:bodyPr wrap="square" rtlCol="0">
            <a:spAutoFit/>
          </a:bodyPr>
          <a:lstStyle/>
          <a:p>
            <a:r>
              <a:rPr lang="en-US" dirty="0"/>
              <a:t>PDMS silicone rubber crosslinked with TEOS</a:t>
            </a:r>
          </a:p>
        </p:txBody>
      </p:sp>
    </p:spTree>
    <p:extLst>
      <p:ext uri="{BB962C8B-B14F-4D97-AF65-F5344CB8AC3E}">
        <p14:creationId xmlns:p14="http://schemas.microsoft.com/office/powerpoint/2010/main" val="3092943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983B43-C7CF-DAF1-6DC1-4E19DC8D9F00}"/>
              </a:ext>
            </a:extLst>
          </p:cNvPr>
          <p:cNvPicPr>
            <a:picLocks noChangeAspect="1"/>
          </p:cNvPicPr>
          <p:nvPr/>
        </p:nvPicPr>
        <p:blipFill>
          <a:blip r:embed="rId2"/>
          <a:stretch>
            <a:fillRect/>
          </a:stretch>
        </p:blipFill>
        <p:spPr>
          <a:xfrm>
            <a:off x="1187777" y="742837"/>
            <a:ext cx="9408227" cy="5148915"/>
          </a:xfrm>
          <a:prstGeom prst="rect">
            <a:avLst/>
          </a:prstGeom>
        </p:spPr>
      </p:pic>
    </p:spTree>
    <p:extLst>
      <p:ext uri="{BB962C8B-B14F-4D97-AF65-F5344CB8AC3E}">
        <p14:creationId xmlns:p14="http://schemas.microsoft.com/office/powerpoint/2010/main" val="2600590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541443-863C-1592-D1DB-311884AB02FB}"/>
              </a:ext>
            </a:extLst>
          </p:cNvPr>
          <p:cNvPicPr>
            <a:picLocks noChangeAspect="1"/>
          </p:cNvPicPr>
          <p:nvPr/>
        </p:nvPicPr>
        <p:blipFill rotWithShape="1">
          <a:blip r:embed="rId2"/>
          <a:srcRect b="52989"/>
          <a:stretch/>
        </p:blipFill>
        <p:spPr>
          <a:xfrm>
            <a:off x="1932221" y="1093509"/>
            <a:ext cx="8856958" cy="2335491"/>
          </a:xfrm>
          <a:prstGeom prst="rect">
            <a:avLst/>
          </a:prstGeom>
        </p:spPr>
      </p:pic>
    </p:spTree>
    <p:extLst>
      <p:ext uri="{BB962C8B-B14F-4D97-AF65-F5344CB8AC3E}">
        <p14:creationId xmlns:p14="http://schemas.microsoft.com/office/powerpoint/2010/main" val="10911497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AF0F32-7AB5-4D9F-9B9B-789D59E2D469}"/>
              </a:ext>
            </a:extLst>
          </p:cNvPr>
          <p:cNvPicPr>
            <a:picLocks noChangeAspect="1"/>
          </p:cNvPicPr>
          <p:nvPr/>
        </p:nvPicPr>
        <p:blipFill>
          <a:blip r:embed="rId2"/>
          <a:stretch>
            <a:fillRect/>
          </a:stretch>
        </p:blipFill>
        <p:spPr>
          <a:xfrm>
            <a:off x="1571973" y="829559"/>
            <a:ext cx="9302352" cy="5344998"/>
          </a:xfrm>
          <a:prstGeom prst="rect">
            <a:avLst/>
          </a:prstGeom>
        </p:spPr>
      </p:pic>
    </p:spTree>
    <p:extLst>
      <p:ext uri="{BB962C8B-B14F-4D97-AF65-F5344CB8AC3E}">
        <p14:creationId xmlns:p14="http://schemas.microsoft.com/office/powerpoint/2010/main" val="41456405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B60D3E-8657-FE20-18D5-C93D954552D0}"/>
              </a:ext>
            </a:extLst>
          </p:cNvPr>
          <p:cNvSpPr txBox="1"/>
          <p:nvPr/>
        </p:nvSpPr>
        <p:spPr>
          <a:xfrm>
            <a:off x="681458" y="223276"/>
            <a:ext cx="10531153" cy="646331"/>
          </a:xfrm>
          <a:prstGeom prst="rect">
            <a:avLst/>
          </a:prstGeom>
          <a:noFill/>
        </p:spPr>
        <p:txBody>
          <a:bodyPr wrap="none" rtlCol="0">
            <a:spAutoFit/>
          </a:bodyPr>
          <a:lstStyle/>
          <a:p>
            <a:pPr algn="ctr"/>
            <a:r>
              <a:rPr lang="en-US" dirty="0"/>
              <a:t>21 Common Plastics (the short list)</a:t>
            </a:r>
          </a:p>
          <a:p>
            <a:pPr algn="ctr"/>
            <a:r>
              <a:rPr lang="en-US" dirty="0"/>
              <a:t>(Polymers, Rubbers, Thermoset, Thermoplastic, Colloids, Latexes, Adhesives, Lubricants, Coatings, Inks)</a:t>
            </a:r>
          </a:p>
        </p:txBody>
      </p:sp>
      <p:sp>
        <p:nvSpPr>
          <p:cNvPr id="4" name="TextBox 3">
            <a:extLst>
              <a:ext uri="{FF2B5EF4-FFF2-40B4-BE49-F238E27FC236}">
                <a16:creationId xmlns:a16="http://schemas.microsoft.com/office/drawing/2014/main" id="{01A345B4-0491-2103-BF28-F8934696F6B4}"/>
              </a:ext>
            </a:extLst>
          </p:cNvPr>
          <p:cNvSpPr txBox="1"/>
          <p:nvPr/>
        </p:nvSpPr>
        <p:spPr>
          <a:xfrm>
            <a:off x="849262" y="1001238"/>
            <a:ext cx="1420197" cy="1754326"/>
          </a:xfrm>
          <a:prstGeom prst="rect">
            <a:avLst/>
          </a:prstGeom>
          <a:noFill/>
        </p:spPr>
        <p:txBody>
          <a:bodyPr wrap="none" rtlCol="0">
            <a:spAutoFit/>
          </a:bodyPr>
          <a:lstStyle/>
          <a:p>
            <a:r>
              <a:rPr lang="en-US" b="1" dirty="0"/>
              <a:t>PS</a:t>
            </a:r>
          </a:p>
          <a:p>
            <a:r>
              <a:rPr lang="en-US" dirty="0"/>
              <a:t>Free Radical</a:t>
            </a:r>
          </a:p>
          <a:p>
            <a:r>
              <a:rPr lang="en-US" dirty="0"/>
              <a:t>Anionic</a:t>
            </a:r>
          </a:p>
          <a:p>
            <a:r>
              <a:rPr lang="en-US" b="1" dirty="0"/>
              <a:t>HIPS</a:t>
            </a:r>
          </a:p>
          <a:p>
            <a:r>
              <a:rPr lang="en-US" b="1" dirty="0"/>
              <a:t>PS Foam</a:t>
            </a:r>
          </a:p>
          <a:p>
            <a:r>
              <a:rPr lang="en-US" dirty="0"/>
              <a:t>Rigid Plastic</a:t>
            </a:r>
          </a:p>
        </p:txBody>
      </p:sp>
      <p:sp>
        <p:nvSpPr>
          <p:cNvPr id="5" name="TextBox 4">
            <a:extLst>
              <a:ext uri="{FF2B5EF4-FFF2-40B4-BE49-F238E27FC236}">
                <a16:creationId xmlns:a16="http://schemas.microsoft.com/office/drawing/2014/main" id="{AFF9176E-3231-8552-603E-9FD9D53F2CE6}"/>
              </a:ext>
            </a:extLst>
          </p:cNvPr>
          <p:cNvSpPr txBox="1"/>
          <p:nvPr/>
        </p:nvSpPr>
        <p:spPr>
          <a:xfrm>
            <a:off x="849262" y="3094998"/>
            <a:ext cx="931665" cy="923330"/>
          </a:xfrm>
          <a:prstGeom prst="rect">
            <a:avLst/>
          </a:prstGeom>
          <a:noFill/>
        </p:spPr>
        <p:txBody>
          <a:bodyPr wrap="none" rtlCol="0">
            <a:spAutoFit/>
          </a:bodyPr>
          <a:lstStyle/>
          <a:p>
            <a:r>
              <a:rPr lang="en-US" b="1" dirty="0"/>
              <a:t>SBR</a:t>
            </a:r>
          </a:p>
          <a:p>
            <a:r>
              <a:rPr lang="en-US" dirty="0"/>
              <a:t>BCP</a:t>
            </a:r>
          </a:p>
          <a:p>
            <a:r>
              <a:rPr lang="en-US" dirty="0"/>
              <a:t>Anionic</a:t>
            </a:r>
          </a:p>
        </p:txBody>
      </p:sp>
      <p:sp>
        <p:nvSpPr>
          <p:cNvPr id="6" name="TextBox 5">
            <a:extLst>
              <a:ext uri="{FF2B5EF4-FFF2-40B4-BE49-F238E27FC236}">
                <a16:creationId xmlns:a16="http://schemas.microsoft.com/office/drawing/2014/main" id="{5FD899D4-03CB-56E1-C737-AB962B41C94E}"/>
              </a:ext>
            </a:extLst>
          </p:cNvPr>
          <p:cNvSpPr txBox="1"/>
          <p:nvPr/>
        </p:nvSpPr>
        <p:spPr>
          <a:xfrm>
            <a:off x="2685474" y="1007464"/>
            <a:ext cx="1593257" cy="923330"/>
          </a:xfrm>
          <a:prstGeom prst="rect">
            <a:avLst/>
          </a:prstGeom>
          <a:noFill/>
        </p:spPr>
        <p:txBody>
          <a:bodyPr wrap="none" rtlCol="0">
            <a:spAutoFit/>
          </a:bodyPr>
          <a:lstStyle/>
          <a:p>
            <a:r>
              <a:rPr lang="en-US" b="1" dirty="0"/>
              <a:t>PET or PETE</a:t>
            </a:r>
          </a:p>
          <a:p>
            <a:r>
              <a:rPr lang="en-US" dirty="0"/>
              <a:t>Condensation</a:t>
            </a:r>
          </a:p>
          <a:p>
            <a:r>
              <a:rPr lang="en-US" dirty="0"/>
              <a:t>Bottles, Rugs</a:t>
            </a:r>
          </a:p>
        </p:txBody>
      </p:sp>
      <p:sp>
        <p:nvSpPr>
          <p:cNvPr id="7" name="TextBox 6">
            <a:extLst>
              <a:ext uri="{FF2B5EF4-FFF2-40B4-BE49-F238E27FC236}">
                <a16:creationId xmlns:a16="http://schemas.microsoft.com/office/drawing/2014/main" id="{18E1D6C6-6CCD-A832-5A70-1E66D3CED0D5}"/>
              </a:ext>
            </a:extLst>
          </p:cNvPr>
          <p:cNvSpPr txBox="1"/>
          <p:nvPr/>
        </p:nvSpPr>
        <p:spPr>
          <a:xfrm>
            <a:off x="4438520" y="1007464"/>
            <a:ext cx="2502160" cy="2308324"/>
          </a:xfrm>
          <a:prstGeom prst="rect">
            <a:avLst/>
          </a:prstGeom>
          <a:noFill/>
        </p:spPr>
        <p:txBody>
          <a:bodyPr wrap="none" rtlCol="0">
            <a:spAutoFit/>
          </a:bodyPr>
          <a:lstStyle/>
          <a:p>
            <a:r>
              <a:rPr lang="en-US" b="1" dirty="0"/>
              <a:t>PE</a:t>
            </a:r>
          </a:p>
          <a:p>
            <a:r>
              <a:rPr lang="en-US" dirty="0"/>
              <a:t>Free Radical</a:t>
            </a:r>
          </a:p>
          <a:p>
            <a:r>
              <a:rPr lang="en-US" dirty="0"/>
              <a:t>Single Site Metallocene</a:t>
            </a:r>
          </a:p>
          <a:p>
            <a:r>
              <a:rPr lang="en-US" dirty="0"/>
              <a:t>Ziegler-Natta</a:t>
            </a:r>
          </a:p>
          <a:p>
            <a:r>
              <a:rPr lang="en-US" b="1" dirty="0"/>
              <a:t>HDPE,LDPE, LLDPE, </a:t>
            </a:r>
          </a:p>
          <a:p>
            <a:r>
              <a:rPr lang="en-US" b="1" dirty="0"/>
              <a:t>Metallocene</a:t>
            </a:r>
          </a:p>
          <a:p>
            <a:r>
              <a:rPr lang="en-US" dirty="0"/>
              <a:t>Bags, Jugs, </a:t>
            </a:r>
          </a:p>
          <a:p>
            <a:r>
              <a:rPr lang="en-US" dirty="0"/>
              <a:t>Climbing Toy</a:t>
            </a:r>
          </a:p>
        </p:txBody>
      </p:sp>
      <p:sp>
        <p:nvSpPr>
          <p:cNvPr id="8" name="TextBox 7">
            <a:extLst>
              <a:ext uri="{FF2B5EF4-FFF2-40B4-BE49-F238E27FC236}">
                <a16:creationId xmlns:a16="http://schemas.microsoft.com/office/drawing/2014/main" id="{E7D807DE-1C3C-C98F-C211-8FE101BBCD9B}"/>
              </a:ext>
            </a:extLst>
          </p:cNvPr>
          <p:cNvSpPr txBox="1"/>
          <p:nvPr/>
        </p:nvSpPr>
        <p:spPr>
          <a:xfrm>
            <a:off x="7000206" y="1007464"/>
            <a:ext cx="1492140" cy="923330"/>
          </a:xfrm>
          <a:prstGeom prst="rect">
            <a:avLst/>
          </a:prstGeom>
          <a:noFill/>
        </p:spPr>
        <p:txBody>
          <a:bodyPr wrap="none" rtlCol="0">
            <a:spAutoFit/>
          </a:bodyPr>
          <a:lstStyle/>
          <a:p>
            <a:r>
              <a:rPr lang="en-US" b="1" dirty="0" err="1"/>
              <a:t>i</a:t>
            </a:r>
            <a:r>
              <a:rPr lang="en-US" b="1" dirty="0"/>
              <a:t>-PP</a:t>
            </a:r>
          </a:p>
          <a:p>
            <a:r>
              <a:rPr lang="en-US" dirty="0"/>
              <a:t>Ziegler-Natta</a:t>
            </a:r>
          </a:p>
          <a:p>
            <a:r>
              <a:rPr lang="en-US" dirty="0"/>
              <a:t>Tough plastic</a:t>
            </a:r>
          </a:p>
        </p:txBody>
      </p:sp>
      <p:sp>
        <p:nvSpPr>
          <p:cNvPr id="9" name="TextBox 8">
            <a:extLst>
              <a:ext uri="{FF2B5EF4-FFF2-40B4-BE49-F238E27FC236}">
                <a16:creationId xmlns:a16="http://schemas.microsoft.com/office/drawing/2014/main" id="{FA212EB1-B012-3359-C91D-0AE11D47F5D1}"/>
              </a:ext>
            </a:extLst>
          </p:cNvPr>
          <p:cNvSpPr txBox="1"/>
          <p:nvPr/>
        </p:nvSpPr>
        <p:spPr>
          <a:xfrm>
            <a:off x="849262" y="4151134"/>
            <a:ext cx="1696426" cy="2585323"/>
          </a:xfrm>
          <a:prstGeom prst="rect">
            <a:avLst/>
          </a:prstGeom>
          <a:noFill/>
        </p:spPr>
        <p:txBody>
          <a:bodyPr wrap="none" rtlCol="0">
            <a:spAutoFit/>
          </a:bodyPr>
          <a:lstStyle/>
          <a:p>
            <a:r>
              <a:rPr lang="en-US" b="1" dirty="0"/>
              <a:t>PI</a:t>
            </a:r>
          </a:p>
          <a:p>
            <a:r>
              <a:rPr lang="en-US" dirty="0"/>
              <a:t>Natural</a:t>
            </a:r>
          </a:p>
          <a:p>
            <a:r>
              <a:rPr lang="en-US" dirty="0"/>
              <a:t>Rubber</a:t>
            </a:r>
          </a:p>
          <a:p>
            <a:r>
              <a:rPr lang="en-US" dirty="0"/>
              <a:t>Anionic</a:t>
            </a:r>
          </a:p>
          <a:p>
            <a:r>
              <a:rPr lang="en-US" dirty="0"/>
              <a:t>Ziegler-Natta</a:t>
            </a:r>
          </a:p>
          <a:p>
            <a:endParaRPr lang="en-US" dirty="0"/>
          </a:p>
          <a:p>
            <a:r>
              <a:rPr lang="en-US" b="1" dirty="0"/>
              <a:t>Polybutadiene</a:t>
            </a:r>
          </a:p>
          <a:p>
            <a:r>
              <a:rPr lang="en-US" dirty="0"/>
              <a:t>Free Radical</a:t>
            </a:r>
          </a:p>
          <a:p>
            <a:r>
              <a:rPr lang="en-US" dirty="0"/>
              <a:t>Anionic</a:t>
            </a:r>
          </a:p>
        </p:txBody>
      </p:sp>
      <p:sp>
        <p:nvSpPr>
          <p:cNvPr id="10" name="TextBox 9">
            <a:extLst>
              <a:ext uri="{FF2B5EF4-FFF2-40B4-BE49-F238E27FC236}">
                <a16:creationId xmlns:a16="http://schemas.microsoft.com/office/drawing/2014/main" id="{B5287206-BF20-3559-0FD2-3CAF239CF001}"/>
              </a:ext>
            </a:extLst>
          </p:cNvPr>
          <p:cNvSpPr txBox="1"/>
          <p:nvPr/>
        </p:nvSpPr>
        <p:spPr>
          <a:xfrm>
            <a:off x="2685474" y="3490931"/>
            <a:ext cx="1593257" cy="923330"/>
          </a:xfrm>
          <a:prstGeom prst="rect">
            <a:avLst/>
          </a:prstGeom>
          <a:noFill/>
        </p:spPr>
        <p:txBody>
          <a:bodyPr wrap="none" rtlCol="0">
            <a:spAutoFit/>
          </a:bodyPr>
          <a:lstStyle/>
          <a:p>
            <a:r>
              <a:rPr lang="en-US" b="1" dirty="0"/>
              <a:t>PLA</a:t>
            </a:r>
          </a:p>
          <a:p>
            <a:r>
              <a:rPr lang="en-US" dirty="0"/>
              <a:t>Condensation</a:t>
            </a:r>
          </a:p>
          <a:p>
            <a:r>
              <a:rPr lang="en-US" dirty="0"/>
              <a:t>Bio sourced</a:t>
            </a:r>
          </a:p>
        </p:txBody>
      </p:sp>
      <p:sp>
        <p:nvSpPr>
          <p:cNvPr id="11" name="TextBox 10">
            <a:extLst>
              <a:ext uri="{FF2B5EF4-FFF2-40B4-BE49-F238E27FC236}">
                <a16:creationId xmlns:a16="http://schemas.microsoft.com/office/drawing/2014/main" id="{FC0BCEFE-E48E-9FD8-DF99-49BDD8B973DD}"/>
              </a:ext>
            </a:extLst>
          </p:cNvPr>
          <p:cNvSpPr txBox="1"/>
          <p:nvPr/>
        </p:nvSpPr>
        <p:spPr>
          <a:xfrm>
            <a:off x="4419283" y="3485803"/>
            <a:ext cx="1474571" cy="923330"/>
          </a:xfrm>
          <a:prstGeom prst="rect">
            <a:avLst/>
          </a:prstGeom>
          <a:noFill/>
        </p:spPr>
        <p:txBody>
          <a:bodyPr wrap="none" rtlCol="0">
            <a:spAutoFit/>
          </a:bodyPr>
          <a:lstStyle/>
          <a:p>
            <a:r>
              <a:rPr lang="en-US" b="1" dirty="0"/>
              <a:t>PHB (PHAs)</a:t>
            </a:r>
          </a:p>
          <a:p>
            <a:r>
              <a:rPr lang="en-US" dirty="0"/>
              <a:t>Random CPs</a:t>
            </a:r>
          </a:p>
          <a:p>
            <a:r>
              <a:rPr lang="en-US" dirty="0"/>
              <a:t>Bio sourced</a:t>
            </a:r>
          </a:p>
        </p:txBody>
      </p:sp>
      <p:sp>
        <p:nvSpPr>
          <p:cNvPr id="12" name="TextBox 11">
            <a:extLst>
              <a:ext uri="{FF2B5EF4-FFF2-40B4-BE49-F238E27FC236}">
                <a16:creationId xmlns:a16="http://schemas.microsoft.com/office/drawing/2014/main" id="{E82CA075-4987-B945-4E6C-95D38A9F4598}"/>
              </a:ext>
            </a:extLst>
          </p:cNvPr>
          <p:cNvSpPr txBox="1"/>
          <p:nvPr/>
        </p:nvSpPr>
        <p:spPr>
          <a:xfrm>
            <a:off x="2704711" y="5421978"/>
            <a:ext cx="1554785" cy="923330"/>
          </a:xfrm>
          <a:prstGeom prst="rect">
            <a:avLst/>
          </a:prstGeom>
          <a:noFill/>
        </p:spPr>
        <p:txBody>
          <a:bodyPr wrap="none" rtlCol="0">
            <a:spAutoFit/>
          </a:bodyPr>
          <a:lstStyle/>
          <a:p>
            <a:r>
              <a:rPr lang="en-US" b="1" dirty="0"/>
              <a:t>PEO or PEG</a:t>
            </a:r>
          </a:p>
          <a:p>
            <a:r>
              <a:rPr lang="en-US" dirty="0"/>
              <a:t>Ring opening</a:t>
            </a:r>
          </a:p>
          <a:p>
            <a:r>
              <a:rPr lang="en-US" dirty="0"/>
              <a:t>condensation</a:t>
            </a:r>
          </a:p>
        </p:txBody>
      </p:sp>
      <p:sp>
        <p:nvSpPr>
          <p:cNvPr id="13" name="TextBox 12">
            <a:extLst>
              <a:ext uri="{FF2B5EF4-FFF2-40B4-BE49-F238E27FC236}">
                <a16:creationId xmlns:a16="http://schemas.microsoft.com/office/drawing/2014/main" id="{311A6762-74C0-7822-8023-B700F73DDB21}"/>
              </a:ext>
            </a:extLst>
          </p:cNvPr>
          <p:cNvSpPr txBox="1"/>
          <p:nvPr/>
        </p:nvSpPr>
        <p:spPr>
          <a:xfrm>
            <a:off x="4505145" y="5421978"/>
            <a:ext cx="1554785" cy="646331"/>
          </a:xfrm>
          <a:prstGeom prst="rect">
            <a:avLst/>
          </a:prstGeom>
          <a:noFill/>
        </p:spPr>
        <p:txBody>
          <a:bodyPr wrap="none" rtlCol="0">
            <a:spAutoFit/>
          </a:bodyPr>
          <a:lstStyle/>
          <a:p>
            <a:r>
              <a:rPr lang="en-US" b="1" dirty="0"/>
              <a:t>PPO</a:t>
            </a:r>
          </a:p>
          <a:p>
            <a:r>
              <a:rPr lang="en-US" dirty="0"/>
              <a:t>condensation</a:t>
            </a:r>
          </a:p>
        </p:txBody>
      </p:sp>
      <p:sp>
        <p:nvSpPr>
          <p:cNvPr id="14" name="TextBox 13">
            <a:extLst>
              <a:ext uri="{FF2B5EF4-FFF2-40B4-BE49-F238E27FC236}">
                <a16:creationId xmlns:a16="http://schemas.microsoft.com/office/drawing/2014/main" id="{80CC0E86-52DC-72CA-570C-58A8D37455CF}"/>
              </a:ext>
            </a:extLst>
          </p:cNvPr>
          <p:cNvSpPr txBox="1"/>
          <p:nvPr/>
        </p:nvSpPr>
        <p:spPr>
          <a:xfrm>
            <a:off x="6305579" y="5152236"/>
            <a:ext cx="1554785" cy="1477328"/>
          </a:xfrm>
          <a:prstGeom prst="rect">
            <a:avLst/>
          </a:prstGeom>
          <a:noFill/>
        </p:spPr>
        <p:txBody>
          <a:bodyPr wrap="none" rtlCol="0">
            <a:spAutoFit/>
          </a:bodyPr>
          <a:lstStyle/>
          <a:p>
            <a:r>
              <a:rPr lang="en-US" b="1" dirty="0"/>
              <a:t>Pluronic</a:t>
            </a:r>
          </a:p>
          <a:p>
            <a:r>
              <a:rPr lang="en-US" b="1" dirty="0"/>
              <a:t>PEO-PPO</a:t>
            </a:r>
          </a:p>
          <a:p>
            <a:r>
              <a:rPr lang="en-US" dirty="0"/>
              <a:t>BCP</a:t>
            </a:r>
          </a:p>
          <a:p>
            <a:r>
              <a:rPr lang="en-US" dirty="0"/>
              <a:t>Ring opening</a:t>
            </a:r>
          </a:p>
          <a:p>
            <a:r>
              <a:rPr lang="en-US" dirty="0"/>
              <a:t>condensation</a:t>
            </a:r>
          </a:p>
        </p:txBody>
      </p:sp>
      <p:sp>
        <p:nvSpPr>
          <p:cNvPr id="16" name="TextBox 15">
            <a:extLst>
              <a:ext uri="{FF2B5EF4-FFF2-40B4-BE49-F238E27FC236}">
                <a16:creationId xmlns:a16="http://schemas.microsoft.com/office/drawing/2014/main" id="{93645BB0-03D0-9ECD-C034-8FC94C2BA290}"/>
              </a:ext>
            </a:extLst>
          </p:cNvPr>
          <p:cNvSpPr txBox="1"/>
          <p:nvPr/>
        </p:nvSpPr>
        <p:spPr>
          <a:xfrm>
            <a:off x="9255760" y="1007464"/>
            <a:ext cx="2052320" cy="1754326"/>
          </a:xfrm>
          <a:prstGeom prst="rect">
            <a:avLst/>
          </a:prstGeom>
          <a:noFill/>
        </p:spPr>
        <p:txBody>
          <a:bodyPr wrap="square">
            <a:spAutoFit/>
          </a:bodyPr>
          <a:lstStyle/>
          <a:p>
            <a:r>
              <a:rPr lang="en-US" b="1" dirty="0"/>
              <a:t>PVC CPE</a:t>
            </a:r>
          </a:p>
          <a:p>
            <a:r>
              <a:rPr lang="en-US" dirty="0"/>
              <a:t>Plasticized Crystalline Polymer</a:t>
            </a:r>
          </a:p>
          <a:p>
            <a:r>
              <a:rPr lang="en-US" dirty="0"/>
              <a:t>Dashboard</a:t>
            </a:r>
          </a:p>
          <a:p>
            <a:r>
              <a:rPr lang="en-US" dirty="0"/>
              <a:t>Pipe</a:t>
            </a:r>
          </a:p>
        </p:txBody>
      </p:sp>
      <p:sp>
        <p:nvSpPr>
          <p:cNvPr id="17" name="TextBox 16">
            <a:extLst>
              <a:ext uri="{FF2B5EF4-FFF2-40B4-BE49-F238E27FC236}">
                <a16:creationId xmlns:a16="http://schemas.microsoft.com/office/drawing/2014/main" id="{9125C543-80C7-C309-21A8-52EAE894C5B1}"/>
              </a:ext>
            </a:extLst>
          </p:cNvPr>
          <p:cNvSpPr txBox="1"/>
          <p:nvPr/>
        </p:nvSpPr>
        <p:spPr>
          <a:xfrm>
            <a:off x="7902354" y="5152236"/>
            <a:ext cx="1422121" cy="1200329"/>
          </a:xfrm>
          <a:prstGeom prst="rect">
            <a:avLst/>
          </a:prstGeom>
          <a:noFill/>
        </p:spPr>
        <p:txBody>
          <a:bodyPr wrap="none" rtlCol="0">
            <a:spAutoFit/>
          </a:bodyPr>
          <a:lstStyle/>
          <a:p>
            <a:r>
              <a:rPr lang="en-US" b="1" dirty="0" err="1"/>
              <a:t>Polysulfone</a:t>
            </a:r>
            <a:endParaRPr lang="en-US" b="1" dirty="0"/>
          </a:p>
          <a:p>
            <a:r>
              <a:rPr lang="en-US" dirty="0"/>
              <a:t>Free radical</a:t>
            </a:r>
          </a:p>
          <a:p>
            <a:r>
              <a:rPr lang="en-US" dirty="0"/>
              <a:t>Prison</a:t>
            </a:r>
          </a:p>
          <a:p>
            <a:r>
              <a:rPr lang="en-US" dirty="0"/>
              <a:t>Dishes</a:t>
            </a:r>
          </a:p>
        </p:txBody>
      </p:sp>
      <p:sp>
        <p:nvSpPr>
          <p:cNvPr id="18" name="TextBox 17">
            <a:extLst>
              <a:ext uri="{FF2B5EF4-FFF2-40B4-BE49-F238E27FC236}">
                <a16:creationId xmlns:a16="http://schemas.microsoft.com/office/drawing/2014/main" id="{4C708454-6680-F253-60B1-70ADE7146497}"/>
              </a:ext>
            </a:extLst>
          </p:cNvPr>
          <p:cNvSpPr txBox="1"/>
          <p:nvPr/>
        </p:nvSpPr>
        <p:spPr>
          <a:xfrm>
            <a:off x="9562278" y="4552071"/>
            <a:ext cx="1865786" cy="1200329"/>
          </a:xfrm>
          <a:prstGeom prst="rect">
            <a:avLst/>
          </a:prstGeom>
          <a:noFill/>
        </p:spPr>
        <p:txBody>
          <a:bodyPr wrap="square" rtlCol="0">
            <a:spAutoFit/>
          </a:bodyPr>
          <a:lstStyle/>
          <a:p>
            <a:r>
              <a:rPr lang="en-US" b="1" dirty="0"/>
              <a:t>Resorcinol-Formaldehyde</a:t>
            </a:r>
          </a:p>
          <a:p>
            <a:r>
              <a:rPr lang="en-US" dirty="0"/>
              <a:t>Condensation</a:t>
            </a:r>
          </a:p>
          <a:p>
            <a:r>
              <a:rPr lang="en-US" dirty="0"/>
              <a:t>Electronics</a:t>
            </a:r>
          </a:p>
        </p:txBody>
      </p:sp>
      <p:sp>
        <p:nvSpPr>
          <p:cNvPr id="19" name="TextBox 18">
            <a:extLst>
              <a:ext uri="{FF2B5EF4-FFF2-40B4-BE49-F238E27FC236}">
                <a16:creationId xmlns:a16="http://schemas.microsoft.com/office/drawing/2014/main" id="{5D0EE074-88C5-1E26-4A79-9B36A7E3B689}"/>
              </a:ext>
            </a:extLst>
          </p:cNvPr>
          <p:cNvSpPr txBox="1"/>
          <p:nvPr/>
        </p:nvSpPr>
        <p:spPr>
          <a:xfrm>
            <a:off x="9587436" y="5745143"/>
            <a:ext cx="2072555" cy="923330"/>
          </a:xfrm>
          <a:prstGeom prst="rect">
            <a:avLst/>
          </a:prstGeom>
          <a:noFill/>
        </p:spPr>
        <p:txBody>
          <a:bodyPr wrap="none" rtlCol="0">
            <a:spAutoFit/>
          </a:bodyPr>
          <a:lstStyle/>
          <a:p>
            <a:r>
              <a:rPr lang="en-US" b="1" dirty="0"/>
              <a:t>Epoxy</a:t>
            </a:r>
            <a:r>
              <a:rPr lang="en-US" dirty="0"/>
              <a:t> ring opening</a:t>
            </a:r>
          </a:p>
          <a:p>
            <a:r>
              <a:rPr lang="en-US" dirty="0"/>
              <a:t>Condensation</a:t>
            </a:r>
          </a:p>
          <a:p>
            <a:r>
              <a:rPr lang="en-US" dirty="0"/>
              <a:t>Composites</a:t>
            </a:r>
          </a:p>
        </p:txBody>
      </p:sp>
      <p:sp>
        <p:nvSpPr>
          <p:cNvPr id="20" name="TextBox 19">
            <a:extLst>
              <a:ext uri="{FF2B5EF4-FFF2-40B4-BE49-F238E27FC236}">
                <a16:creationId xmlns:a16="http://schemas.microsoft.com/office/drawing/2014/main" id="{C4125F65-B980-01D1-C53E-041E1AAAB147}"/>
              </a:ext>
            </a:extLst>
          </p:cNvPr>
          <p:cNvSpPr txBox="1"/>
          <p:nvPr/>
        </p:nvSpPr>
        <p:spPr>
          <a:xfrm>
            <a:off x="7023340" y="2002985"/>
            <a:ext cx="1913601" cy="923330"/>
          </a:xfrm>
          <a:prstGeom prst="rect">
            <a:avLst/>
          </a:prstGeom>
          <a:noFill/>
        </p:spPr>
        <p:txBody>
          <a:bodyPr wrap="none" rtlCol="0">
            <a:spAutoFit/>
          </a:bodyPr>
          <a:lstStyle/>
          <a:p>
            <a:r>
              <a:rPr lang="en-US" b="1" dirty="0" err="1"/>
              <a:t>Polyvinylalcohol</a:t>
            </a:r>
            <a:endParaRPr lang="en-US" b="1" dirty="0"/>
          </a:p>
          <a:p>
            <a:r>
              <a:rPr lang="en-US" dirty="0"/>
              <a:t>Free Radical</a:t>
            </a:r>
          </a:p>
          <a:p>
            <a:r>
              <a:rPr lang="en-US" dirty="0"/>
              <a:t>Fibers</a:t>
            </a:r>
          </a:p>
        </p:txBody>
      </p:sp>
      <p:sp>
        <p:nvSpPr>
          <p:cNvPr id="21" name="TextBox 20">
            <a:extLst>
              <a:ext uri="{FF2B5EF4-FFF2-40B4-BE49-F238E27FC236}">
                <a16:creationId xmlns:a16="http://schemas.microsoft.com/office/drawing/2014/main" id="{8C4890D3-0CAD-8D2E-C334-859CAA271917}"/>
              </a:ext>
            </a:extLst>
          </p:cNvPr>
          <p:cNvSpPr txBox="1"/>
          <p:nvPr/>
        </p:nvSpPr>
        <p:spPr>
          <a:xfrm>
            <a:off x="7046474" y="2998506"/>
            <a:ext cx="1593257" cy="923330"/>
          </a:xfrm>
          <a:prstGeom prst="rect">
            <a:avLst/>
          </a:prstGeom>
          <a:noFill/>
        </p:spPr>
        <p:txBody>
          <a:bodyPr wrap="none" rtlCol="0">
            <a:spAutoFit/>
          </a:bodyPr>
          <a:lstStyle/>
          <a:p>
            <a:r>
              <a:rPr lang="en-US" b="1" dirty="0"/>
              <a:t>Nylon PA</a:t>
            </a:r>
          </a:p>
          <a:p>
            <a:r>
              <a:rPr lang="en-US" dirty="0"/>
              <a:t>Condensation</a:t>
            </a:r>
          </a:p>
          <a:p>
            <a:r>
              <a:rPr lang="en-US" dirty="0"/>
              <a:t>Fibers</a:t>
            </a:r>
          </a:p>
        </p:txBody>
      </p:sp>
      <p:sp>
        <p:nvSpPr>
          <p:cNvPr id="22" name="TextBox 21">
            <a:extLst>
              <a:ext uri="{FF2B5EF4-FFF2-40B4-BE49-F238E27FC236}">
                <a16:creationId xmlns:a16="http://schemas.microsoft.com/office/drawing/2014/main" id="{141B660F-B3D0-C85D-5813-02F9123C3591}"/>
              </a:ext>
            </a:extLst>
          </p:cNvPr>
          <p:cNvSpPr txBox="1"/>
          <p:nvPr/>
        </p:nvSpPr>
        <p:spPr>
          <a:xfrm>
            <a:off x="9255760" y="2771819"/>
            <a:ext cx="2108269" cy="923330"/>
          </a:xfrm>
          <a:prstGeom prst="rect">
            <a:avLst/>
          </a:prstGeom>
          <a:noFill/>
        </p:spPr>
        <p:txBody>
          <a:bodyPr wrap="none" rtlCol="0">
            <a:spAutoFit/>
          </a:bodyPr>
          <a:lstStyle/>
          <a:p>
            <a:r>
              <a:rPr lang="en-US" b="1" dirty="0"/>
              <a:t>PDMS </a:t>
            </a:r>
            <a:r>
              <a:rPr lang="en-US" dirty="0"/>
              <a:t>ring-opening</a:t>
            </a:r>
          </a:p>
          <a:p>
            <a:r>
              <a:rPr lang="en-US" dirty="0"/>
              <a:t>Condensation</a:t>
            </a:r>
          </a:p>
          <a:p>
            <a:r>
              <a:rPr lang="en-US" dirty="0"/>
              <a:t>Rubber</a:t>
            </a:r>
          </a:p>
        </p:txBody>
      </p:sp>
      <p:sp>
        <p:nvSpPr>
          <p:cNvPr id="23" name="TextBox 22">
            <a:extLst>
              <a:ext uri="{FF2B5EF4-FFF2-40B4-BE49-F238E27FC236}">
                <a16:creationId xmlns:a16="http://schemas.microsoft.com/office/drawing/2014/main" id="{E1387869-4A45-36E8-139A-AE5CBD8D2CC6}"/>
              </a:ext>
            </a:extLst>
          </p:cNvPr>
          <p:cNvSpPr txBox="1"/>
          <p:nvPr/>
        </p:nvSpPr>
        <p:spPr>
          <a:xfrm>
            <a:off x="9255760" y="3644217"/>
            <a:ext cx="1666225" cy="923330"/>
          </a:xfrm>
          <a:prstGeom prst="rect">
            <a:avLst/>
          </a:prstGeom>
          <a:noFill/>
        </p:spPr>
        <p:txBody>
          <a:bodyPr wrap="none" rtlCol="0">
            <a:spAutoFit/>
          </a:bodyPr>
          <a:lstStyle/>
          <a:p>
            <a:r>
              <a:rPr lang="en-US" b="1" dirty="0"/>
              <a:t>Polyurethane</a:t>
            </a:r>
            <a:endParaRPr lang="en-US" dirty="0"/>
          </a:p>
          <a:p>
            <a:r>
              <a:rPr lang="en-US" dirty="0"/>
              <a:t>Condensation</a:t>
            </a:r>
          </a:p>
          <a:p>
            <a:r>
              <a:rPr lang="en-US" dirty="0"/>
              <a:t>Foam/coatings</a:t>
            </a:r>
          </a:p>
        </p:txBody>
      </p:sp>
      <p:sp>
        <p:nvSpPr>
          <p:cNvPr id="24" name="TextBox 23">
            <a:extLst>
              <a:ext uri="{FF2B5EF4-FFF2-40B4-BE49-F238E27FC236}">
                <a16:creationId xmlns:a16="http://schemas.microsoft.com/office/drawing/2014/main" id="{724416FA-D1E6-D4E3-5326-C122C8B2A151}"/>
              </a:ext>
            </a:extLst>
          </p:cNvPr>
          <p:cNvSpPr txBox="1"/>
          <p:nvPr/>
        </p:nvSpPr>
        <p:spPr>
          <a:xfrm>
            <a:off x="6711214" y="3907218"/>
            <a:ext cx="2235035" cy="1200329"/>
          </a:xfrm>
          <a:prstGeom prst="rect">
            <a:avLst/>
          </a:prstGeom>
          <a:noFill/>
        </p:spPr>
        <p:txBody>
          <a:bodyPr wrap="none" rtlCol="0">
            <a:spAutoFit/>
          </a:bodyPr>
          <a:lstStyle/>
          <a:p>
            <a:r>
              <a:rPr lang="en-US" b="1" dirty="0"/>
              <a:t>Acrylics</a:t>
            </a:r>
            <a:endParaRPr lang="en-US" dirty="0"/>
          </a:p>
          <a:p>
            <a:r>
              <a:rPr lang="en-US" dirty="0"/>
              <a:t>Free Radical/Anionic</a:t>
            </a:r>
          </a:p>
          <a:p>
            <a:r>
              <a:rPr lang="en-US" dirty="0"/>
              <a:t>Plexiglass® </a:t>
            </a:r>
            <a:r>
              <a:rPr lang="en-US" b="1" dirty="0"/>
              <a:t>PMMA</a:t>
            </a:r>
          </a:p>
          <a:p>
            <a:r>
              <a:rPr lang="en-US" dirty="0"/>
              <a:t>superabsorbent</a:t>
            </a:r>
          </a:p>
        </p:txBody>
      </p:sp>
      <p:sp>
        <p:nvSpPr>
          <p:cNvPr id="25" name="TextBox 24">
            <a:extLst>
              <a:ext uri="{FF2B5EF4-FFF2-40B4-BE49-F238E27FC236}">
                <a16:creationId xmlns:a16="http://schemas.microsoft.com/office/drawing/2014/main" id="{D81C0EAD-5ABE-1453-C383-BF801CB96C21}"/>
              </a:ext>
            </a:extLst>
          </p:cNvPr>
          <p:cNvSpPr txBox="1"/>
          <p:nvPr/>
        </p:nvSpPr>
        <p:spPr>
          <a:xfrm>
            <a:off x="2685474" y="1951672"/>
            <a:ext cx="1701171" cy="1477328"/>
          </a:xfrm>
          <a:prstGeom prst="rect">
            <a:avLst/>
          </a:prstGeom>
          <a:noFill/>
        </p:spPr>
        <p:txBody>
          <a:bodyPr wrap="none" rtlCol="0">
            <a:spAutoFit/>
          </a:bodyPr>
          <a:lstStyle/>
          <a:p>
            <a:r>
              <a:rPr lang="en-US" b="1" dirty="0"/>
              <a:t>Polycarbonate</a:t>
            </a:r>
          </a:p>
          <a:p>
            <a:r>
              <a:rPr lang="en-US" dirty="0"/>
              <a:t>Condensation</a:t>
            </a:r>
          </a:p>
          <a:p>
            <a:r>
              <a:rPr lang="en-US" dirty="0"/>
              <a:t>Polyester</a:t>
            </a:r>
          </a:p>
          <a:p>
            <a:r>
              <a:rPr lang="en-US" dirty="0"/>
              <a:t>CDs, subway </a:t>
            </a:r>
          </a:p>
          <a:p>
            <a:r>
              <a:rPr lang="en-US" dirty="0"/>
              <a:t>windows</a:t>
            </a:r>
          </a:p>
        </p:txBody>
      </p:sp>
    </p:spTree>
    <p:extLst>
      <p:ext uri="{BB962C8B-B14F-4D97-AF65-F5344CB8AC3E}">
        <p14:creationId xmlns:p14="http://schemas.microsoft.com/office/powerpoint/2010/main" val="41172072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803F63-D126-52C5-ACEC-2CE5890B4630}"/>
              </a:ext>
            </a:extLst>
          </p:cNvPr>
          <p:cNvSpPr txBox="1"/>
          <p:nvPr/>
        </p:nvSpPr>
        <p:spPr>
          <a:xfrm>
            <a:off x="829504" y="883187"/>
            <a:ext cx="10278647" cy="1200329"/>
          </a:xfrm>
          <a:prstGeom prst="rect">
            <a:avLst/>
          </a:prstGeom>
          <a:noFill/>
        </p:spPr>
        <p:txBody>
          <a:bodyPr wrap="none" rtlCol="0">
            <a:spAutoFit/>
          </a:bodyPr>
          <a:lstStyle/>
          <a:p>
            <a:pPr algn="ctr"/>
            <a:r>
              <a:rPr lang="en-US" dirty="0"/>
              <a:t>Some Common Additives</a:t>
            </a:r>
          </a:p>
          <a:p>
            <a:pPr algn="ctr"/>
            <a:r>
              <a:rPr lang="en-US" dirty="0"/>
              <a:t>(Pigments, Foaming Agents, Silica, Carbon Black, Titania, Calcium Carbonate, Flame Retardants,  </a:t>
            </a:r>
          </a:p>
          <a:p>
            <a:pPr algn="ctr"/>
            <a:r>
              <a:rPr lang="en-US" dirty="0"/>
              <a:t>Anti-oxidants, Processing Agents, Lead Stearate, Residual Catalyst, Chromium, Plasticizer, Magnetite, </a:t>
            </a:r>
          </a:p>
          <a:p>
            <a:pPr algn="ctr"/>
            <a:r>
              <a:rPr lang="en-US" dirty="0"/>
              <a:t>Ferrite, Glass Fiber, Sizing Agent)</a:t>
            </a:r>
          </a:p>
        </p:txBody>
      </p:sp>
    </p:spTree>
    <p:extLst>
      <p:ext uri="{BB962C8B-B14F-4D97-AF65-F5344CB8AC3E}">
        <p14:creationId xmlns:p14="http://schemas.microsoft.com/office/powerpoint/2010/main" val="30511883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9E5B2C-E11F-D0B2-D64A-AECD93261E78}"/>
              </a:ext>
            </a:extLst>
          </p:cNvPr>
          <p:cNvSpPr txBox="1"/>
          <p:nvPr/>
        </p:nvSpPr>
        <p:spPr>
          <a:xfrm>
            <a:off x="345440" y="235357"/>
            <a:ext cx="2174240" cy="1754326"/>
          </a:xfrm>
          <a:prstGeom prst="rect">
            <a:avLst/>
          </a:prstGeom>
          <a:noFill/>
        </p:spPr>
        <p:txBody>
          <a:bodyPr wrap="square">
            <a:spAutoFit/>
          </a:bodyPr>
          <a:lstStyle/>
          <a:p>
            <a:r>
              <a:rPr lang="en-US" b="1" dirty="0"/>
              <a:t>PS</a:t>
            </a:r>
          </a:p>
          <a:p>
            <a:r>
              <a:rPr lang="en-US" dirty="0"/>
              <a:t>Free Radical</a:t>
            </a:r>
          </a:p>
          <a:p>
            <a:r>
              <a:rPr lang="en-US" dirty="0"/>
              <a:t>Anionic</a:t>
            </a:r>
          </a:p>
          <a:p>
            <a:r>
              <a:rPr lang="en-US" b="1" dirty="0"/>
              <a:t>HIPS</a:t>
            </a:r>
          </a:p>
          <a:p>
            <a:r>
              <a:rPr lang="en-US" b="1" dirty="0"/>
              <a:t>PS Foam (EPF)</a:t>
            </a:r>
          </a:p>
          <a:p>
            <a:r>
              <a:rPr lang="en-US" dirty="0"/>
              <a:t>Rigid Plastic</a:t>
            </a:r>
          </a:p>
        </p:txBody>
      </p:sp>
      <p:pic>
        <p:nvPicPr>
          <p:cNvPr id="4" name="Picture 3">
            <a:extLst>
              <a:ext uri="{FF2B5EF4-FFF2-40B4-BE49-F238E27FC236}">
                <a16:creationId xmlns:a16="http://schemas.microsoft.com/office/drawing/2014/main" id="{8971F7BB-D718-57F8-781A-A5E589561AAA}"/>
              </a:ext>
            </a:extLst>
          </p:cNvPr>
          <p:cNvPicPr>
            <a:picLocks noChangeAspect="1"/>
          </p:cNvPicPr>
          <p:nvPr/>
        </p:nvPicPr>
        <p:blipFill>
          <a:blip r:embed="rId2"/>
          <a:stretch>
            <a:fillRect/>
          </a:stretch>
        </p:blipFill>
        <p:spPr>
          <a:xfrm>
            <a:off x="4025265" y="481330"/>
            <a:ext cx="4141470" cy="802857"/>
          </a:xfrm>
          <a:prstGeom prst="rect">
            <a:avLst/>
          </a:prstGeom>
        </p:spPr>
      </p:pic>
      <p:pic>
        <p:nvPicPr>
          <p:cNvPr id="6" name="Picture 5">
            <a:extLst>
              <a:ext uri="{FF2B5EF4-FFF2-40B4-BE49-F238E27FC236}">
                <a16:creationId xmlns:a16="http://schemas.microsoft.com/office/drawing/2014/main" id="{AE7B03B9-987E-B904-320F-2AF1FEAB1714}"/>
              </a:ext>
            </a:extLst>
          </p:cNvPr>
          <p:cNvPicPr>
            <a:picLocks noChangeAspect="1"/>
          </p:cNvPicPr>
          <p:nvPr/>
        </p:nvPicPr>
        <p:blipFill>
          <a:blip r:embed="rId3"/>
          <a:stretch>
            <a:fillRect/>
          </a:stretch>
        </p:blipFill>
        <p:spPr>
          <a:xfrm>
            <a:off x="3772535" y="1545183"/>
            <a:ext cx="4394200" cy="889000"/>
          </a:xfrm>
          <a:prstGeom prst="rect">
            <a:avLst/>
          </a:prstGeom>
        </p:spPr>
      </p:pic>
      <p:pic>
        <p:nvPicPr>
          <p:cNvPr id="7" name="Picture 6">
            <a:extLst>
              <a:ext uri="{FF2B5EF4-FFF2-40B4-BE49-F238E27FC236}">
                <a16:creationId xmlns:a16="http://schemas.microsoft.com/office/drawing/2014/main" id="{C1AD9584-FE05-BC32-99FF-7E0E153B06F3}"/>
              </a:ext>
            </a:extLst>
          </p:cNvPr>
          <p:cNvPicPr>
            <a:picLocks noChangeAspect="1"/>
          </p:cNvPicPr>
          <p:nvPr/>
        </p:nvPicPr>
        <p:blipFill>
          <a:blip r:embed="rId4"/>
          <a:stretch>
            <a:fillRect/>
          </a:stretch>
        </p:blipFill>
        <p:spPr>
          <a:xfrm>
            <a:off x="3390900" y="2552700"/>
            <a:ext cx="5410200" cy="876300"/>
          </a:xfrm>
          <a:prstGeom prst="rect">
            <a:avLst/>
          </a:prstGeom>
        </p:spPr>
      </p:pic>
      <p:pic>
        <p:nvPicPr>
          <p:cNvPr id="8" name="Picture 7">
            <a:extLst>
              <a:ext uri="{FF2B5EF4-FFF2-40B4-BE49-F238E27FC236}">
                <a16:creationId xmlns:a16="http://schemas.microsoft.com/office/drawing/2014/main" id="{DE801A24-92B5-3DE2-01F9-EA1CFF8F495F}"/>
              </a:ext>
            </a:extLst>
          </p:cNvPr>
          <p:cNvPicPr>
            <a:picLocks noChangeAspect="1"/>
          </p:cNvPicPr>
          <p:nvPr/>
        </p:nvPicPr>
        <p:blipFill>
          <a:blip r:embed="rId5"/>
          <a:stretch>
            <a:fillRect/>
          </a:stretch>
        </p:blipFill>
        <p:spPr>
          <a:xfrm>
            <a:off x="3233420" y="3567213"/>
            <a:ext cx="5969000" cy="1130300"/>
          </a:xfrm>
          <a:prstGeom prst="rect">
            <a:avLst/>
          </a:prstGeom>
        </p:spPr>
      </p:pic>
      <p:sp>
        <p:nvSpPr>
          <p:cNvPr id="9" name="TextBox 8">
            <a:extLst>
              <a:ext uri="{FF2B5EF4-FFF2-40B4-BE49-F238E27FC236}">
                <a16:creationId xmlns:a16="http://schemas.microsoft.com/office/drawing/2014/main" id="{18B43E6B-E58B-AC38-BBF4-850DE31A6CFA}"/>
              </a:ext>
            </a:extLst>
          </p:cNvPr>
          <p:cNvSpPr txBox="1"/>
          <p:nvPr/>
        </p:nvSpPr>
        <p:spPr>
          <a:xfrm>
            <a:off x="1132425" y="4943485"/>
            <a:ext cx="10734455" cy="1200329"/>
          </a:xfrm>
          <a:prstGeom prst="rect">
            <a:avLst/>
          </a:prstGeom>
          <a:noFill/>
        </p:spPr>
        <p:txBody>
          <a:bodyPr wrap="square" rtlCol="0">
            <a:spAutoFit/>
          </a:bodyPr>
          <a:lstStyle/>
          <a:p>
            <a:r>
              <a:rPr lang="en-US" dirty="0"/>
              <a:t>Ethylene + Benzene over AlCl</a:t>
            </a:r>
            <a:r>
              <a:rPr lang="en-US" baseline="-25000" dirty="0"/>
              <a:t>3</a:t>
            </a:r>
            <a:r>
              <a:rPr lang="en-US" dirty="0"/>
              <a:t> makes ethylbenzene, dehydrogenated by heat makes styrene (1000°C)</a:t>
            </a:r>
          </a:p>
          <a:p>
            <a:endParaRPr lang="en-US" dirty="0"/>
          </a:p>
          <a:p>
            <a:r>
              <a:rPr lang="en-US" dirty="0"/>
              <a:t>A suspension of styrene in water using barium sulfate or polyacrylate as a suspension agent.  Water cools the  reaction, and the product is a suspension of PS beads.  </a:t>
            </a:r>
          </a:p>
        </p:txBody>
      </p:sp>
    </p:spTree>
    <p:extLst>
      <p:ext uri="{BB962C8B-B14F-4D97-AF65-F5344CB8AC3E}">
        <p14:creationId xmlns:p14="http://schemas.microsoft.com/office/powerpoint/2010/main" val="883235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7D6DB7-773A-DB9B-89C1-1D9797C6AF69}"/>
              </a:ext>
            </a:extLst>
          </p:cNvPr>
          <p:cNvPicPr>
            <a:picLocks noChangeAspect="1"/>
          </p:cNvPicPr>
          <p:nvPr/>
        </p:nvPicPr>
        <p:blipFill>
          <a:blip r:embed="rId2"/>
          <a:stretch>
            <a:fillRect/>
          </a:stretch>
        </p:blipFill>
        <p:spPr>
          <a:xfrm>
            <a:off x="2209800" y="1494805"/>
            <a:ext cx="7772400" cy="3868389"/>
          </a:xfrm>
          <a:prstGeom prst="rect">
            <a:avLst/>
          </a:prstGeom>
        </p:spPr>
      </p:pic>
      <p:grpSp>
        <p:nvGrpSpPr>
          <p:cNvPr id="2" name="Group 1">
            <a:extLst>
              <a:ext uri="{FF2B5EF4-FFF2-40B4-BE49-F238E27FC236}">
                <a16:creationId xmlns:a16="http://schemas.microsoft.com/office/drawing/2014/main" id="{BB48C63B-7CB9-FA1E-F6D6-57FD510173D8}"/>
              </a:ext>
            </a:extLst>
          </p:cNvPr>
          <p:cNvGrpSpPr/>
          <p:nvPr/>
        </p:nvGrpSpPr>
        <p:grpSpPr>
          <a:xfrm>
            <a:off x="219718" y="6053957"/>
            <a:ext cx="1711556" cy="653921"/>
            <a:chOff x="2207394" y="2686385"/>
            <a:chExt cx="7774806" cy="2970460"/>
          </a:xfrm>
        </p:grpSpPr>
        <p:pic>
          <p:nvPicPr>
            <p:cNvPr id="3" name="Picture 2">
              <a:extLst>
                <a:ext uri="{FF2B5EF4-FFF2-40B4-BE49-F238E27FC236}">
                  <a16:creationId xmlns:a16="http://schemas.microsoft.com/office/drawing/2014/main" id="{948FF185-55E9-C5C6-2D46-71FAF05F7BF6}"/>
                </a:ext>
              </a:extLst>
            </p:cNvPr>
            <p:cNvPicPr>
              <a:picLocks noChangeAspect="1"/>
            </p:cNvPicPr>
            <p:nvPr/>
          </p:nvPicPr>
          <p:blipFill>
            <a:blip r:embed="rId3"/>
            <a:stretch>
              <a:fillRect/>
            </a:stretch>
          </p:blipFill>
          <p:spPr>
            <a:xfrm>
              <a:off x="2209800" y="2686385"/>
              <a:ext cx="7772400" cy="1485230"/>
            </a:xfrm>
            <a:prstGeom prst="rect">
              <a:avLst/>
            </a:prstGeom>
          </p:spPr>
        </p:pic>
        <p:pic>
          <p:nvPicPr>
            <p:cNvPr id="4" name="Picture 3">
              <a:extLst>
                <a:ext uri="{FF2B5EF4-FFF2-40B4-BE49-F238E27FC236}">
                  <a16:creationId xmlns:a16="http://schemas.microsoft.com/office/drawing/2014/main" id="{833A3902-53E2-AB5C-6ED0-12801DDBD114}"/>
                </a:ext>
              </a:extLst>
            </p:cNvPr>
            <p:cNvPicPr>
              <a:picLocks noChangeAspect="1"/>
            </p:cNvPicPr>
            <p:nvPr/>
          </p:nvPicPr>
          <p:blipFill>
            <a:blip r:embed="rId4"/>
            <a:stretch>
              <a:fillRect/>
            </a:stretch>
          </p:blipFill>
          <p:spPr>
            <a:xfrm>
              <a:off x="3744310" y="4971045"/>
              <a:ext cx="4267200" cy="685800"/>
            </a:xfrm>
            <a:prstGeom prst="rect">
              <a:avLst/>
            </a:prstGeom>
          </p:spPr>
        </p:pic>
        <p:pic>
          <p:nvPicPr>
            <p:cNvPr id="6" name="Picture 5">
              <a:extLst>
                <a:ext uri="{FF2B5EF4-FFF2-40B4-BE49-F238E27FC236}">
                  <a16:creationId xmlns:a16="http://schemas.microsoft.com/office/drawing/2014/main" id="{58EA229B-65BF-8A62-3811-5D57D0CC3445}"/>
                </a:ext>
              </a:extLst>
            </p:cNvPr>
            <p:cNvPicPr>
              <a:picLocks noChangeAspect="1"/>
            </p:cNvPicPr>
            <p:nvPr/>
          </p:nvPicPr>
          <p:blipFill>
            <a:blip r:embed="rId5"/>
            <a:stretch>
              <a:fillRect/>
            </a:stretch>
          </p:blipFill>
          <p:spPr>
            <a:xfrm>
              <a:off x="2207394" y="4171615"/>
              <a:ext cx="7251700" cy="698500"/>
            </a:xfrm>
            <a:prstGeom prst="rect">
              <a:avLst/>
            </a:prstGeom>
          </p:spPr>
        </p:pic>
      </p:grpSp>
    </p:spTree>
    <p:extLst>
      <p:ext uri="{BB962C8B-B14F-4D97-AF65-F5344CB8AC3E}">
        <p14:creationId xmlns:p14="http://schemas.microsoft.com/office/powerpoint/2010/main" val="30043942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84B89C-D624-BAB1-42F4-3FB5E830D31B}"/>
              </a:ext>
            </a:extLst>
          </p:cNvPr>
          <p:cNvPicPr>
            <a:picLocks noChangeAspect="1"/>
          </p:cNvPicPr>
          <p:nvPr/>
        </p:nvPicPr>
        <p:blipFill>
          <a:blip r:embed="rId2"/>
          <a:stretch>
            <a:fillRect/>
          </a:stretch>
        </p:blipFill>
        <p:spPr>
          <a:xfrm>
            <a:off x="2209800" y="1141339"/>
            <a:ext cx="7772400" cy="4575322"/>
          </a:xfrm>
          <a:prstGeom prst="rect">
            <a:avLst/>
          </a:prstGeom>
        </p:spPr>
      </p:pic>
    </p:spTree>
    <p:extLst>
      <p:ext uri="{BB962C8B-B14F-4D97-AF65-F5344CB8AC3E}">
        <p14:creationId xmlns:p14="http://schemas.microsoft.com/office/powerpoint/2010/main" val="1065844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9077CB-E3B5-F33E-9CED-181CB31610D1}"/>
              </a:ext>
            </a:extLst>
          </p:cNvPr>
          <p:cNvSpPr txBox="1"/>
          <p:nvPr/>
        </p:nvSpPr>
        <p:spPr>
          <a:xfrm>
            <a:off x="1175658" y="335049"/>
            <a:ext cx="9274628" cy="369332"/>
          </a:xfrm>
          <a:prstGeom prst="rect">
            <a:avLst/>
          </a:prstGeom>
          <a:noFill/>
        </p:spPr>
        <p:txBody>
          <a:bodyPr wrap="square" rtlCol="0">
            <a:spAutoFit/>
          </a:bodyPr>
          <a:lstStyle/>
          <a:p>
            <a:r>
              <a:rPr lang="en-US" dirty="0"/>
              <a:t>Gel Permeation Chromatography (GPC) or High-Pressure Liquid Chromatography (HPLC)</a:t>
            </a:r>
          </a:p>
        </p:txBody>
      </p:sp>
      <p:pic>
        <p:nvPicPr>
          <p:cNvPr id="34818" name="Picture 2">
            <a:extLst>
              <a:ext uri="{FF2B5EF4-FFF2-40B4-BE49-F238E27FC236}">
                <a16:creationId xmlns:a16="http://schemas.microsoft.com/office/drawing/2014/main" id="{59DCE5B3-8BAB-36D1-1C9B-DE193643E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823" y="1826748"/>
            <a:ext cx="2794000" cy="3721100"/>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undefined">
            <a:extLst>
              <a:ext uri="{FF2B5EF4-FFF2-40B4-BE49-F238E27FC236}">
                <a16:creationId xmlns:a16="http://schemas.microsoft.com/office/drawing/2014/main" id="{575DA08A-DA13-847C-D220-944243674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597" y="774463"/>
            <a:ext cx="7613163" cy="29679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83DBDF6-6ADD-5AF5-5F78-FE8F63F7D906}"/>
              </a:ext>
            </a:extLst>
          </p:cNvPr>
          <p:cNvSpPr txBox="1"/>
          <p:nvPr/>
        </p:nvSpPr>
        <p:spPr>
          <a:xfrm>
            <a:off x="5007429" y="3882572"/>
            <a:ext cx="6958331" cy="2862322"/>
          </a:xfrm>
          <a:prstGeom prst="rect">
            <a:avLst/>
          </a:prstGeom>
          <a:noFill/>
        </p:spPr>
        <p:txBody>
          <a:bodyPr wrap="square" rtlCol="0">
            <a:spAutoFit/>
          </a:bodyPr>
          <a:lstStyle/>
          <a:p>
            <a:r>
              <a:rPr lang="en-US" dirty="0"/>
              <a:t>-About 50 MPa pressure.</a:t>
            </a:r>
          </a:p>
          <a:p>
            <a:r>
              <a:rPr lang="en-US" dirty="0"/>
              <a:t>-Flow rate is very slow, 1-2 ml/min</a:t>
            </a:r>
          </a:p>
          <a:p>
            <a:r>
              <a:rPr lang="en-US" dirty="0"/>
              <a:t>So, molecules have time to explore the gel matrix by lateral diffusion</a:t>
            </a:r>
          </a:p>
          <a:p>
            <a:r>
              <a:rPr lang="en-US" dirty="0"/>
              <a:t>-The gel matrix is a mass-fractal network, so the volume explored goes as 1/(the size of the probe molecule)</a:t>
            </a:r>
            <a:r>
              <a:rPr lang="en-US" baseline="30000" dirty="0" err="1"/>
              <a:t>df</a:t>
            </a:r>
            <a:r>
              <a:rPr lang="en-US" dirty="0"/>
              <a:t> where </a:t>
            </a:r>
            <a:r>
              <a:rPr lang="en-US" dirty="0" err="1"/>
              <a:t>d</a:t>
            </a:r>
            <a:r>
              <a:rPr lang="en-US" baseline="-25000" dirty="0" err="1"/>
              <a:t>f</a:t>
            </a:r>
            <a:r>
              <a:rPr lang="en-US" dirty="0"/>
              <a:t> is the mass fractal dimension from 1 to 3 typically 2.5 for a random network.  </a:t>
            </a:r>
          </a:p>
          <a:p>
            <a:r>
              <a:rPr lang="en-US" dirty="0"/>
              <a:t>-Small molecules explore a much larger volume, so they spend a lot longer in the column and have a larger “elution volume”</a:t>
            </a:r>
          </a:p>
          <a:p>
            <a:r>
              <a:rPr lang="en-US" dirty="0"/>
              <a:t>-Branched chains are smaller than linear chains of the same molecular weight</a:t>
            </a:r>
          </a:p>
        </p:txBody>
      </p:sp>
    </p:spTree>
    <p:extLst>
      <p:ext uri="{BB962C8B-B14F-4D97-AF65-F5344CB8AC3E}">
        <p14:creationId xmlns:p14="http://schemas.microsoft.com/office/powerpoint/2010/main" val="7214204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1E59F8-B2F1-20E7-619A-AB3A22DC427E}"/>
              </a:ext>
            </a:extLst>
          </p:cNvPr>
          <p:cNvPicPr>
            <a:picLocks noChangeAspect="1"/>
          </p:cNvPicPr>
          <p:nvPr/>
        </p:nvPicPr>
        <p:blipFill rotWithShape="1">
          <a:blip r:embed="rId2"/>
          <a:srcRect b="10000"/>
          <a:stretch/>
        </p:blipFill>
        <p:spPr>
          <a:xfrm>
            <a:off x="3453130" y="623570"/>
            <a:ext cx="5143500" cy="971550"/>
          </a:xfrm>
          <a:prstGeom prst="rect">
            <a:avLst/>
          </a:prstGeom>
        </p:spPr>
      </p:pic>
      <p:pic>
        <p:nvPicPr>
          <p:cNvPr id="3" name="Picture 2">
            <a:extLst>
              <a:ext uri="{FF2B5EF4-FFF2-40B4-BE49-F238E27FC236}">
                <a16:creationId xmlns:a16="http://schemas.microsoft.com/office/drawing/2014/main" id="{DDC0DF83-7A88-5539-D764-5E69F89F405F}"/>
              </a:ext>
            </a:extLst>
          </p:cNvPr>
          <p:cNvPicPr>
            <a:picLocks noChangeAspect="1"/>
          </p:cNvPicPr>
          <p:nvPr/>
        </p:nvPicPr>
        <p:blipFill>
          <a:blip r:embed="rId3"/>
          <a:stretch>
            <a:fillRect/>
          </a:stretch>
        </p:blipFill>
        <p:spPr>
          <a:xfrm>
            <a:off x="384810" y="1931670"/>
            <a:ext cx="4635500" cy="2324100"/>
          </a:xfrm>
          <a:prstGeom prst="rect">
            <a:avLst/>
          </a:prstGeom>
        </p:spPr>
      </p:pic>
      <p:pic>
        <p:nvPicPr>
          <p:cNvPr id="4" name="Picture 3">
            <a:extLst>
              <a:ext uri="{FF2B5EF4-FFF2-40B4-BE49-F238E27FC236}">
                <a16:creationId xmlns:a16="http://schemas.microsoft.com/office/drawing/2014/main" id="{467E0DD9-3333-9801-5A99-65A23E697BE6}"/>
              </a:ext>
            </a:extLst>
          </p:cNvPr>
          <p:cNvPicPr>
            <a:picLocks noChangeAspect="1"/>
          </p:cNvPicPr>
          <p:nvPr/>
        </p:nvPicPr>
        <p:blipFill>
          <a:blip r:embed="rId4"/>
          <a:stretch>
            <a:fillRect/>
          </a:stretch>
        </p:blipFill>
        <p:spPr>
          <a:xfrm>
            <a:off x="6170930" y="1808480"/>
            <a:ext cx="4851400" cy="3505200"/>
          </a:xfrm>
          <a:prstGeom prst="rect">
            <a:avLst/>
          </a:prstGeom>
        </p:spPr>
      </p:pic>
    </p:spTree>
    <p:extLst>
      <p:ext uri="{BB962C8B-B14F-4D97-AF65-F5344CB8AC3E}">
        <p14:creationId xmlns:p14="http://schemas.microsoft.com/office/powerpoint/2010/main" val="34740846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4E4372-BFD5-585E-58AA-18954F455616}"/>
              </a:ext>
            </a:extLst>
          </p:cNvPr>
          <p:cNvPicPr>
            <a:picLocks noChangeAspect="1"/>
          </p:cNvPicPr>
          <p:nvPr/>
        </p:nvPicPr>
        <p:blipFill>
          <a:blip r:embed="rId2"/>
          <a:stretch>
            <a:fillRect/>
          </a:stretch>
        </p:blipFill>
        <p:spPr>
          <a:xfrm>
            <a:off x="2971800" y="1587500"/>
            <a:ext cx="6248400" cy="3683000"/>
          </a:xfrm>
          <a:prstGeom prst="rect">
            <a:avLst/>
          </a:prstGeom>
        </p:spPr>
      </p:pic>
      <p:sp>
        <p:nvSpPr>
          <p:cNvPr id="3" name="TextBox 2">
            <a:extLst>
              <a:ext uri="{FF2B5EF4-FFF2-40B4-BE49-F238E27FC236}">
                <a16:creationId xmlns:a16="http://schemas.microsoft.com/office/drawing/2014/main" id="{B401620B-5E62-7846-7849-B943566270A0}"/>
              </a:ext>
            </a:extLst>
          </p:cNvPr>
          <p:cNvSpPr txBox="1"/>
          <p:nvPr/>
        </p:nvSpPr>
        <p:spPr>
          <a:xfrm>
            <a:off x="280302" y="219718"/>
            <a:ext cx="931665" cy="923330"/>
          </a:xfrm>
          <a:prstGeom prst="rect">
            <a:avLst/>
          </a:prstGeom>
          <a:noFill/>
        </p:spPr>
        <p:txBody>
          <a:bodyPr wrap="none" rtlCol="0">
            <a:spAutoFit/>
          </a:bodyPr>
          <a:lstStyle/>
          <a:p>
            <a:r>
              <a:rPr lang="en-US" b="1" dirty="0"/>
              <a:t>SBR</a:t>
            </a:r>
          </a:p>
          <a:p>
            <a:r>
              <a:rPr lang="en-US" dirty="0"/>
              <a:t>BCP</a:t>
            </a:r>
          </a:p>
          <a:p>
            <a:r>
              <a:rPr lang="en-US" dirty="0"/>
              <a:t>Anionic</a:t>
            </a:r>
          </a:p>
        </p:txBody>
      </p:sp>
    </p:spTree>
    <p:extLst>
      <p:ext uri="{BB962C8B-B14F-4D97-AF65-F5344CB8AC3E}">
        <p14:creationId xmlns:p14="http://schemas.microsoft.com/office/powerpoint/2010/main" val="16929523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766ED4-CB02-6F91-D481-0AE43A4487A4}"/>
              </a:ext>
            </a:extLst>
          </p:cNvPr>
          <p:cNvPicPr>
            <a:picLocks noChangeAspect="1"/>
          </p:cNvPicPr>
          <p:nvPr/>
        </p:nvPicPr>
        <p:blipFill>
          <a:blip r:embed="rId2"/>
          <a:stretch>
            <a:fillRect/>
          </a:stretch>
        </p:blipFill>
        <p:spPr>
          <a:xfrm>
            <a:off x="1816275" y="518474"/>
            <a:ext cx="8441627" cy="5740924"/>
          </a:xfrm>
          <a:prstGeom prst="rect">
            <a:avLst/>
          </a:prstGeom>
        </p:spPr>
      </p:pic>
    </p:spTree>
    <p:extLst>
      <p:ext uri="{BB962C8B-B14F-4D97-AF65-F5344CB8AC3E}">
        <p14:creationId xmlns:p14="http://schemas.microsoft.com/office/powerpoint/2010/main" val="34530751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382B44-0164-8C59-EC80-0178DD29759B}"/>
              </a:ext>
            </a:extLst>
          </p:cNvPr>
          <p:cNvPicPr>
            <a:picLocks noChangeAspect="1"/>
          </p:cNvPicPr>
          <p:nvPr/>
        </p:nvPicPr>
        <p:blipFill>
          <a:blip r:embed="rId2"/>
          <a:stretch>
            <a:fillRect/>
          </a:stretch>
        </p:blipFill>
        <p:spPr>
          <a:xfrm>
            <a:off x="2552700" y="882650"/>
            <a:ext cx="7086600" cy="5092700"/>
          </a:xfrm>
          <a:prstGeom prst="rect">
            <a:avLst/>
          </a:prstGeom>
        </p:spPr>
      </p:pic>
    </p:spTree>
    <p:extLst>
      <p:ext uri="{BB962C8B-B14F-4D97-AF65-F5344CB8AC3E}">
        <p14:creationId xmlns:p14="http://schemas.microsoft.com/office/powerpoint/2010/main" val="27973490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01620B-5E62-7846-7849-B943566270A0}"/>
              </a:ext>
            </a:extLst>
          </p:cNvPr>
          <p:cNvSpPr txBox="1"/>
          <p:nvPr/>
        </p:nvSpPr>
        <p:spPr>
          <a:xfrm>
            <a:off x="280302" y="219718"/>
            <a:ext cx="2447465" cy="1200329"/>
          </a:xfrm>
          <a:prstGeom prst="rect">
            <a:avLst/>
          </a:prstGeom>
          <a:noFill/>
        </p:spPr>
        <p:txBody>
          <a:bodyPr wrap="none" rtlCol="0">
            <a:spAutoFit/>
          </a:bodyPr>
          <a:lstStyle/>
          <a:p>
            <a:r>
              <a:rPr lang="en-US" b="1" dirty="0"/>
              <a:t>ABS</a:t>
            </a:r>
          </a:p>
          <a:p>
            <a:r>
              <a:rPr lang="en-US" dirty="0"/>
              <a:t>Tertiary CP</a:t>
            </a:r>
          </a:p>
          <a:p>
            <a:r>
              <a:rPr lang="en-US" dirty="0"/>
              <a:t>Anionic Polymerization</a:t>
            </a:r>
          </a:p>
          <a:p>
            <a:r>
              <a:rPr lang="en-US" dirty="0"/>
              <a:t>Processing/mixing</a:t>
            </a:r>
          </a:p>
        </p:txBody>
      </p:sp>
      <p:pic>
        <p:nvPicPr>
          <p:cNvPr id="8194" name="Picture 2">
            <a:extLst>
              <a:ext uri="{FF2B5EF4-FFF2-40B4-BE49-F238E27FC236}">
                <a16:creationId xmlns:a16="http://schemas.microsoft.com/office/drawing/2014/main" id="{93EC5974-84EA-0E9D-9BE2-773D5FA9A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2520" y="681383"/>
            <a:ext cx="2794000" cy="15367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2276EE4D-F566-FBF2-A159-A127041B0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02" y="1932512"/>
            <a:ext cx="22225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9C8792F-FCA4-2DB5-CD8A-A0F4B1371DEB}"/>
              </a:ext>
            </a:extLst>
          </p:cNvPr>
          <p:cNvPicPr>
            <a:picLocks noChangeAspect="1"/>
          </p:cNvPicPr>
          <p:nvPr/>
        </p:nvPicPr>
        <p:blipFill>
          <a:blip r:embed="rId4"/>
          <a:stretch>
            <a:fillRect/>
          </a:stretch>
        </p:blipFill>
        <p:spPr>
          <a:xfrm>
            <a:off x="3067050" y="2806700"/>
            <a:ext cx="8345066" cy="1714500"/>
          </a:xfrm>
          <a:prstGeom prst="rect">
            <a:avLst/>
          </a:prstGeom>
        </p:spPr>
      </p:pic>
    </p:spTree>
    <p:extLst>
      <p:ext uri="{BB962C8B-B14F-4D97-AF65-F5344CB8AC3E}">
        <p14:creationId xmlns:p14="http://schemas.microsoft.com/office/powerpoint/2010/main" val="24583327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CE956F-30DA-0756-A303-323BDE487276}"/>
              </a:ext>
            </a:extLst>
          </p:cNvPr>
          <p:cNvPicPr>
            <a:picLocks noChangeAspect="1"/>
          </p:cNvPicPr>
          <p:nvPr/>
        </p:nvPicPr>
        <p:blipFill>
          <a:blip r:embed="rId2"/>
          <a:stretch>
            <a:fillRect/>
          </a:stretch>
        </p:blipFill>
        <p:spPr>
          <a:xfrm>
            <a:off x="2622550" y="1409700"/>
            <a:ext cx="6946900" cy="4038600"/>
          </a:xfrm>
          <a:prstGeom prst="rect">
            <a:avLst/>
          </a:prstGeom>
        </p:spPr>
      </p:pic>
    </p:spTree>
    <p:extLst>
      <p:ext uri="{BB962C8B-B14F-4D97-AF65-F5344CB8AC3E}">
        <p14:creationId xmlns:p14="http://schemas.microsoft.com/office/powerpoint/2010/main" val="27091763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01620B-5E62-7846-7849-B943566270A0}"/>
              </a:ext>
            </a:extLst>
          </p:cNvPr>
          <p:cNvSpPr txBox="1"/>
          <p:nvPr/>
        </p:nvSpPr>
        <p:spPr>
          <a:xfrm>
            <a:off x="280302" y="219718"/>
            <a:ext cx="1466684" cy="646331"/>
          </a:xfrm>
          <a:prstGeom prst="rect">
            <a:avLst/>
          </a:prstGeom>
          <a:noFill/>
        </p:spPr>
        <p:txBody>
          <a:bodyPr wrap="none" rtlCol="0">
            <a:spAutoFit/>
          </a:bodyPr>
          <a:lstStyle/>
          <a:p>
            <a:r>
              <a:rPr lang="en-US" b="1" dirty="0"/>
              <a:t>HIPS</a:t>
            </a:r>
          </a:p>
          <a:p>
            <a:r>
              <a:rPr lang="en-US" dirty="0"/>
              <a:t>Free Radical</a:t>
            </a:r>
          </a:p>
        </p:txBody>
      </p:sp>
      <p:pic>
        <p:nvPicPr>
          <p:cNvPr id="8194" name="Picture 2">
            <a:extLst>
              <a:ext uri="{FF2B5EF4-FFF2-40B4-BE49-F238E27FC236}">
                <a16:creationId xmlns:a16="http://schemas.microsoft.com/office/drawing/2014/main" id="{93EC5974-84EA-0E9D-9BE2-773D5FA9A6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916" r="43818"/>
          <a:stretch/>
        </p:blipFill>
        <p:spPr bwMode="auto">
          <a:xfrm>
            <a:off x="4688840" y="442807"/>
            <a:ext cx="1569720" cy="8464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E55512AE-1340-DCCB-565C-AABD08F5C8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123" b="53101"/>
          <a:stretch/>
        </p:blipFill>
        <p:spPr bwMode="auto">
          <a:xfrm>
            <a:off x="6868160" y="568593"/>
            <a:ext cx="1449438" cy="7206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CAD3156-6819-8FC7-941D-62F62C334751}"/>
              </a:ext>
            </a:extLst>
          </p:cNvPr>
          <p:cNvSpPr txBox="1"/>
          <p:nvPr/>
        </p:nvSpPr>
        <p:spPr>
          <a:xfrm>
            <a:off x="2184400" y="2418080"/>
            <a:ext cx="8829040" cy="1477328"/>
          </a:xfrm>
          <a:prstGeom prst="rect">
            <a:avLst/>
          </a:prstGeom>
          <a:noFill/>
        </p:spPr>
        <p:txBody>
          <a:bodyPr wrap="square" rtlCol="0">
            <a:spAutoFit/>
          </a:bodyPr>
          <a:lstStyle/>
          <a:p>
            <a:r>
              <a:rPr lang="en-US" dirty="0"/>
              <a:t>Free radical polymerization of a mixture of the monomers.  PBD initially polymerizes as the majority phase, styrene polymerizing later.  A phase inversion occurs where the polystyrene becomes the matrix phase with inclusions of polybutadiene that have polystyrene drops within the rubber.  The process is dependent on vigorous mixing during polymerization.  The two components are immiscible.</a:t>
            </a:r>
          </a:p>
        </p:txBody>
      </p:sp>
      <p:pic>
        <p:nvPicPr>
          <p:cNvPr id="10242" name="Picture 2" descr="Conex™ Galaxy® HIPS Plastic Cold Cup ...">
            <a:extLst>
              <a:ext uri="{FF2B5EF4-FFF2-40B4-BE49-F238E27FC236}">
                <a16:creationId xmlns:a16="http://schemas.microsoft.com/office/drawing/2014/main" id="{A238FD19-8BC9-FDDA-350A-DCBF95B56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090" y="400050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B4991C8-7E92-D4DD-4431-BE9CD5F51BCB}"/>
              </a:ext>
            </a:extLst>
          </p:cNvPr>
          <p:cNvSpPr txBox="1"/>
          <p:nvPr/>
        </p:nvSpPr>
        <p:spPr>
          <a:xfrm>
            <a:off x="6512560" y="5059918"/>
            <a:ext cx="1805038" cy="369332"/>
          </a:xfrm>
          <a:prstGeom prst="rect">
            <a:avLst/>
          </a:prstGeom>
          <a:noFill/>
        </p:spPr>
        <p:txBody>
          <a:bodyPr wrap="square">
            <a:spAutoFit/>
          </a:bodyPr>
          <a:lstStyle/>
          <a:p>
            <a:r>
              <a:rPr lang="en-US" dirty="0"/>
              <a:t>Dixie cup</a:t>
            </a:r>
          </a:p>
        </p:txBody>
      </p:sp>
    </p:spTree>
    <p:extLst>
      <p:ext uri="{BB962C8B-B14F-4D97-AF65-F5344CB8AC3E}">
        <p14:creationId xmlns:p14="http://schemas.microsoft.com/office/powerpoint/2010/main" val="3340890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01620B-5E62-7846-7849-B943566270A0}"/>
              </a:ext>
            </a:extLst>
          </p:cNvPr>
          <p:cNvSpPr txBox="1"/>
          <p:nvPr/>
        </p:nvSpPr>
        <p:spPr>
          <a:xfrm>
            <a:off x="524142" y="245427"/>
            <a:ext cx="2633413" cy="923330"/>
          </a:xfrm>
          <a:prstGeom prst="rect">
            <a:avLst/>
          </a:prstGeom>
          <a:noFill/>
        </p:spPr>
        <p:txBody>
          <a:bodyPr wrap="none" rtlCol="0">
            <a:spAutoFit/>
          </a:bodyPr>
          <a:lstStyle/>
          <a:p>
            <a:r>
              <a:rPr lang="en-US" b="1" dirty="0"/>
              <a:t>Colloidal PS</a:t>
            </a:r>
            <a:endParaRPr lang="en-US" dirty="0"/>
          </a:p>
          <a:p>
            <a:r>
              <a:rPr lang="en-US" dirty="0"/>
              <a:t>Emulsion Polymerization</a:t>
            </a:r>
          </a:p>
          <a:p>
            <a:r>
              <a:rPr lang="en-US" dirty="0"/>
              <a:t>Latex paint</a:t>
            </a:r>
          </a:p>
        </p:txBody>
      </p:sp>
      <p:sp>
        <p:nvSpPr>
          <p:cNvPr id="4" name="TextBox 3">
            <a:extLst>
              <a:ext uri="{FF2B5EF4-FFF2-40B4-BE49-F238E27FC236}">
                <a16:creationId xmlns:a16="http://schemas.microsoft.com/office/drawing/2014/main" id="{8540F764-2A0D-38A3-1241-B0B7CC5BA4F9}"/>
              </a:ext>
            </a:extLst>
          </p:cNvPr>
          <p:cNvSpPr txBox="1"/>
          <p:nvPr/>
        </p:nvSpPr>
        <p:spPr>
          <a:xfrm>
            <a:off x="3627120" y="428888"/>
            <a:ext cx="6952352" cy="1754326"/>
          </a:xfrm>
          <a:prstGeom prst="rect">
            <a:avLst/>
          </a:prstGeom>
          <a:noFill/>
        </p:spPr>
        <p:txBody>
          <a:bodyPr wrap="none" rtlCol="0">
            <a:spAutoFit/>
          </a:bodyPr>
          <a:lstStyle/>
          <a:p>
            <a:r>
              <a:rPr lang="en-US" dirty="0"/>
              <a:t>Water, Monomer (oil), Surfactant</a:t>
            </a:r>
          </a:p>
          <a:p>
            <a:endParaRPr lang="en-US" dirty="0"/>
          </a:p>
          <a:p>
            <a:r>
              <a:rPr lang="en-US" dirty="0"/>
              <a:t>Polymerization in the Latex/Colloidal particles</a:t>
            </a:r>
          </a:p>
          <a:p>
            <a:endParaRPr lang="en-US" dirty="0"/>
          </a:p>
          <a:p>
            <a:r>
              <a:rPr lang="en-US" dirty="0"/>
              <a:t>Latex Paint, colloidal polystyrene (monodisperse spherical particles)</a:t>
            </a:r>
          </a:p>
          <a:p>
            <a:r>
              <a:rPr lang="en-US" dirty="0"/>
              <a:t>Exfoliants in cosmetics</a:t>
            </a:r>
          </a:p>
        </p:txBody>
      </p:sp>
      <p:pic>
        <p:nvPicPr>
          <p:cNvPr id="27650" name="Picture 2" descr="undefined">
            <a:extLst>
              <a:ext uri="{FF2B5EF4-FFF2-40B4-BE49-F238E27FC236}">
                <a16:creationId xmlns:a16="http://schemas.microsoft.com/office/drawing/2014/main" id="{B44930A4-9C74-9809-19F9-6120768E6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3200" y="2641054"/>
            <a:ext cx="4707890" cy="37880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0177F50-D1D7-A35A-4F44-303834702673}"/>
              </a:ext>
            </a:extLst>
          </p:cNvPr>
          <p:cNvPicPr>
            <a:picLocks noChangeAspect="1"/>
          </p:cNvPicPr>
          <p:nvPr/>
        </p:nvPicPr>
        <p:blipFill>
          <a:blip r:embed="rId3"/>
          <a:stretch>
            <a:fillRect/>
          </a:stretch>
        </p:blipFill>
        <p:spPr>
          <a:xfrm>
            <a:off x="715010" y="3429000"/>
            <a:ext cx="2349500" cy="1701800"/>
          </a:xfrm>
          <a:prstGeom prst="rect">
            <a:avLst/>
          </a:prstGeom>
        </p:spPr>
      </p:pic>
    </p:spTree>
    <p:extLst>
      <p:ext uri="{BB962C8B-B14F-4D97-AF65-F5344CB8AC3E}">
        <p14:creationId xmlns:p14="http://schemas.microsoft.com/office/powerpoint/2010/main" val="2284849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A5D219-5FD7-A01B-C0EE-431579CEE149}"/>
              </a:ext>
            </a:extLst>
          </p:cNvPr>
          <p:cNvPicPr>
            <a:picLocks noChangeAspect="1"/>
          </p:cNvPicPr>
          <p:nvPr/>
        </p:nvPicPr>
        <p:blipFill>
          <a:blip r:embed="rId2"/>
          <a:stretch>
            <a:fillRect/>
          </a:stretch>
        </p:blipFill>
        <p:spPr>
          <a:xfrm>
            <a:off x="2209800" y="925324"/>
            <a:ext cx="7772400" cy="5007351"/>
          </a:xfrm>
          <a:prstGeom prst="rect">
            <a:avLst/>
          </a:prstGeom>
        </p:spPr>
      </p:pic>
      <p:grpSp>
        <p:nvGrpSpPr>
          <p:cNvPr id="3" name="Group 2">
            <a:extLst>
              <a:ext uri="{FF2B5EF4-FFF2-40B4-BE49-F238E27FC236}">
                <a16:creationId xmlns:a16="http://schemas.microsoft.com/office/drawing/2014/main" id="{3D825587-5375-4EA9-BBBB-229D79120DC9}"/>
              </a:ext>
            </a:extLst>
          </p:cNvPr>
          <p:cNvGrpSpPr/>
          <p:nvPr/>
        </p:nvGrpSpPr>
        <p:grpSpPr>
          <a:xfrm>
            <a:off x="219718" y="6053957"/>
            <a:ext cx="1711556" cy="653921"/>
            <a:chOff x="2207394" y="2686385"/>
            <a:chExt cx="7774806" cy="2970460"/>
          </a:xfrm>
        </p:grpSpPr>
        <p:pic>
          <p:nvPicPr>
            <p:cNvPr id="4" name="Picture 3">
              <a:extLst>
                <a:ext uri="{FF2B5EF4-FFF2-40B4-BE49-F238E27FC236}">
                  <a16:creationId xmlns:a16="http://schemas.microsoft.com/office/drawing/2014/main" id="{758A2C39-656D-5BF0-C7A5-D6603F7979CA}"/>
                </a:ext>
              </a:extLst>
            </p:cNvPr>
            <p:cNvPicPr>
              <a:picLocks noChangeAspect="1"/>
            </p:cNvPicPr>
            <p:nvPr/>
          </p:nvPicPr>
          <p:blipFill>
            <a:blip r:embed="rId3"/>
            <a:stretch>
              <a:fillRect/>
            </a:stretch>
          </p:blipFill>
          <p:spPr>
            <a:xfrm>
              <a:off x="2209800" y="2686385"/>
              <a:ext cx="7772400" cy="1485230"/>
            </a:xfrm>
            <a:prstGeom prst="rect">
              <a:avLst/>
            </a:prstGeom>
          </p:spPr>
        </p:pic>
        <p:pic>
          <p:nvPicPr>
            <p:cNvPr id="5" name="Picture 4">
              <a:extLst>
                <a:ext uri="{FF2B5EF4-FFF2-40B4-BE49-F238E27FC236}">
                  <a16:creationId xmlns:a16="http://schemas.microsoft.com/office/drawing/2014/main" id="{D6A5661B-5AAF-EAB5-0A3E-757C894CE7D6}"/>
                </a:ext>
              </a:extLst>
            </p:cNvPr>
            <p:cNvPicPr>
              <a:picLocks noChangeAspect="1"/>
            </p:cNvPicPr>
            <p:nvPr/>
          </p:nvPicPr>
          <p:blipFill>
            <a:blip r:embed="rId4"/>
            <a:stretch>
              <a:fillRect/>
            </a:stretch>
          </p:blipFill>
          <p:spPr>
            <a:xfrm>
              <a:off x="3744310" y="4971045"/>
              <a:ext cx="4267200" cy="685800"/>
            </a:xfrm>
            <a:prstGeom prst="rect">
              <a:avLst/>
            </a:prstGeom>
          </p:spPr>
        </p:pic>
        <p:pic>
          <p:nvPicPr>
            <p:cNvPr id="6" name="Picture 5">
              <a:extLst>
                <a:ext uri="{FF2B5EF4-FFF2-40B4-BE49-F238E27FC236}">
                  <a16:creationId xmlns:a16="http://schemas.microsoft.com/office/drawing/2014/main" id="{448508D9-9B31-5728-A587-244B74FE7E42}"/>
                </a:ext>
              </a:extLst>
            </p:cNvPr>
            <p:cNvPicPr>
              <a:picLocks noChangeAspect="1"/>
            </p:cNvPicPr>
            <p:nvPr/>
          </p:nvPicPr>
          <p:blipFill>
            <a:blip r:embed="rId5"/>
            <a:stretch>
              <a:fillRect/>
            </a:stretch>
          </p:blipFill>
          <p:spPr>
            <a:xfrm>
              <a:off x="2207394" y="4171615"/>
              <a:ext cx="7251700" cy="698500"/>
            </a:xfrm>
            <a:prstGeom prst="rect">
              <a:avLst/>
            </a:prstGeom>
          </p:spPr>
        </p:pic>
      </p:grpSp>
    </p:spTree>
    <p:extLst>
      <p:ext uri="{BB962C8B-B14F-4D97-AF65-F5344CB8AC3E}">
        <p14:creationId xmlns:p14="http://schemas.microsoft.com/office/powerpoint/2010/main" val="12859075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02D214-44C4-AE68-A7AE-40B10593ACBB}"/>
              </a:ext>
            </a:extLst>
          </p:cNvPr>
          <p:cNvPicPr>
            <a:picLocks noChangeAspect="1"/>
          </p:cNvPicPr>
          <p:nvPr/>
        </p:nvPicPr>
        <p:blipFill>
          <a:blip r:embed="rId2"/>
          <a:stretch>
            <a:fillRect/>
          </a:stretch>
        </p:blipFill>
        <p:spPr>
          <a:xfrm>
            <a:off x="2476500" y="1530350"/>
            <a:ext cx="7239000" cy="3797300"/>
          </a:xfrm>
          <a:prstGeom prst="rect">
            <a:avLst/>
          </a:prstGeom>
        </p:spPr>
      </p:pic>
    </p:spTree>
    <p:extLst>
      <p:ext uri="{BB962C8B-B14F-4D97-AF65-F5344CB8AC3E}">
        <p14:creationId xmlns:p14="http://schemas.microsoft.com/office/powerpoint/2010/main" val="12459918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460040-5F43-224C-CE23-FA32506EB975}"/>
              </a:ext>
            </a:extLst>
          </p:cNvPr>
          <p:cNvPicPr>
            <a:picLocks noChangeAspect="1"/>
          </p:cNvPicPr>
          <p:nvPr/>
        </p:nvPicPr>
        <p:blipFill>
          <a:blip r:embed="rId2"/>
          <a:stretch>
            <a:fillRect/>
          </a:stretch>
        </p:blipFill>
        <p:spPr>
          <a:xfrm>
            <a:off x="2641600" y="1530350"/>
            <a:ext cx="6908800" cy="3797300"/>
          </a:xfrm>
          <a:prstGeom prst="rect">
            <a:avLst/>
          </a:prstGeom>
        </p:spPr>
      </p:pic>
    </p:spTree>
    <p:extLst>
      <p:ext uri="{BB962C8B-B14F-4D97-AF65-F5344CB8AC3E}">
        <p14:creationId xmlns:p14="http://schemas.microsoft.com/office/powerpoint/2010/main" val="41698127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FB965B-C764-3DAC-5C8C-BDE0266FC579}"/>
              </a:ext>
            </a:extLst>
          </p:cNvPr>
          <p:cNvPicPr>
            <a:picLocks noChangeAspect="1"/>
          </p:cNvPicPr>
          <p:nvPr/>
        </p:nvPicPr>
        <p:blipFill>
          <a:blip r:embed="rId2"/>
          <a:stretch>
            <a:fillRect/>
          </a:stretch>
        </p:blipFill>
        <p:spPr>
          <a:xfrm>
            <a:off x="2533650" y="1517650"/>
            <a:ext cx="7124700" cy="3822700"/>
          </a:xfrm>
          <a:prstGeom prst="rect">
            <a:avLst/>
          </a:prstGeom>
        </p:spPr>
      </p:pic>
    </p:spTree>
    <p:extLst>
      <p:ext uri="{BB962C8B-B14F-4D97-AF65-F5344CB8AC3E}">
        <p14:creationId xmlns:p14="http://schemas.microsoft.com/office/powerpoint/2010/main" val="3878929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632D78-7A0C-71F9-7648-B4DC40AB65F8}"/>
              </a:ext>
            </a:extLst>
          </p:cNvPr>
          <p:cNvPicPr>
            <a:picLocks noChangeAspect="1"/>
          </p:cNvPicPr>
          <p:nvPr/>
        </p:nvPicPr>
        <p:blipFill>
          <a:blip r:embed="rId2"/>
          <a:stretch>
            <a:fillRect/>
          </a:stretch>
        </p:blipFill>
        <p:spPr>
          <a:xfrm>
            <a:off x="2603500" y="939800"/>
            <a:ext cx="6985000" cy="4978400"/>
          </a:xfrm>
          <a:prstGeom prst="rect">
            <a:avLst/>
          </a:prstGeom>
        </p:spPr>
      </p:pic>
    </p:spTree>
    <p:extLst>
      <p:ext uri="{BB962C8B-B14F-4D97-AF65-F5344CB8AC3E}">
        <p14:creationId xmlns:p14="http://schemas.microsoft.com/office/powerpoint/2010/main" val="5697731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defined">
            <a:extLst>
              <a:ext uri="{FF2B5EF4-FFF2-40B4-BE49-F238E27FC236}">
                <a16:creationId xmlns:a16="http://schemas.microsoft.com/office/drawing/2014/main" id="{12306E0E-6E81-29BF-9EF5-7A95FC9F3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763" y="0"/>
            <a:ext cx="9642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4517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B5D86F9A-87DD-9A45-04A6-F4E8D4E28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150" y="0"/>
            <a:ext cx="95361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3946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EB32A5-4443-59E2-0269-0F89C0C4FBEC}"/>
              </a:ext>
            </a:extLst>
          </p:cNvPr>
          <p:cNvSpPr txBox="1"/>
          <p:nvPr/>
        </p:nvSpPr>
        <p:spPr>
          <a:xfrm>
            <a:off x="2741459" y="680720"/>
            <a:ext cx="6709081" cy="369332"/>
          </a:xfrm>
          <a:prstGeom prst="rect">
            <a:avLst/>
          </a:prstGeom>
          <a:noFill/>
        </p:spPr>
        <p:txBody>
          <a:bodyPr wrap="none" rtlCol="0">
            <a:spAutoFit/>
          </a:bodyPr>
          <a:lstStyle/>
          <a:p>
            <a:r>
              <a:rPr lang="en-US" dirty="0">
                <a:hlinkClick r:id="rId2"/>
              </a:rPr>
              <a:t>https://</a:t>
            </a:r>
            <a:r>
              <a:rPr lang="en-US" dirty="0" err="1">
                <a:hlinkClick r:id="rId2"/>
              </a:rPr>
              <a:t>en.wikipedia.org</a:t>
            </a:r>
            <a:r>
              <a:rPr lang="en-US" dirty="0">
                <a:hlinkClick r:id="rId2"/>
              </a:rPr>
              <a:t>/wiki/</a:t>
            </a:r>
            <a:r>
              <a:rPr lang="en-US" dirty="0" err="1">
                <a:hlinkClick r:id="rId2"/>
              </a:rPr>
              <a:t>File:Plastic_Injection_Molding.webm</a:t>
            </a:r>
            <a:endParaRPr lang="en-US" dirty="0"/>
          </a:p>
        </p:txBody>
      </p:sp>
      <p:pic>
        <p:nvPicPr>
          <p:cNvPr id="3" name="Picture 2">
            <a:hlinkClick r:id="rId2"/>
            <a:extLst>
              <a:ext uri="{FF2B5EF4-FFF2-40B4-BE49-F238E27FC236}">
                <a16:creationId xmlns:a16="http://schemas.microsoft.com/office/drawing/2014/main" id="{69FB2442-6237-7491-1344-6E042E471B9E}"/>
              </a:ext>
            </a:extLst>
          </p:cNvPr>
          <p:cNvPicPr>
            <a:picLocks noChangeAspect="1"/>
          </p:cNvPicPr>
          <p:nvPr/>
        </p:nvPicPr>
        <p:blipFill>
          <a:blip r:embed="rId3"/>
          <a:stretch>
            <a:fillRect/>
          </a:stretch>
        </p:blipFill>
        <p:spPr>
          <a:xfrm>
            <a:off x="3187700" y="1765300"/>
            <a:ext cx="5816600" cy="3327400"/>
          </a:xfrm>
          <a:prstGeom prst="rect">
            <a:avLst/>
          </a:prstGeom>
        </p:spPr>
      </p:pic>
    </p:spTree>
    <p:extLst>
      <p:ext uri="{BB962C8B-B14F-4D97-AF65-F5344CB8AC3E}">
        <p14:creationId xmlns:p14="http://schemas.microsoft.com/office/powerpoint/2010/main" val="40142939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aking EPF involves a number of steps. First, the polystyrene beads undergo pre-expansion, in which they are expanded to give them the proper density. After aging in a storage silo, the beads are fed into a mold and injected with steam, which expands the beads once again and fuses them together. After cooling, the molded EPF is cut to the proper shape and coated with protective epoxy or point.">
            <a:extLst>
              <a:ext uri="{FF2B5EF4-FFF2-40B4-BE49-F238E27FC236}">
                <a16:creationId xmlns:a16="http://schemas.microsoft.com/office/drawing/2014/main" id="{1D023E63-8A47-6AD3-08C6-82AC8EE7C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650" y="742950"/>
            <a:ext cx="6616700" cy="5372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65F00C-3DE0-376E-E848-C7D71101E585}"/>
              </a:ext>
            </a:extLst>
          </p:cNvPr>
          <p:cNvSpPr txBox="1"/>
          <p:nvPr/>
        </p:nvSpPr>
        <p:spPr>
          <a:xfrm>
            <a:off x="5252720" y="132080"/>
            <a:ext cx="1944956" cy="369332"/>
          </a:xfrm>
          <a:prstGeom prst="rect">
            <a:avLst/>
          </a:prstGeom>
          <a:noFill/>
        </p:spPr>
        <p:txBody>
          <a:bodyPr wrap="none" rtlCol="0">
            <a:spAutoFit/>
          </a:bodyPr>
          <a:lstStyle/>
          <a:p>
            <a:r>
              <a:rPr lang="en-US" dirty="0"/>
              <a:t>Polystyrene Foam</a:t>
            </a:r>
          </a:p>
        </p:txBody>
      </p:sp>
      <p:sp>
        <p:nvSpPr>
          <p:cNvPr id="3" name="TextBox 2">
            <a:extLst>
              <a:ext uri="{FF2B5EF4-FFF2-40B4-BE49-F238E27FC236}">
                <a16:creationId xmlns:a16="http://schemas.microsoft.com/office/drawing/2014/main" id="{D62878B1-B527-42B3-D2DB-39371D0C887B}"/>
              </a:ext>
            </a:extLst>
          </p:cNvPr>
          <p:cNvSpPr txBox="1"/>
          <p:nvPr/>
        </p:nvSpPr>
        <p:spPr>
          <a:xfrm>
            <a:off x="9824720" y="1351280"/>
            <a:ext cx="1853456" cy="1200329"/>
          </a:xfrm>
          <a:prstGeom prst="rect">
            <a:avLst/>
          </a:prstGeom>
          <a:noFill/>
        </p:spPr>
        <p:txBody>
          <a:bodyPr wrap="none" rtlCol="0">
            <a:spAutoFit/>
          </a:bodyPr>
          <a:lstStyle/>
          <a:p>
            <a:r>
              <a:rPr lang="en-US" dirty="0"/>
              <a:t>Residual Styrene</a:t>
            </a:r>
          </a:p>
          <a:p>
            <a:r>
              <a:rPr lang="en-US" dirty="0"/>
              <a:t>Hexane</a:t>
            </a:r>
          </a:p>
          <a:p>
            <a:r>
              <a:rPr lang="en-US" dirty="0"/>
              <a:t>CFC</a:t>
            </a:r>
          </a:p>
          <a:p>
            <a:r>
              <a:rPr lang="en-US" dirty="0"/>
              <a:t>Blowing Agents</a:t>
            </a:r>
          </a:p>
        </p:txBody>
      </p:sp>
    </p:spTree>
    <p:extLst>
      <p:ext uri="{BB962C8B-B14F-4D97-AF65-F5344CB8AC3E}">
        <p14:creationId xmlns:p14="http://schemas.microsoft.com/office/powerpoint/2010/main" val="5356048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210604-C4B5-9175-71A7-5392854B21D6}"/>
              </a:ext>
            </a:extLst>
          </p:cNvPr>
          <p:cNvPicPr>
            <a:picLocks noChangeAspect="1"/>
          </p:cNvPicPr>
          <p:nvPr/>
        </p:nvPicPr>
        <p:blipFill>
          <a:blip r:embed="rId2"/>
          <a:stretch>
            <a:fillRect/>
          </a:stretch>
        </p:blipFill>
        <p:spPr>
          <a:xfrm>
            <a:off x="1379381" y="1897333"/>
            <a:ext cx="9433238" cy="4485736"/>
          </a:xfrm>
          <a:prstGeom prst="rect">
            <a:avLst/>
          </a:prstGeom>
        </p:spPr>
      </p:pic>
      <p:pic>
        <p:nvPicPr>
          <p:cNvPr id="16386" name="Picture 2" descr="AVE 2 Advanced Video Extensometer">
            <a:extLst>
              <a:ext uri="{FF2B5EF4-FFF2-40B4-BE49-F238E27FC236}">
                <a16:creationId xmlns:a16="http://schemas.microsoft.com/office/drawing/2014/main" id="{E5EC497D-71DB-1D88-FDDE-BB8173BCB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218440"/>
            <a:ext cx="2804160" cy="28041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14CBA30-D091-C3BD-71EA-470BC0DFCFD8}"/>
              </a:ext>
            </a:extLst>
          </p:cNvPr>
          <p:cNvSpPr txBox="1"/>
          <p:nvPr/>
        </p:nvSpPr>
        <p:spPr>
          <a:xfrm>
            <a:off x="2164080" y="2113280"/>
            <a:ext cx="447040" cy="369332"/>
          </a:xfrm>
          <a:prstGeom prst="rect">
            <a:avLst/>
          </a:prstGeom>
          <a:noFill/>
        </p:spPr>
        <p:txBody>
          <a:bodyPr wrap="square" rtlCol="0">
            <a:spAutoFit/>
          </a:bodyPr>
          <a:lstStyle/>
          <a:p>
            <a:r>
              <a:rPr lang="en-US" dirty="0"/>
              <a:t>PS</a:t>
            </a:r>
          </a:p>
        </p:txBody>
      </p:sp>
      <p:sp>
        <p:nvSpPr>
          <p:cNvPr id="4" name="TextBox 3">
            <a:extLst>
              <a:ext uri="{FF2B5EF4-FFF2-40B4-BE49-F238E27FC236}">
                <a16:creationId xmlns:a16="http://schemas.microsoft.com/office/drawing/2014/main" id="{7965F0AA-85C3-2E68-1D7E-1514B1BA8E73}"/>
              </a:ext>
            </a:extLst>
          </p:cNvPr>
          <p:cNvSpPr txBox="1"/>
          <p:nvPr/>
        </p:nvSpPr>
        <p:spPr>
          <a:xfrm>
            <a:off x="2915920" y="3246120"/>
            <a:ext cx="1422400" cy="646331"/>
          </a:xfrm>
          <a:prstGeom prst="rect">
            <a:avLst/>
          </a:prstGeom>
          <a:noFill/>
        </p:spPr>
        <p:txBody>
          <a:bodyPr wrap="square" rtlCol="0">
            <a:spAutoFit/>
          </a:bodyPr>
          <a:lstStyle/>
          <a:p>
            <a:r>
              <a:rPr lang="en-US" dirty="0"/>
              <a:t>HIPS (Crazing)</a:t>
            </a:r>
          </a:p>
        </p:txBody>
      </p:sp>
      <p:sp>
        <p:nvSpPr>
          <p:cNvPr id="5" name="TextBox 4">
            <a:extLst>
              <a:ext uri="{FF2B5EF4-FFF2-40B4-BE49-F238E27FC236}">
                <a16:creationId xmlns:a16="http://schemas.microsoft.com/office/drawing/2014/main" id="{9141E19C-A1F4-89FE-9AF2-1D9EF4DA574C}"/>
              </a:ext>
            </a:extLst>
          </p:cNvPr>
          <p:cNvSpPr txBox="1"/>
          <p:nvPr/>
        </p:nvSpPr>
        <p:spPr>
          <a:xfrm>
            <a:off x="2915920" y="4008120"/>
            <a:ext cx="1422400" cy="646331"/>
          </a:xfrm>
          <a:prstGeom prst="rect">
            <a:avLst/>
          </a:prstGeom>
          <a:noFill/>
        </p:spPr>
        <p:txBody>
          <a:bodyPr wrap="square" rtlCol="0">
            <a:spAutoFit/>
          </a:bodyPr>
          <a:lstStyle/>
          <a:p>
            <a:r>
              <a:rPr lang="en-US" dirty="0"/>
              <a:t>ABS (Shear Banding)</a:t>
            </a:r>
          </a:p>
        </p:txBody>
      </p:sp>
      <p:pic>
        <p:nvPicPr>
          <p:cNvPr id="16388" name="Picture 4" descr="Antisocial Polymers">
            <a:extLst>
              <a:ext uri="{FF2B5EF4-FFF2-40B4-BE49-F238E27FC236}">
                <a16:creationId xmlns:a16="http://schemas.microsoft.com/office/drawing/2014/main" id="{D076903E-971E-2018-9AB2-14FFCAD2CE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654" y="383517"/>
            <a:ext cx="1800637" cy="134874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crystal plasticity ...">
            <a:extLst>
              <a:ext uri="{FF2B5EF4-FFF2-40B4-BE49-F238E27FC236}">
                <a16:creationId xmlns:a16="http://schemas.microsoft.com/office/drawing/2014/main" id="{561FEAA9-0BF7-3E9F-3678-859E41F897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2219" y="346539"/>
            <a:ext cx="1618488" cy="134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3677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45E775-AA13-0F95-9D47-B5C45FFA43AE}"/>
              </a:ext>
            </a:extLst>
          </p:cNvPr>
          <p:cNvSpPr txBox="1"/>
          <p:nvPr/>
        </p:nvSpPr>
        <p:spPr>
          <a:xfrm>
            <a:off x="335280" y="396855"/>
            <a:ext cx="1706880" cy="923330"/>
          </a:xfrm>
          <a:prstGeom prst="rect">
            <a:avLst/>
          </a:prstGeom>
          <a:noFill/>
        </p:spPr>
        <p:txBody>
          <a:bodyPr wrap="square">
            <a:spAutoFit/>
          </a:bodyPr>
          <a:lstStyle/>
          <a:p>
            <a:r>
              <a:rPr lang="en-US" b="1" dirty="0"/>
              <a:t>PET or PETE</a:t>
            </a:r>
          </a:p>
          <a:p>
            <a:r>
              <a:rPr lang="en-US" dirty="0"/>
              <a:t>Condensation</a:t>
            </a:r>
          </a:p>
          <a:p>
            <a:r>
              <a:rPr lang="en-US" dirty="0"/>
              <a:t>Bottles, Rugs</a:t>
            </a:r>
          </a:p>
        </p:txBody>
      </p:sp>
      <p:pic>
        <p:nvPicPr>
          <p:cNvPr id="11268" name="Picture 4" descr="undefined">
            <a:extLst>
              <a:ext uri="{FF2B5EF4-FFF2-40B4-BE49-F238E27FC236}">
                <a16:creationId xmlns:a16="http://schemas.microsoft.com/office/drawing/2014/main" id="{64A63232-0197-81CE-4BCD-8538D102C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3680" y="565151"/>
            <a:ext cx="5354320" cy="260395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undefined">
            <a:extLst>
              <a:ext uri="{FF2B5EF4-FFF2-40B4-BE49-F238E27FC236}">
                <a16:creationId xmlns:a16="http://schemas.microsoft.com/office/drawing/2014/main" id="{E33B0E4B-7B29-0B0E-3696-88D01177D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647" y="3688893"/>
            <a:ext cx="5067353" cy="27778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1E3926-3F86-BECF-6FFC-7B69746BD4DA}"/>
              </a:ext>
            </a:extLst>
          </p:cNvPr>
          <p:cNvSpPr txBox="1"/>
          <p:nvPr/>
        </p:nvSpPr>
        <p:spPr>
          <a:xfrm>
            <a:off x="477520" y="3820973"/>
            <a:ext cx="3291840" cy="923330"/>
          </a:xfrm>
          <a:prstGeom prst="rect">
            <a:avLst/>
          </a:prstGeom>
          <a:noFill/>
        </p:spPr>
        <p:txBody>
          <a:bodyPr wrap="square" rtlCol="0">
            <a:spAutoFit/>
          </a:bodyPr>
          <a:lstStyle/>
          <a:p>
            <a:r>
              <a:rPr lang="en-US" dirty="0"/>
              <a:t>In “bio-PET” the ethylene glycol is derived from sugar fermentation.</a:t>
            </a:r>
          </a:p>
        </p:txBody>
      </p:sp>
    </p:spTree>
    <p:extLst>
      <p:ext uri="{BB962C8B-B14F-4D97-AF65-F5344CB8AC3E}">
        <p14:creationId xmlns:p14="http://schemas.microsoft.com/office/powerpoint/2010/main" val="2795532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FCCCA8-8D52-F049-23AA-E3A7334B6129}"/>
              </a:ext>
            </a:extLst>
          </p:cNvPr>
          <p:cNvPicPr>
            <a:picLocks noChangeAspect="1"/>
          </p:cNvPicPr>
          <p:nvPr/>
        </p:nvPicPr>
        <p:blipFill>
          <a:blip r:embed="rId2"/>
          <a:stretch>
            <a:fillRect/>
          </a:stretch>
        </p:blipFill>
        <p:spPr>
          <a:xfrm>
            <a:off x="2209800" y="1294932"/>
            <a:ext cx="7772400" cy="4268136"/>
          </a:xfrm>
          <a:prstGeom prst="rect">
            <a:avLst/>
          </a:prstGeom>
        </p:spPr>
      </p:pic>
      <p:grpSp>
        <p:nvGrpSpPr>
          <p:cNvPr id="4" name="Group 3">
            <a:extLst>
              <a:ext uri="{FF2B5EF4-FFF2-40B4-BE49-F238E27FC236}">
                <a16:creationId xmlns:a16="http://schemas.microsoft.com/office/drawing/2014/main" id="{FF41D181-7CD6-6A0D-95D3-597FD2791063}"/>
              </a:ext>
            </a:extLst>
          </p:cNvPr>
          <p:cNvGrpSpPr/>
          <p:nvPr/>
        </p:nvGrpSpPr>
        <p:grpSpPr>
          <a:xfrm>
            <a:off x="219718" y="6053957"/>
            <a:ext cx="1711556" cy="653921"/>
            <a:chOff x="2207394" y="2686385"/>
            <a:chExt cx="7774806" cy="2970460"/>
          </a:xfrm>
        </p:grpSpPr>
        <p:pic>
          <p:nvPicPr>
            <p:cNvPr id="5" name="Picture 4">
              <a:extLst>
                <a:ext uri="{FF2B5EF4-FFF2-40B4-BE49-F238E27FC236}">
                  <a16:creationId xmlns:a16="http://schemas.microsoft.com/office/drawing/2014/main" id="{BBB38925-93B6-A8A8-20BF-EA9B4C422615}"/>
                </a:ext>
              </a:extLst>
            </p:cNvPr>
            <p:cNvPicPr>
              <a:picLocks noChangeAspect="1"/>
            </p:cNvPicPr>
            <p:nvPr/>
          </p:nvPicPr>
          <p:blipFill>
            <a:blip r:embed="rId3"/>
            <a:stretch>
              <a:fillRect/>
            </a:stretch>
          </p:blipFill>
          <p:spPr>
            <a:xfrm>
              <a:off x="2209800" y="2686385"/>
              <a:ext cx="7772400" cy="1485230"/>
            </a:xfrm>
            <a:prstGeom prst="rect">
              <a:avLst/>
            </a:prstGeom>
          </p:spPr>
        </p:pic>
        <p:pic>
          <p:nvPicPr>
            <p:cNvPr id="6" name="Picture 5">
              <a:extLst>
                <a:ext uri="{FF2B5EF4-FFF2-40B4-BE49-F238E27FC236}">
                  <a16:creationId xmlns:a16="http://schemas.microsoft.com/office/drawing/2014/main" id="{6A70E60E-F0E8-4308-F5B7-05096C7F6391}"/>
                </a:ext>
              </a:extLst>
            </p:cNvPr>
            <p:cNvPicPr>
              <a:picLocks noChangeAspect="1"/>
            </p:cNvPicPr>
            <p:nvPr/>
          </p:nvPicPr>
          <p:blipFill>
            <a:blip r:embed="rId4"/>
            <a:stretch>
              <a:fillRect/>
            </a:stretch>
          </p:blipFill>
          <p:spPr>
            <a:xfrm>
              <a:off x="3744310" y="4971045"/>
              <a:ext cx="4267200" cy="685800"/>
            </a:xfrm>
            <a:prstGeom prst="rect">
              <a:avLst/>
            </a:prstGeom>
          </p:spPr>
        </p:pic>
        <p:pic>
          <p:nvPicPr>
            <p:cNvPr id="7" name="Picture 6">
              <a:extLst>
                <a:ext uri="{FF2B5EF4-FFF2-40B4-BE49-F238E27FC236}">
                  <a16:creationId xmlns:a16="http://schemas.microsoft.com/office/drawing/2014/main" id="{72E18C43-7F29-E643-DC0C-4B4CF247A7AC}"/>
                </a:ext>
              </a:extLst>
            </p:cNvPr>
            <p:cNvPicPr>
              <a:picLocks noChangeAspect="1"/>
            </p:cNvPicPr>
            <p:nvPr/>
          </p:nvPicPr>
          <p:blipFill>
            <a:blip r:embed="rId5"/>
            <a:stretch>
              <a:fillRect/>
            </a:stretch>
          </p:blipFill>
          <p:spPr>
            <a:xfrm>
              <a:off x="2207394" y="4171615"/>
              <a:ext cx="7251700" cy="698500"/>
            </a:xfrm>
            <a:prstGeom prst="rect">
              <a:avLst/>
            </a:prstGeom>
          </p:spPr>
        </p:pic>
      </p:grpSp>
    </p:spTree>
    <p:extLst>
      <p:ext uri="{BB962C8B-B14F-4D97-AF65-F5344CB8AC3E}">
        <p14:creationId xmlns:p14="http://schemas.microsoft.com/office/powerpoint/2010/main" val="26707276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FFF6CD-2510-3F95-2FE8-1EF648EC1B8F}"/>
              </a:ext>
            </a:extLst>
          </p:cNvPr>
          <p:cNvPicPr>
            <a:picLocks noChangeAspect="1"/>
          </p:cNvPicPr>
          <p:nvPr/>
        </p:nvPicPr>
        <p:blipFill>
          <a:blip r:embed="rId2"/>
          <a:stretch>
            <a:fillRect/>
          </a:stretch>
        </p:blipFill>
        <p:spPr>
          <a:xfrm>
            <a:off x="2161575" y="1320636"/>
            <a:ext cx="6502216" cy="4216727"/>
          </a:xfrm>
          <a:prstGeom prst="rect">
            <a:avLst/>
          </a:prstGeom>
        </p:spPr>
      </p:pic>
      <p:sp>
        <p:nvSpPr>
          <p:cNvPr id="3" name="TextBox 2">
            <a:extLst>
              <a:ext uri="{FF2B5EF4-FFF2-40B4-BE49-F238E27FC236}">
                <a16:creationId xmlns:a16="http://schemas.microsoft.com/office/drawing/2014/main" id="{AA6BCA8C-A094-FCC0-9929-D3EC3E01F543}"/>
              </a:ext>
            </a:extLst>
          </p:cNvPr>
          <p:cNvSpPr txBox="1"/>
          <p:nvPr/>
        </p:nvSpPr>
        <p:spPr>
          <a:xfrm>
            <a:off x="707010" y="3648173"/>
            <a:ext cx="1454565" cy="369332"/>
          </a:xfrm>
          <a:prstGeom prst="rect">
            <a:avLst/>
          </a:prstGeom>
          <a:noFill/>
        </p:spPr>
        <p:txBody>
          <a:bodyPr wrap="none" rtlCol="0">
            <a:spAutoFit/>
          </a:bodyPr>
          <a:lstStyle/>
          <a:p>
            <a:r>
              <a:rPr lang="en-US" dirty="0"/>
              <a:t>Polyethylene</a:t>
            </a:r>
          </a:p>
        </p:txBody>
      </p:sp>
      <p:sp>
        <p:nvSpPr>
          <p:cNvPr id="4" name="TextBox 3">
            <a:extLst>
              <a:ext uri="{FF2B5EF4-FFF2-40B4-BE49-F238E27FC236}">
                <a16:creationId xmlns:a16="http://schemas.microsoft.com/office/drawing/2014/main" id="{148C3D3F-21BC-837B-4AD9-EF4CDD40BF6E}"/>
              </a:ext>
            </a:extLst>
          </p:cNvPr>
          <p:cNvSpPr txBox="1"/>
          <p:nvPr/>
        </p:nvSpPr>
        <p:spPr>
          <a:xfrm>
            <a:off x="1156010" y="1743959"/>
            <a:ext cx="556563" cy="369332"/>
          </a:xfrm>
          <a:prstGeom prst="rect">
            <a:avLst/>
          </a:prstGeom>
          <a:noFill/>
        </p:spPr>
        <p:txBody>
          <a:bodyPr wrap="none" rtlCol="0">
            <a:spAutoFit/>
          </a:bodyPr>
          <a:lstStyle/>
          <a:p>
            <a:r>
              <a:rPr lang="en-US" dirty="0"/>
              <a:t>PET</a:t>
            </a:r>
          </a:p>
        </p:txBody>
      </p:sp>
      <p:pic>
        <p:nvPicPr>
          <p:cNvPr id="5" name="Picture 4">
            <a:extLst>
              <a:ext uri="{FF2B5EF4-FFF2-40B4-BE49-F238E27FC236}">
                <a16:creationId xmlns:a16="http://schemas.microsoft.com/office/drawing/2014/main" id="{72EE76AC-C62B-7CA6-C79F-0964EDF66D9E}"/>
              </a:ext>
            </a:extLst>
          </p:cNvPr>
          <p:cNvPicPr>
            <a:picLocks noChangeAspect="1"/>
          </p:cNvPicPr>
          <p:nvPr/>
        </p:nvPicPr>
        <p:blipFill>
          <a:blip r:embed="rId3"/>
          <a:stretch>
            <a:fillRect/>
          </a:stretch>
        </p:blipFill>
        <p:spPr>
          <a:xfrm>
            <a:off x="8953011" y="1433333"/>
            <a:ext cx="2330689" cy="1639806"/>
          </a:xfrm>
          <a:prstGeom prst="rect">
            <a:avLst/>
          </a:prstGeom>
        </p:spPr>
      </p:pic>
      <p:sp>
        <p:nvSpPr>
          <p:cNvPr id="6" name="TextBox 5">
            <a:extLst>
              <a:ext uri="{FF2B5EF4-FFF2-40B4-BE49-F238E27FC236}">
                <a16:creationId xmlns:a16="http://schemas.microsoft.com/office/drawing/2014/main" id="{0F4090E8-ACE1-3E1E-9CE9-D533D13B869A}"/>
              </a:ext>
            </a:extLst>
          </p:cNvPr>
          <p:cNvSpPr txBox="1"/>
          <p:nvPr/>
        </p:nvSpPr>
        <p:spPr>
          <a:xfrm>
            <a:off x="3872646" y="951304"/>
            <a:ext cx="1540037" cy="369332"/>
          </a:xfrm>
          <a:prstGeom prst="rect">
            <a:avLst/>
          </a:prstGeom>
          <a:noFill/>
        </p:spPr>
        <p:txBody>
          <a:bodyPr wrap="none" rtlCol="0">
            <a:spAutoFit/>
          </a:bodyPr>
          <a:lstStyle/>
          <a:p>
            <a:r>
              <a:rPr lang="en-US" dirty="0"/>
              <a:t>“Prepolymer”</a:t>
            </a:r>
          </a:p>
        </p:txBody>
      </p:sp>
      <p:sp>
        <p:nvSpPr>
          <p:cNvPr id="7" name="TextBox 6">
            <a:extLst>
              <a:ext uri="{FF2B5EF4-FFF2-40B4-BE49-F238E27FC236}">
                <a16:creationId xmlns:a16="http://schemas.microsoft.com/office/drawing/2014/main" id="{A56C22D3-4708-E176-697E-8BAC18981E79}"/>
              </a:ext>
            </a:extLst>
          </p:cNvPr>
          <p:cNvSpPr txBox="1"/>
          <p:nvPr/>
        </p:nvSpPr>
        <p:spPr>
          <a:xfrm>
            <a:off x="6951226" y="951304"/>
            <a:ext cx="1857175" cy="369332"/>
          </a:xfrm>
          <a:prstGeom prst="rect">
            <a:avLst/>
          </a:prstGeom>
          <a:noFill/>
        </p:spPr>
        <p:txBody>
          <a:bodyPr wrap="none" rtlCol="0">
            <a:spAutoFit/>
          </a:bodyPr>
          <a:lstStyle/>
          <a:p>
            <a:r>
              <a:rPr lang="en-US" dirty="0"/>
              <a:t>“Polymerization”</a:t>
            </a:r>
          </a:p>
        </p:txBody>
      </p:sp>
      <p:sp>
        <p:nvSpPr>
          <p:cNvPr id="8" name="TextBox 7">
            <a:extLst>
              <a:ext uri="{FF2B5EF4-FFF2-40B4-BE49-F238E27FC236}">
                <a16:creationId xmlns:a16="http://schemas.microsoft.com/office/drawing/2014/main" id="{4BDDCB36-1F3E-C80A-E96A-6FA39C6305E2}"/>
              </a:ext>
            </a:extLst>
          </p:cNvPr>
          <p:cNvSpPr txBox="1"/>
          <p:nvPr/>
        </p:nvSpPr>
        <p:spPr>
          <a:xfrm>
            <a:off x="5181600" y="568960"/>
            <a:ext cx="2343334" cy="369332"/>
          </a:xfrm>
          <a:prstGeom prst="rect">
            <a:avLst/>
          </a:prstGeom>
          <a:noFill/>
        </p:spPr>
        <p:txBody>
          <a:bodyPr wrap="none" rtlCol="0">
            <a:spAutoFit/>
          </a:bodyPr>
          <a:lstStyle/>
          <a:p>
            <a:r>
              <a:rPr lang="en-US" dirty="0"/>
              <a:t>Multi reaction vessels</a:t>
            </a:r>
          </a:p>
        </p:txBody>
      </p:sp>
    </p:spTree>
    <p:extLst>
      <p:ext uri="{BB962C8B-B14F-4D97-AF65-F5344CB8AC3E}">
        <p14:creationId xmlns:p14="http://schemas.microsoft.com/office/powerpoint/2010/main" val="17711385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EA2044-0801-ED22-CCD4-877AA6CAF2FF}"/>
              </a:ext>
            </a:extLst>
          </p:cNvPr>
          <p:cNvPicPr>
            <a:picLocks noChangeAspect="1"/>
          </p:cNvPicPr>
          <p:nvPr/>
        </p:nvPicPr>
        <p:blipFill>
          <a:blip r:embed="rId2"/>
          <a:stretch>
            <a:fillRect/>
          </a:stretch>
        </p:blipFill>
        <p:spPr>
          <a:xfrm>
            <a:off x="811371" y="1753386"/>
            <a:ext cx="10732778" cy="3403076"/>
          </a:xfrm>
          <a:prstGeom prst="rect">
            <a:avLst/>
          </a:prstGeom>
        </p:spPr>
      </p:pic>
    </p:spTree>
    <p:extLst>
      <p:ext uri="{BB962C8B-B14F-4D97-AF65-F5344CB8AC3E}">
        <p14:creationId xmlns:p14="http://schemas.microsoft.com/office/powerpoint/2010/main" val="35072328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BD4A0F-E8A1-AE31-A137-D4F90B5F5779}"/>
              </a:ext>
            </a:extLst>
          </p:cNvPr>
          <p:cNvPicPr>
            <a:picLocks noChangeAspect="1"/>
          </p:cNvPicPr>
          <p:nvPr/>
        </p:nvPicPr>
        <p:blipFill>
          <a:blip r:embed="rId2"/>
          <a:stretch>
            <a:fillRect/>
          </a:stretch>
        </p:blipFill>
        <p:spPr>
          <a:xfrm>
            <a:off x="1549237" y="1209040"/>
            <a:ext cx="9027323" cy="4407596"/>
          </a:xfrm>
          <a:prstGeom prst="rect">
            <a:avLst/>
          </a:prstGeom>
        </p:spPr>
      </p:pic>
    </p:spTree>
    <p:extLst>
      <p:ext uri="{BB962C8B-B14F-4D97-AF65-F5344CB8AC3E}">
        <p14:creationId xmlns:p14="http://schemas.microsoft.com/office/powerpoint/2010/main" val="35912911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579D93-3AE6-E18C-7122-4F512123DF98}"/>
              </a:ext>
            </a:extLst>
          </p:cNvPr>
          <p:cNvSpPr txBox="1"/>
          <p:nvPr/>
        </p:nvSpPr>
        <p:spPr>
          <a:xfrm>
            <a:off x="422269" y="285432"/>
            <a:ext cx="1701171" cy="1477328"/>
          </a:xfrm>
          <a:prstGeom prst="rect">
            <a:avLst/>
          </a:prstGeom>
          <a:noFill/>
        </p:spPr>
        <p:txBody>
          <a:bodyPr wrap="none" rtlCol="0">
            <a:spAutoFit/>
          </a:bodyPr>
          <a:lstStyle/>
          <a:p>
            <a:r>
              <a:rPr lang="en-US" b="1" dirty="0"/>
              <a:t>Polycarbonate</a:t>
            </a:r>
          </a:p>
          <a:p>
            <a:r>
              <a:rPr lang="en-US" dirty="0"/>
              <a:t>Condensation</a:t>
            </a:r>
          </a:p>
          <a:p>
            <a:r>
              <a:rPr lang="en-US" dirty="0"/>
              <a:t>Polyester</a:t>
            </a:r>
          </a:p>
          <a:p>
            <a:r>
              <a:rPr lang="en-US" dirty="0"/>
              <a:t>CDs, subway </a:t>
            </a:r>
          </a:p>
          <a:p>
            <a:r>
              <a:rPr lang="en-US" dirty="0"/>
              <a:t>windows</a:t>
            </a:r>
          </a:p>
        </p:txBody>
      </p:sp>
      <p:pic>
        <p:nvPicPr>
          <p:cNvPr id="5" name="Picture 4">
            <a:extLst>
              <a:ext uri="{FF2B5EF4-FFF2-40B4-BE49-F238E27FC236}">
                <a16:creationId xmlns:a16="http://schemas.microsoft.com/office/drawing/2014/main" id="{55D8059E-5C5A-3CE3-4080-E1C241001A05}"/>
              </a:ext>
            </a:extLst>
          </p:cNvPr>
          <p:cNvPicPr>
            <a:picLocks noChangeAspect="1"/>
          </p:cNvPicPr>
          <p:nvPr/>
        </p:nvPicPr>
        <p:blipFill>
          <a:blip r:embed="rId2"/>
          <a:stretch>
            <a:fillRect/>
          </a:stretch>
        </p:blipFill>
        <p:spPr>
          <a:xfrm>
            <a:off x="7421610" y="2733040"/>
            <a:ext cx="4391930" cy="3270250"/>
          </a:xfrm>
          <a:prstGeom prst="rect">
            <a:avLst/>
          </a:prstGeom>
        </p:spPr>
      </p:pic>
      <p:pic>
        <p:nvPicPr>
          <p:cNvPr id="36866" name="Picture 2">
            <a:extLst>
              <a:ext uri="{FF2B5EF4-FFF2-40B4-BE49-F238E27FC236}">
                <a16:creationId xmlns:a16="http://schemas.microsoft.com/office/drawing/2014/main" id="{A3FAE74C-1175-F074-4849-7AC7D6A50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18" y="1976120"/>
            <a:ext cx="6186664" cy="4688840"/>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a:extLst>
              <a:ext uri="{FF2B5EF4-FFF2-40B4-BE49-F238E27FC236}">
                <a16:creationId xmlns:a16="http://schemas.microsoft.com/office/drawing/2014/main" id="{05BF9AAB-D7C7-00F0-6204-2B28211B8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3156" y="285432"/>
            <a:ext cx="2782764" cy="1511968"/>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a:extLst>
              <a:ext uri="{FF2B5EF4-FFF2-40B4-BE49-F238E27FC236}">
                <a16:creationId xmlns:a16="http://schemas.microsoft.com/office/drawing/2014/main" id="{3F617295-484C-2169-3B27-52DDBFA6D8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8500" y="617696"/>
            <a:ext cx="5715000" cy="81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1346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579D93-3AE6-E18C-7122-4F512123DF98}"/>
              </a:ext>
            </a:extLst>
          </p:cNvPr>
          <p:cNvSpPr txBox="1"/>
          <p:nvPr/>
        </p:nvSpPr>
        <p:spPr>
          <a:xfrm>
            <a:off x="422269" y="285432"/>
            <a:ext cx="1701171" cy="1477328"/>
          </a:xfrm>
          <a:prstGeom prst="rect">
            <a:avLst/>
          </a:prstGeom>
          <a:noFill/>
        </p:spPr>
        <p:txBody>
          <a:bodyPr wrap="none" rtlCol="0">
            <a:spAutoFit/>
          </a:bodyPr>
          <a:lstStyle/>
          <a:p>
            <a:r>
              <a:rPr lang="en-US" b="1" dirty="0"/>
              <a:t>Polycarbonate</a:t>
            </a:r>
          </a:p>
          <a:p>
            <a:r>
              <a:rPr lang="en-US" dirty="0"/>
              <a:t>Condensation</a:t>
            </a:r>
          </a:p>
          <a:p>
            <a:r>
              <a:rPr lang="en-US" dirty="0"/>
              <a:t>Polyester</a:t>
            </a:r>
          </a:p>
          <a:p>
            <a:r>
              <a:rPr lang="en-US" dirty="0"/>
              <a:t>CDs, subway </a:t>
            </a:r>
          </a:p>
          <a:p>
            <a:r>
              <a:rPr lang="en-US" dirty="0"/>
              <a:t>windows</a:t>
            </a:r>
          </a:p>
        </p:txBody>
      </p:sp>
      <p:pic>
        <p:nvPicPr>
          <p:cNvPr id="36868" name="Picture 4">
            <a:extLst>
              <a:ext uri="{FF2B5EF4-FFF2-40B4-BE49-F238E27FC236}">
                <a16:creationId xmlns:a16="http://schemas.microsoft.com/office/drawing/2014/main" id="{05BF9AAB-D7C7-00F0-6204-2B28211B8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3156" y="285432"/>
            <a:ext cx="2782764" cy="1511968"/>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a:extLst>
              <a:ext uri="{FF2B5EF4-FFF2-40B4-BE49-F238E27FC236}">
                <a16:creationId xmlns:a16="http://schemas.microsoft.com/office/drawing/2014/main" id="{3F617295-484C-2169-3B27-52DDBFA6D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500" y="617696"/>
            <a:ext cx="5715000" cy="812800"/>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a:extLst>
              <a:ext uri="{FF2B5EF4-FFF2-40B4-BE49-F238E27FC236}">
                <a16:creationId xmlns:a16="http://schemas.microsoft.com/office/drawing/2014/main" id="{1EC6ECD2-7FF8-0CF4-E580-A0A03D1DB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69" y="2188210"/>
            <a:ext cx="2794000" cy="372110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a:extLst>
              <a:ext uri="{FF2B5EF4-FFF2-40B4-BE49-F238E27FC236}">
                <a16:creationId xmlns:a16="http://schemas.microsoft.com/office/drawing/2014/main" id="{07285345-A7E2-AC5F-88F6-B7AA7A95B4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1939" y="2363470"/>
            <a:ext cx="27940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a:extLst>
              <a:ext uri="{FF2B5EF4-FFF2-40B4-BE49-F238E27FC236}">
                <a16:creationId xmlns:a16="http://schemas.microsoft.com/office/drawing/2014/main" id="{CB0BF6D5-1DEC-3391-15F6-35B78E9CC9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1939" y="4368165"/>
            <a:ext cx="27940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1B5070D-EE6C-D54F-788E-A2F97B194827}"/>
              </a:ext>
            </a:extLst>
          </p:cNvPr>
          <p:cNvPicPr>
            <a:picLocks noChangeAspect="1"/>
          </p:cNvPicPr>
          <p:nvPr/>
        </p:nvPicPr>
        <p:blipFill>
          <a:blip r:embed="rId7"/>
          <a:stretch>
            <a:fillRect/>
          </a:stretch>
        </p:blipFill>
        <p:spPr>
          <a:xfrm>
            <a:off x="6875780" y="2078990"/>
            <a:ext cx="4893951" cy="699136"/>
          </a:xfrm>
          <a:prstGeom prst="rect">
            <a:avLst/>
          </a:prstGeom>
        </p:spPr>
      </p:pic>
      <p:sp>
        <p:nvSpPr>
          <p:cNvPr id="6" name="TextBox 5">
            <a:extLst>
              <a:ext uri="{FF2B5EF4-FFF2-40B4-BE49-F238E27FC236}">
                <a16:creationId xmlns:a16="http://schemas.microsoft.com/office/drawing/2014/main" id="{EEE406B3-36C1-EF26-8EE2-B5DCD2D145AB}"/>
              </a:ext>
            </a:extLst>
          </p:cNvPr>
          <p:cNvSpPr txBox="1"/>
          <p:nvPr/>
        </p:nvSpPr>
        <p:spPr>
          <a:xfrm>
            <a:off x="6096000" y="6240304"/>
            <a:ext cx="6096000" cy="369332"/>
          </a:xfrm>
          <a:prstGeom prst="rect">
            <a:avLst/>
          </a:prstGeom>
          <a:noFill/>
        </p:spPr>
        <p:txBody>
          <a:bodyPr wrap="square">
            <a:spAutoFit/>
          </a:bodyPr>
          <a:lstStyle/>
          <a:p>
            <a:r>
              <a:rPr lang="en-US" dirty="0">
                <a:hlinkClick r:id="rId8"/>
              </a:rPr>
              <a:t>https://</a:t>
            </a:r>
            <a:r>
              <a:rPr lang="en-US" dirty="0" err="1">
                <a:hlinkClick r:id="rId8"/>
              </a:rPr>
              <a:t>www.youtube.com</a:t>
            </a:r>
            <a:r>
              <a:rPr lang="en-US" dirty="0">
                <a:hlinkClick r:id="rId8"/>
              </a:rPr>
              <a:t>/</a:t>
            </a:r>
            <a:r>
              <a:rPr lang="en-US" dirty="0" err="1">
                <a:hlinkClick r:id="rId8"/>
              </a:rPr>
              <a:t>watch?v</a:t>
            </a:r>
            <a:r>
              <a:rPr lang="en-US" dirty="0">
                <a:hlinkClick r:id="rId8"/>
              </a:rPr>
              <a:t>=O3FQzwNzUE4</a:t>
            </a:r>
            <a:endParaRPr lang="en-US" dirty="0"/>
          </a:p>
        </p:txBody>
      </p:sp>
      <p:pic>
        <p:nvPicPr>
          <p:cNvPr id="7" name="Picture 6">
            <a:hlinkClick r:id="rId8"/>
            <a:extLst>
              <a:ext uri="{FF2B5EF4-FFF2-40B4-BE49-F238E27FC236}">
                <a16:creationId xmlns:a16="http://schemas.microsoft.com/office/drawing/2014/main" id="{4DC20AD2-566B-2221-9275-6426D9E1E63F}"/>
              </a:ext>
            </a:extLst>
          </p:cNvPr>
          <p:cNvPicPr>
            <a:picLocks noChangeAspect="1"/>
          </p:cNvPicPr>
          <p:nvPr/>
        </p:nvPicPr>
        <p:blipFill>
          <a:blip r:embed="rId9"/>
          <a:stretch>
            <a:fillRect/>
          </a:stretch>
        </p:blipFill>
        <p:spPr>
          <a:xfrm>
            <a:off x="7381047" y="3048080"/>
            <a:ext cx="3883415" cy="2922270"/>
          </a:xfrm>
          <a:prstGeom prst="rect">
            <a:avLst/>
          </a:prstGeom>
        </p:spPr>
      </p:pic>
    </p:spTree>
    <p:extLst>
      <p:ext uri="{BB962C8B-B14F-4D97-AF65-F5344CB8AC3E}">
        <p14:creationId xmlns:p14="http://schemas.microsoft.com/office/powerpoint/2010/main" val="3264106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ndefined">
            <a:extLst>
              <a:ext uri="{FF2B5EF4-FFF2-40B4-BE49-F238E27FC236}">
                <a16:creationId xmlns:a16="http://schemas.microsoft.com/office/drawing/2014/main" id="{B0FD1EAF-5286-D674-96DE-81BC5E23D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320" y="1547543"/>
            <a:ext cx="9387840" cy="48418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10B3BE0-76AE-8E47-1075-A845E56A4FE0}"/>
              </a:ext>
            </a:extLst>
          </p:cNvPr>
          <p:cNvSpPr txBox="1"/>
          <p:nvPr/>
        </p:nvSpPr>
        <p:spPr>
          <a:xfrm>
            <a:off x="4551680" y="619760"/>
            <a:ext cx="1512915" cy="369332"/>
          </a:xfrm>
          <a:prstGeom prst="rect">
            <a:avLst/>
          </a:prstGeom>
          <a:noFill/>
        </p:spPr>
        <p:txBody>
          <a:bodyPr wrap="none" rtlCol="0">
            <a:spAutoFit/>
          </a:bodyPr>
          <a:lstStyle/>
          <a:p>
            <a:r>
              <a:rPr lang="en-US" dirty="0"/>
              <a:t>Blow Molding</a:t>
            </a:r>
          </a:p>
        </p:txBody>
      </p:sp>
    </p:spTree>
    <p:extLst>
      <p:ext uri="{BB962C8B-B14F-4D97-AF65-F5344CB8AC3E}">
        <p14:creationId xmlns:p14="http://schemas.microsoft.com/office/powerpoint/2010/main" val="24901371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defined">
            <a:extLst>
              <a:ext uri="{FF2B5EF4-FFF2-40B4-BE49-F238E27FC236}">
                <a16:creationId xmlns:a16="http://schemas.microsoft.com/office/drawing/2014/main" id="{D049DB2D-01B5-9301-39AC-D20ED44B7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306" y="1066800"/>
            <a:ext cx="8538615" cy="520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2746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ET preform for injection stretch blow moulding of a bottle">
            <a:extLst>
              <a:ext uri="{FF2B5EF4-FFF2-40B4-BE49-F238E27FC236}">
                <a16:creationId xmlns:a16="http://schemas.microsoft.com/office/drawing/2014/main" id="{16CBF6E8-CB70-D609-BB7A-916D66070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3" y="306070"/>
            <a:ext cx="2730500" cy="18161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A finished PET bottle">
            <a:extLst>
              <a:ext uri="{FF2B5EF4-FFF2-40B4-BE49-F238E27FC236}">
                <a16:creationId xmlns:a16="http://schemas.microsoft.com/office/drawing/2014/main" id="{47E4D413-8F18-7D1E-78ED-B251DAECC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2190" y="641350"/>
            <a:ext cx="2730500" cy="18161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undefined">
            <a:extLst>
              <a:ext uri="{FF2B5EF4-FFF2-40B4-BE49-F238E27FC236}">
                <a16:creationId xmlns:a16="http://schemas.microsoft.com/office/drawing/2014/main" id="{25D1CFE5-6AF6-2E0D-F847-C713F33EB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9628" y="1023489"/>
            <a:ext cx="3059747" cy="4391398"/>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undefined">
            <a:extLst>
              <a:ext uri="{FF2B5EF4-FFF2-40B4-BE49-F238E27FC236}">
                <a16:creationId xmlns:a16="http://schemas.microsoft.com/office/drawing/2014/main" id="{D6A8C692-E9DE-950E-6D39-6A642D6413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93" y="3219188"/>
            <a:ext cx="2111340" cy="2956560"/>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Ultra Absorbent Muddy Paws Pet Towel ...">
            <a:extLst>
              <a:ext uri="{FF2B5EF4-FFF2-40B4-BE49-F238E27FC236}">
                <a16:creationId xmlns:a16="http://schemas.microsoft.com/office/drawing/2014/main" id="{A22CEBB8-D8D8-2177-82CD-67327FAD04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0070" y="4319270"/>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7666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ry spinning of synthetic polymer fibers - ScienceDirect">
            <a:extLst>
              <a:ext uri="{FF2B5EF4-FFF2-40B4-BE49-F238E27FC236}">
                <a16:creationId xmlns:a16="http://schemas.microsoft.com/office/drawing/2014/main" id="{580FBBC5-8D73-6469-1E70-503E4D30D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1054100"/>
            <a:ext cx="6743700" cy="474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1731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cheme of fiber spinning using the wet method. | Download Scientific Diagram">
            <a:extLst>
              <a:ext uri="{FF2B5EF4-FFF2-40B4-BE49-F238E27FC236}">
                <a16:creationId xmlns:a16="http://schemas.microsoft.com/office/drawing/2014/main" id="{C91DFDB0-D534-191A-FD7F-82AB19A5C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0" y="679450"/>
            <a:ext cx="10795000" cy="549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375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5DEB1D2-3A9B-59F5-878D-AE1AC658267B}"/>
              </a:ext>
            </a:extLst>
          </p:cNvPr>
          <p:cNvGrpSpPr/>
          <p:nvPr/>
        </p:nvGrpSpPr>
        <p:grpSpPr>
          <a:xfrm>
            <a:off x="2890345" y="136634"/>
            <a:ext cx="6285186" cy="6568966"/>
            <a:chOff x="2024449" y="-1726340"/>
            <a:chExt cx="7772400" cy="8919545"/>
          </a:xfrm>
        </p:grpSpPr>
        <p:pic>
          <p:nvPicPr>
            <p:cNvPr id="2" name="Picture 1">
              <a:extLst>
                <a:ext uri="{FF2B5EF4-FFF2-40B4-BE49-F238E27FC236}">
                  <a16:creationId xmlns:a16="http://schemas.microsoft.com/office/drawing/2014/main" id="{E2DCAA7D-62C3-8E60-5179-1E0C74222F16}"/>
                </a:ext>
              </a:extLst>
            </p:cNvPr>
            <p:cNvPicPr>
              <a:picLocks noChangeAspect="1"/>
            </p:cNvPicPr>
            <p:nvPr/>
          </p:nvPicPr>
          <p:blipFill>
            <a:blip r:embed="rId2"/>
            <a:stretch>
              <a:fillRect/>
            </a:stretch>
          </p:blipFill>
          <p:spPr>
            <a:xfrm>
              <a:off x="2024449" y="-1726340"/>
              <a:ext cx="7772400" cy="5837533"/>
            </a:xfrm>
            <a:prstGeom prst="rect">
              <a:avLst/>
            </a:prstGeom>
          </p:spPr>
        </p:pic>
        <p:pic>
          <p:nvPicPr>
            <p:cNvPr id="4" name="Picture 3">
              <a:extLst>
                <a:ext uri="{FF2B5EF4-FFF2-40B4-BE49-F238E27FC236}">
                  <a16:creationId xmlns:a16="http://schemas.microsoft.com/office/drawing/2014/main" id="{A6C4FBDB-5F0F-25AD-ECFB-C2B4140BBAE1}"/>
                </a:ext>
              </a:extLst>
            </p:cNvPr>
            <p:cNvPicPr>
              <a:picLocks noChangeAspect="1"/>
            </p:cNvPicPr>
            <p:nvPr/>
          </p:nvPicPr>
          <p:blipFill>
            <a:blip r:embed="rId3"/>
            <a:stretch>
              <a:fillRect/>
            </a:stretch>
          </p:blipFill>
          <p:spPr>
            <a:xfrm>
              <a:off x="2024449" y="3717809"/>
              <a:ext cx="7772400" cy="3475396"/>
            </a:xfrm>
            <a:prstGeom prst="rect">
              <a:avLst/>
            </a:prstGeom>
          </p:spPr>
        </p:pic>
      </p:grpSp>
      <p:grpSp>
        <p:nvGrpSpPr>
          <p:cNvPr id="6" name="Group 5">
            <a:extLst>
              <a:ext uri="{FF2B5EF4-FFF2-40B4-BE49-F238E27FC236}">
                <a16:creationId xmlns:a16="http://schemas.microsoft.com/office/drawing/2014/main" id="{11FF9326-5C39-36AD-3468-044EE7D5A48F}"/>
              </a:ext>
            </a:extLst>
          </p:cNvPr>
          <p:cNvGrpSpPr/>
          <p:nvPr/>
        </p:nvGrpSpPr>
        <p:grpSpPr>
          <a:xfrm>
            <a:off x="219718" y="6053957"/>
            <a:ext cx="1711556" cy="653921"/>
            <a:chOff x="2207394" y="2686385"/>
            <a:chExt cx="7774806" cy="2970460"/>
          </a:xfrm>
        </p:grpSpPr>
        <p:pic>
          <p:nvPicPr>
            <p:cNvPr id="7" name="Picture 6">
              <a:extLst>
                <a:ext uri="{FF2B5EF4-FFF2-40B4-BE49-F238E27FC236}">
                  <a16:creationId xmlns:a16="http://schemas.microsoft.com/office/drawing/2014/main" id="{EA113014-3BC8-0423-8052-9541ABF91CE2}"/>
                </a:ext>
              </a:extLst>
            </p:cNvPr>
            <p:cNvPicPr>
              <a:picLocks noChangeAspect="1"/>
            </p:cNvPicPr>
            <p:nvPr/>
          </p:nvPicPr>
          <p:blipFill>
            <a:blip r:embed="rId4"/>
            <a:stretch>
              <a:fillRect/>
            </a:stretch>
          </p:blipFill>
          <p:spPr>
            <a:xfrm>
              <a:off x="2209800" y="2686385"/>
              <a:ext cx="7772400" cy="1485230"/>
            </a:xfrm>
            <a:prstGeom prst="rect">
              <a:avLst/>
            </a:prstGeom>
          </p:spPr>
        </p:pic>
        <p:pic>
          <p:nvPicPr>
            <p:cNvPr id="8" name="Picture 7">
              <a:extLst>
                <a:ext uri="{FF2B5EF4-FFF2-40B4-BE49-F238E27FC236}">
                  <a16:creationId xmlns:a16="http://schemas.microsoft.com/office/drawing/2014/main" id="{92974310-5B73-4830-454F-85FCF2FA7BF1}"/>
                </a:ext>
              </a:extLst>
            </p:cNvPr>
            <p:cNvPicPr>
              <a:picLocks noChangeAspect="1"/>
            </p:cNvPicPr>
            <p:nvPr/>
          </p:nvPicPr>
          <p:blipFill>
            <a:blip r:embed="rId5"/>
            <a:stretch>
              <a:fillRect/>
            </a:stretch>
          </p:blipFill>
          <p:spPr>
            <a:xfrm>
              <a:off x="3744310" y="4971045"/>
              <a:ext cx="4267200" cy="685800"/>
            </a:xfrm>
            <a:prstGeom prst="rect">
              <a:avLst/>
            </a:prstGeom>
          </p:spPr>
        </p:pic>
        <p:pic>
          <p:nvPicPr>
            <p:cNvPr id="9" name="Picture 8">
              <a:extLst>
                <a:ext uri="{FF2B5EF4-FFF2-40B4-BE49-F238E27FC236}">
                  <a16:creationId xmlns:a16="http://schemas.microsoft.com/office/drawing/2014/main" id="{332B8F72-C2AD-677E-ECDA-CE7704BAABDF}"/>
                </a:ext>
              </a:extLst>
            </p:cNvPr>
            <p:cNvPicPr>
              <a:picLocks noChangeAspect="1"/>
            </p:cNvPicPr>
            <p:nvPr/>
          </p:nvPicPr>
          <p:blipFill>
            <a:blip r:embed="rId6"/>
            <a:stretch>
              <a:fillRect/>
            </a:stretch>
          </p:blipFill>
          <p:spPr>
            <a:xfrm>
              <a:off x="2207394" y="4171615"/>
              <a:ext cx="7251700" cy="698500"/>
            </a:xfrm>
            <a:prstGeom prst="rect">
              <a:avLst/>
            </a:prstGeom>
          </p:spPr>
        </p:pic>
      </p:grpSp>
    </p:spTree>
    <p:extLst>
      <p:ext uri="{BB962C8B-B14F-4D97-AF65-F5344CB8AC3E}">
        <p14:creationId xmlns:p14="http://schemas.microsoft.com/office/powerpoint/2010/main" val="12113332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8E967C-8722-565E-BE60-CD21E2F97CDB}"/>
              </a:ext>
            </a:extLst>
          </p:cNvPr>
          <p:cNvPicPr>
            <a:picLocks noChangeAspect="1"/>
          </p:cNvPicPr>
          <p:nvPr/>
        </p:nvPicPr>
        <p:blipFill>
          <a:blip r:embed="rId2"/>
          <a:stretch>
            <a:fillRect/>
          </a:stretch>
        </p:blipFill>
        <p:spPr>
          <a:xfrm>
            <a:off x="800516" y="2312625"/>
            <a:ext cx="10590968" cy="3949831"/>
          </a:xfrm>
          <a:prstGeom prst="rect">
            <a:avLst/>
          </a:prstGeom>
        </p:spPr>
      </p:pic>
      <p:pic>
        <p:nvPicPr>
          <p:cNvPr id="4" name="Picture 3">
            <a:extLst>
              <a:ext uri="{FF2B5EF4-FFF2-40B4-BE49-F238E27FC236}">
                <a16:creationId xmlns:a16="http://schemas.microsoft.com/office/drawing/2014/main" id="{CCD6C89D-0A0C-4DCD-D1F6-4C6880DFEB0A}"/>
              </a:ext>
            </a:extLst>
          </p:cNvPr>
          <p:cNvPicPr>
            <a:picLocks noChangeAspect="1"/>
          </p:cNvPicPr>
          <p:nvPr/>
        </p:nvPicPr>
        <p:blipFill>
          <a:blip r:embed="rId3"/>
          <a:stretch>
            <a:fillRect/>
          </a:stretch>
        </p:blipFill>
        <p:spPr>
          <a:xfrm>
            <a:off x="7419944" y="595544"/>
            <a:ext cx="3304281" cy="2327169"/>
          </a:xfrm>
          <a:prstGeom prst="rect">
            <a:avLst/>
          </a:prstGeom>
        </p:spPr>
      </p:pic>
      <p:pic>
        <p:nvPicPr>
          <p:cNvPr id="15362" name="Picture 2">
            <a:extLst>
              <a:ext uri="{FF2B5EF4-FFF2-40B4-BE49-F238E27FC236}">
                <a16:creationId xmlns:a16="http://schemas.microsoft.com/office/drawing/2014/main" id="{F8A3C420-F6A4-57D8-EBFB-19D2DBD684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35" y="293957"/>
            <a:ext cx="27940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e from tainstruments.com">
            <a:extLst>
              <a:ext uri="{FF2B5EF4-FFF2-40B4-BE49-F238E27FC236}">
                <a16:creationId xmlns:a16="http://schemas.microsoft.com/office/drawing/2014/main" id="{B5313B2A-AE02-0AE0-09B7-D2F1CADCC6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516" y="391064"/>
            <a:ext cx="1901285" cy="1901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8090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33A5DC-71C6-EBBB-F628-8DD340E831EB}"/>
              </a:ext>
            </a:extLst>
          </p:cNvPr>
          <p:cNvPicPr>
            <a:picLocks noChangeAspect="1"/>
          </p:cNvPicPr>
          <p:nvPr/>
        </p:nvPicPr>
        <p:blipFill>
          <a:blip r:embed="rId2"/>
          <a:stretch>
            <a:fillRect/>
          </a:stretch>
        </p:blipFill>
        <p:spPr>
          <a:xfrm>
            <a:off x="2647950" y="1606550"/>
            <a:ext cx="6896100" cy="3644900"/>
          </a:xfrm>
          <a:prstGeom prst="rect">
            <a:avLst/>
          </a:prstGeom>
        </p:spPr>
      </p:pic>
    </p:spTree>
    <p:extLst>
      <p:ext uri="{BB962C8B-B14F-4D97-AF65-F5344CB8AC3E}">
        <p14:creationId xmlns:p14="http://schemas.microsoft.com/office/powerpoint/2010/main" val="8978181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9B903E-5E6C-8B34-EF21-F5E358137778}"/>
              </a:ext>
            </a:extLst>
          </p:cNvPr>
          <p:cNvPicPr>
            <a:picLocks noChangeAspect="1"/>
          </p:cNvPicPr>
          <p:nvPr/>
        </p:nvPicPr>
        <p:blipFill>
          <a:blip r:embed="rId2"/>
          <a:stretch>
            <a:fillRect/>
          </a:stretch>
        </p:blipFill>
        <p:spPr>
          <a:xfrm>
            <a:off x="1708795" y="1480008"/>
            <a:ext cx="9124537" cy="4053526"/>
          </a:xfrm>
          <a:prstGeom prst="rect">
            <a:avLst/>
          </a:prstGeom>
        </p:spPr>
      </p:pic>
    </p:spTree>
    <p:extLst>
      <p:ext uri="{BB962C8B-B14F-4D97-AF65-F5344CB8AC3E}">
        <p14:creationId xmlns:p14="http://schemas.microsoft.com/office/powerpoint/2010/main" val="19386964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CCBB3F-EF51-EE78-34B1-CD7D4B800C27}"/>
              </a:ext>
            </a:extLst>
          </p:cNvPr>
          <p:cNvPicPr>
            <a:picLocks noChangeAspect="1"/>
          </p:cNvPicPr>
          <p:nvPr/>
        </p:nvPicPr>
        <p:blipFill>
          <a:blip r:embed="rId2"/>
          <a:stretch>
            <a:fillRect/>
          </a:stretch>
        </p:blipFill>
        <p:spPr>
          <a:xfrm>
            <a:off x="886657" y="1508289"/>
            <a:ext cx="10687145" cy="3940404"/>
          </a:xfrm>
          <a:prstGeom prst="rect">
            <a:avLst/>
          </a:prstGeom>
        </p:spPr>
      </p:pic>
    </p:spTree>
    <p:extLst>
      <p:ext uri="{BB962C8B-B14F-4D97-AF65-F5344CB8AC3E}">
        <p14:creationId xmlns:p14="http://schemas.microsoft.com/office/powerpoint/2010/main" val="18740107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B0809A-9673-E4B6-00B8-63904013A395}"/>
              </a:ext>
            </a:extLst>
          </p:cNvPr>
          <p:cNvPicPr>
            <a:picLocks noChangeAspect="1"/>
          </p:cNvPicPr>
          <p:nvPr/>
        </p:nvPicPr>
        <p:blipFill>
          <a:blip r:embed="rId2"/>
          <a:stretch>
            <a:fillRect/>
          </a:stretch>
        </p:blipFill>
        <p:spPr>
          <a:xfrm>
            <a:off x="247971" y="1187777"/>
            <a:ext cx="11609965" cy="4449452"/>
          </a:xfrm>
          <a:prstGeom prst="rect">
            <a:avLst/>
          </a:prstGeom>
        </p:spPr>
      </p:pic>
    </p:spTree>
    <p:extLst>
      <p:ext uri="{BB962C8B-B14F-4D97-AF65-F5344CB8AC3E}">
        <p14:creationId xmlns:p14="http://schemas.microsoft.com/office/powerpoint/2010/main" val="39458860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9B1448-27F0-91CA-39F6-8D2CC4478C9D}"/>
              </a:ext>
            </a:extLst>
          </p:cNvPr>
          <p:cNvPicPr>
            <a:picLocks noChangeAspect="1"/>
          </p:cNvPicPr>
          <p:nvPr/>
        </p:nvPicPr>
        <p:blipFill>
          <a:blip r:embed="rId2"/>
          <a:stretch>
            <a:fillRect/>
          </a:stretch>
        </p:blipFill>
        <p:spPr>
          <a:xfrm>
            <a:off x="1093218" y="1508289"/>
            <a:ext cx="9968734" cy="3827282"/>
          </a:xfrm>
          <a:prstGeom prst="rect">
            <a:avLst/>
          </a:prstGeom>
        </p:spPr>
      </p:pic>
    </p:spTree>
    <p:extLst>
      <p:ext uri="{BB962C8B-B14F-4D97-AF65-F5344CB8AC3E}">
        <p14:creationId xmlns:p14="http://schemas.microsoft.com/office/powerpoint/2010/main" val="15873450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271B27-F59F-62B3-BDCF-D085B18386DB}"/>
              </a:ext>
            </a:extLst>
          </p:cNvPr>
          <p:cNvPicPr>
            <a:picLocks noChangeAspect="1"/>
          </p:cNvPicPr>
          <p:nvPr/>
        </p:nvPicPr>
        <p:blipFill>
          <a:blip r:embed="rId2"/>
          <a:stretch>
            <a:fillRect/>
          </a:stretch>
        </p:blipFill>
        <p:spPr>
          <a:xfrm>
            <a:off x="977267" y="1451728"/>
            <a:ext cx="10371687" cy="4006392"/>
          </a:xfrm>
          <a:prstGeom prst="rect">
            <a:avLst/>
          </a:prstGeom>
        </p:spPr>
      </p:pic>
    </p:spTree>
    <p:extLst>
      <p:ext uri="{BB962C8B-B14F-4D97-AF65-F5344CB8AC3E}">
        <p14:creationId xmlns:p14="http://schemas.microsoft.com/office/powerpoint/2010/main" val="38721007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95EEBA-4CCA-90BD-15E1-6C9F2D8D5551}"/>
              </a:ext>
            </a:extLst>
          </p:cNvPr>
          <p:cNvPicPr>
            <a:picLocks noChangeAspect="1"/>
          </p:cNvPicPr>
          <p:nvPr/>
        </p:nvPicPr>
        <p:blipFill>
          <a:blip r:embed="rId2"/>
          <a:stretch>
            <a:fillRect/>
          </a:stretch>
        </p:blipFill>
        <p:spPr>
          <a:xfrm>
            <a:off x="558162" y="1319842"/>
            <a:ext cx="10849180" cy="4132052"/>
          </a:xfrm>
          <a:prstGeom prst="rect">
            <a:avLst/>
          </a:prstGeom>
        </p:spPr>
      </p:pic>
    </p:spTree>
    <p:extLst>
      <p:ext uri="{BB962C8B-B14F-4D97-AF65-F5344CB8AC3E}">
        <p14:creationId xmlns:p14="http://schemas.microsoft.com/office/powerpoint/2010/main" val="10629499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E07D69-449E-F3AD-4921-9F953803520D}"/>
              </a:ext>
            </a:extLst>
          </p:cNvPr>
          <p:cNvSpPr txBox="1"/>
          <p:nvPr/>
        </p:nvSpPr>
        <p:spPr>
          <a:xfrm>
            <a:off x="394840" y="316584"/>
            <a:ext cx="2502160" cy="2308324"/>
          </a:xfrm>
          <a:prstGeom prst="rect">
            <a:avLst/>
          </a:prstGeom>
          <a:noFill/>
        </p:spPr>
        <p:txBody>
          <a:bodyPr wrap="none" rtlCol="0">
            <a:spAutoFit/>
          </a:bodyPr>
          <a:lstStyle/>
          <a:p>
            <a:r>
              <a:rPr lang="en-US" b="1" dirty="0"/>
              <a:t>PE</a:t>
            </a:r>
          </a:p>
          <a:p>
            <a:r>
              <a:rPr lang="en-US" dirty="0"/>
              <a:t>Free Radical</a:t>
            </a:r>
          </a:p>
          <a:p>
            <a:r>
              <a:rPr lang="en-US" dirty="0"/>
              <a:t>Single Site Metallocene</a:t>
            </a:r>
          </a:p>
          <a:p>
            <a:r>
              <a:rPr lang="en-US" dirty="0"/>
              <a:t>Ziegler-Natta</a:t>
            </a:r>
          </a:p>
          <a:p>
            <a:r>
              <a:rPr lang="en-US" b="1" dirty="0"/>
              <a:t>HDPE,LDPE, LLDPE, </a:t>
            </a:r>
          </a:p>
          <a:p>
            <a:r>
              <a:rPr lang="en-US" b="1" dirty="0"/>
              <a:t>Metallocene</a:t>
            </a:r>
          </a:p>
          <a:p>
            <a:r>
              <a:rPr lang="en-US" dirty="0"/>
              <a:t>Bags, Jugs, </a:t>
            </a:r>
          </a:p>
          <a:p>
            <a:r>
              <a:rPr lang="en-US" dirty="0"/>
              <a:t>Climbing Toy</a:t>
            </a:r>
          </a:p>
        </p:txBody>
      </p:sp>
      <p:pic>
        <p:nvPicPr>
          <p:cNvPr id="3" name="Picture 2">
            <a:extLst>
              <a:ext uri="{FF2B5EF4-FFF2-40B4-BE49-F238E27FC236}">
                <a16:creationId xmlns:a16="http://schemas.microsoft.com/office/drawing/2014/main" id="{0F7B905D-3C3B-C21C-9108-5F5D9DB8DA89}"/>
              </a:ext>
            </a:extLst>
          </p:cNvPr>
          <p:cNvPicPr>
            <a:picLocks noChangeAspect="1"/>
          </p:cNvPicPr>
          <p:nvPr/>
        </p:nvPicPr>
        <p:blipFill>
          <a:blip r:embed="rId2"/>
          <a:stretch>
            <a:fillRect/>
          </a:stretch>
        </p:blipFill>
        <p:spPr>
          <a:xfrm>
            <a:off x="4027169" y="316584"/>
            <a:ext cx="5901391" cy="1084580"/>
          </a:xfrm>
          <a:prstGeom prst="rect">
            <a:avLst/>
          </a:prstGeom>
        </p:spPr>
      </p:pic>
      <p:pic>
        <p:nvPicPr>
          <p:cNvPr id="4" name="Picture 3">
            <a:extLst>
              <a:ext uri="{FF2B5EF4-FFF2-40B4-BE49-F238E27FC236}">
                <a16:creationId xmlns:a16="http://schemas.microsoft.com/office/drawing/2014/main" id="{E246D940-1832-3DBD-8C64-98D6B9A38C01}"/>
              </a:ext>
            </a:extLst>
          </p:cNvPr>
          <p:cNvPicPr>
            <a:picLocks noChangeAspect="1"/>
          </p:cNvPicPr>
          <p:nvPr/>
        </p:nvPicPr>
        <p:blipFill>
          <a:blip r:embed="rId3"/>
          <a:stretch>
            <a:fillRect/>
          </a:stretch>
        </p:blipFill>
        <p:spPr>
          <a:xfrm>
            <a:off x="5022850" y="2879090"/>
            <a:ext cx="5295900" cy="1587500"/>
          </a:xfrm>
          <a:prstGeom prst="rect">
            <a:avLst/>
          </a:prstGeom>
        </p:spPr>
      </p:pic>
      <p:sp>
        <p:nvSpPr>
          <p:cNvPr id="5" name="TextBox 4">
            <a:extLst>
              <a:ext uri="{FF2B5EF4-FFF2-40B4-BE49-F238E27FC236}">
                <a16:creationId xmlns:a16="http://schemas.microsoft.com/office/drawing/2014/main" id="{D7DDF157-E791-90E6-9F32-1CCB23EA5A3C}"/>
              </a:ext>
            </a:extLst>
          </p:cNvPr>
          <p:cNvSpPr txBox="1"/>
          <p:nvPr/>
        </p:nvSpPr>
        <p:spPr>
          <a:xfrm>
            <a:off x="3312160" y="3190296"/>
            <a:ext cx="1059457" cy="369332"/>
          </a:xfrm>
          <a:prstGeom prst="rect">
            <a:avLst/>
          </a:prstGeom>
          <a:noFill/>
        </p:spPr>
        <p:txBody>
          <a:bodyPr wrap="none" rtlCol="0">
            <a:spAutoFit/>
          </a:bodyPr>
          <a:lstStyle/>
          <a:p>
            <a:r>
              <a:rPr lang="en-US" dirty="0"/>
              <a:t>Initiation</a:t>
            </a:r>
          </a:p>
        </p:txBody>
      </p:sp>
      <p:pic>
        <p:nvPicPr>
          <p:cNvPr id="6" name="Picture 5">
            <a:extLst>
              <a:ext uri="{FF2B5EF4-FFF2-40B4-BE49-F238E27FC236}">
                <a16:creationId xmlns:a16="http://schemas.microsoft.com/office/drawing/2014/main" id="{24E728C5-E61C-1F25-5B24-53967A0F2019}"/>
              </a:ext>
            </a:extLst>
          </p:cNvPr>
          <p:cNvPicPr>
            <a:picLocks noChangeAspect="1"/>
          </p:cNvPicPr>
          <p:nvPr/>
        </p:nvPicPr>
        <p:blipFill>
          <a:blip r:embed="rId4"/>
          <a:stretch>
            <a:fillRect/>
          </a:stretch>
        </p:blipFill>
        <p:spPr>
          <a:xfrm>
            <a:off x="4679950" y="4466590"/>
            <a:ext cx="5638800" cy="1701800"/>
          </a:xfrm>
          <a:prstGeom prst="rect">
            <a:avLst/>
          </a:prstGeom>
        </p:spPr>
      </p:pic>
      <p:sp>
        <p:nvSpPr>
          <p:cNvPr id="7" name="TextBox 6">
            <a:extLst>
              <a:ext uri="{FF2B5EF4-FFF2-40B4-BE49-F238E27FC236}">
                <a16:creationId xmlns:a16="http://schemas.microsoft.com/office/drawing/2014/main" id="{1CB45FF5-FE8A-44B8-01E4-3BE1E4F88EE9}"/>
              </a:ext>
            </a:extLst>
          </p:cNvPr>
          <p:cNvSpPr txBox="1"/>
          <p:nvPr/>
        </p:nvSpPr>
        <p:spPr>
          <a:xfrm>
            <a:off x="3211552" y="5162733"/>
            <a:ext cx="1384225" cy="369332"/>
          </a:xfrm>
          <a:prstGeom prst="rect">
            <a:avLst/>
          </a:prstGeom>
          <a:noFill/>
        </p:spPr>
        <p:txBody>
          <a:bodyPr wrap="none" rtlCol="0">
            <a:spAutoFit/>
          </a:bodyPr>
          <a:lstStyle/>
          <a:p>
            <a:r>
              <a:rPr lang="en-US" dirty="0"/>
              <a:t>Propagation</a:t>
            </a:r>
          </a:p>
        </p:txBody>
      </p:sp>
      <p:sp>
        <p:nvSpPr>
          <p:cNvPr id="8" name="TextBox 7">
            <a:extLst>
              <a:ext uri="{FF2B5EF4-FFF2-40B4-BE49-F238E27FC236}">
                <a16:creationId xmlns:a16="http://schemas.microsoft.com/office/drawing/2014/main" id="{FEB5BCB2-6844-C32A-D153-1B141F472FB4}"/>
              </a:ext>
            </a:extLst>
          </p:cNvPr>
          <p:cNvSpPr txBox="1"/>
          <p:nvPr/>
        </p:nvSpPr>
        <p:spPr>
          <a:xfrm>
            <a:off x="5130800" y="2021840"/>
            <a:ext cx="4379725" cy="369332"/>
          </a:xfrm>
          <a:prstGeom prst="rect">
            <a:avLst/>
          </a:prstGeom>
          <a:noFill/>
        </p:spPr>
        <p:txBody>
          <a:bodyPr wrap="none" rtlCol="0">
            <a:spAutoFit/>
          </a:bodyPr>
          <a:lstStyle/>
          <a:p>
            <a:r>
              <a:rPr lang="en-US" b="1" dirty="0"/>
              <a:t>Ziegler-Natta Catalyst for </a:t>
            </a:r>
            <a:r>
              <a:rPr lang="en-US" b="1" dirty="0" err="1"/>
              <a:t>i</a:t>
            </a:r>
            <a:r>
              <a:rPr lang="en-US" b="1" dirty="0"/>
              <a:t>-PP and HDPE</a:t>
            </a:r>
          </a:p>
        </p:txBody>
      </p:sp>
    </p:spTree>
    <p:extLst>
      <p:ext uri="{BB962C8B-B14F-4D97-AF65-F5344CB8AC3E}">
        <p14:creationId xmlns:p14="http://schemas.microsoft.com/office/powerpoint/2010/main" val="24688254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B06CC-A92E-C4BB-5A9A-D1F11346991D}"/>
              </a:ext>
            </a:extLst>
          </p:cNvPr>
          <p:cNvPicPr>
            <a:picLocks noChangeAspect="1"/>
          </p:cNvPicPr>
          <p:nvPr/>
        </p:nvPicPr>
        <p:blipFill>
          <a:blip r:embed="rId2"/>
          <a:stretch>
            <a:fillRect/>
          </a:stretch>
        </p:blipFill>
        <p:spPr>
          <a:xfrm>
            <a:off x="1220587" y="784002"/>
            <a:ext cx="10219573" cy="5057998"/>
          </a:xfrm>
          <a:prstGeom prst="rect">
            <a:avLst/>
          </a:prstGeom>
        </p:spPr>
      </p:pic>
      <p:sp>
        <p:nvSpPr>
          <p:cNvPr id="3" name="TextBox 2">
            <a:extLst>
              <a:ext uri="{FF2B5EF4-FFF2-40B4-BE49-F238E27FC236}">
                <a16:creationId xmlns:a16="http://schemas.microsoft.com/office/drawing/2014/main" id="{F427E59B-7473-66B1-A33E-8CAD487CC7CC}"/>
              </a:ext>
            </a:extLst>
          </p:cNvPr>
          <p:cNvSpPr txBox="1"/>
          <p:nvPr/>
        </p:nvSpPr>
        <p:spPr>
          <a:xfrm>
            <a:off x="1677392" y="2683693"/>
            <a:ext cx="1358385" cy="369332"/>
          </a:xfrm>
          <a:prstGeom prst="rect">
            <a:avLst/>
          </a:prstGeom>
          <a:noFill/>
        </p:spPr>
        <p:txBody>
          <a:bodyPr wrap="none" rtlCol="0">
            <a:spAutoFit/>
          </a:bodyPr>
          <a:lstStyle/>
          <a:p>
            <a:r>
              <a:rPr lang="en-US" dirty="0"/>
              <a:t>Termination</a:t>
            </a:r>
          </a:p>
        </p:txBody>
      </p:sp>
    </p:spTree>
    <p:extLst>
      <p:ext uri="{BB962C8B-B14F-4D97-AF65-F5344CB8AC3E}">
        <p14:creationId xmlns:p14="http://schemas.microsoft.com/office/powerpoint/2010/main" val="1233969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C9E80D-38B9-E5AD-338A-030BE880E63B}"/>
              </a:ext>
            </a:extLst>
          </p:cNvPr>
          <p:cNvPicPr>
            <a:picLocks noChangeAspect="1"/>
          </p:cNvPicPr>
          <p:nvPr/>
        </p:nvPicPr>
        <p:blipFill>
          <a:blip r:embed="rId2"/>
          <a:stretch>
            <a:fillRect/>
          </a:stretch>
        </p:blipFill>
        <p:spPr>
          <a:xfrm>
            <a:off x="2209800" y="1656801"/>
            <a:ext cx="7772400" cy="3544398"/>
          </a:xfrm>
          <a:prstGeom prst="rect">
            <a:avLst/>
          </a:prstGeom>
        </p:spPr>
      </p:pic>
      <p:grpSp>
        <p:nvGrpSpPr>
          <p:cNvPr id="6" name="Group 5">
            <a:extLst>
              <a:ext uri="{FF2B5EF4-FFF2-40B4-BE49-F238E27FC236}">
                <a16:creationId xmlns:a16="http://schemas.microsoft.com/office/drawing/2014/main" id="{928B18D9-6D7C-AAAE-2608-EC92B207FA8E}"/>
              </a:ext>
            </a:extLst>
          </p:cNvPr>
          <p:cNvGrpSpPr/>
          <p:nvPr/>
        </p:nvGrpSpPr>
        <p:grpSpPr>
          <a:xfrm>
            <a:off x="219718" y="6053957"/>
            <a:ext cx="1711556" cy="653921"/>
            <a:chOff x="2207394" y="2686385"/>
            <a:chExt cx="7774806" cy="2970460"/>
          </a:xfrm>
        </p:grpSpPr>
        <p:pic>
          <p:nvPicPr>
            <p:cNvPr id="7" name="Picture 6">
              <a:extLst>
                <a:ext uri="{FF2B5EF4-FFF2-40B4-BE49-F238E27FC236}">
                  <a16:creationId xmlns:a16="http://schemas.microsoft.com/office/drawing/2014/main" id="{11DF236B-3226-BAAE-98D3-1F1B42D395A1}"/>
                </a:ext>
              </a:extLst>
            </p:cNvPr>
            <p:cNvPicPr>
              <a:picLocks noChangeAspect="1"/>
            </p:cNvPicPr>
            <p:nvPr/>
          </p:nvPicPr>
          <p:blipFill>
            <a:blip r:embed="rId3"/>
            <a:stretch>
              <a:fillRect/>
            </a:stretch>
          </p:blipFill>
          <p:spPr>
            <a:xfrm>
              <a:off x="2209800" y="2686385"/>
              <a:ext cx="7772400" cy="1485230"/>
            </a:xfrm>
            <a:prstGeom prst="rect">
              <a:avLst/>
            </a:prstGeom>
          </p:spPr>
        </p:pic>
        <p:pic>
          <p:nvPicPr>
            <p:cNvPr id="8" name="Picture 7">
              <a:extLst>
                <a:ext uri="{FF2B5EF4-FFF2-40B4-BE49-F238E27FC236}">
                  <a16:creationId xmlns:a16="http://schemas.microsoft.com/office/drawing/2014/main" id="{66C20AF9-0B51-677C-4B45-420A50741ED4}"/>
                </a:ext>
              </a:extLst>
            </p:cNvPr>
            <p:cNvPicPr>
              <a:picLocks noChangeAspect="1"/>
            </p:cNvPicPr>
            <p:nvPr/>
          </p:nvPicPr>
          <p:blipFill>
            <a:blip r:embed="rId4"/>
            <a:stretch>
              <a:fillRect/>
            </a:stretch>
          </p:blipFill>
          <p:spPr>
            <a:xfrm>
              <a:off x="3744310" y="4971045"/>
              <a:ext cx="4267200" cy="685800"/>
            </a:xfrm>
            <a:prstGeom prst="rect">
              <a:avLst/>
            </a:prstGeom>
          </p:spPr>
        </p:pic>
        <p:pic>
          <p:nvPicPr>
            <p:cNvPr id="9" name="Picture 8">
              <a:extLst>
                <a:ext uri="{FF2B5EF4-FFF2-40B4-BE49-F238E27FC236}">
                  <a16:creationId xmlns:a16="http://schemas.microsoft.com/office/drawing/2014/main" id="{9F2BC947-B102-C3B7-ABA1-E50C89AE9250}"/>
                </a:ext>
              </a:extLst>
            </p:cNvPr>
            <p:cNvPicPr>
              <a:picLocks noChangeAspect="1"/>
            </p:cNvPicPr>
            <p:nvPr/>
          </p:nvPicPr>
          <p:blipFill>
            <a:blip r:embed="rId5"/>
            <a:stretch>
              <a:fillRect/>
            </a:stretch>
          </p:blipFill>
          <p:spPr>
            <a:xfrm>
              <a:off x="2207394" y="4171615"/>
              <a:ext cx="7251700" cy="698500"/>
            </a:xfrm>
            <a:prstGeom prst="rect">
              <a:avLst/>
            </a:prstGeom>
          </p:spPr>
        </p:pic>
      </p:grpSp>
    </p:spTree>
    <p:extLst>
      <p:ext uri="{BB962C8B-B14F-4D97-AF65-F5344CB8AC3E}">
        <p14:creationId xmlns:p14="http://schemas.microsoft.com/office/powerpoint/2010/main" val="9969413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undefined">
            <a:extLst>
              <a:ext uri="{FF2B5EF4-FFF2-40B4-BE49-F238E27FC236}">
                <a16:creationId xmlns:a16="http://schemas.microsoft.com/office/drawing/2014/main" id="{A27EE1E1-0819-18EA-3BB8-DB706CFB2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8723" y="558800"/>
            <a:ext cx="2916237" cy="23605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5AAC92D-48B5-8D99-9B8C-364FE6BAC9B5}"/>
              </a:ext>
            </a:extLst>
          </p:cNvPr>
          <p:cNvSpPr txBox="1"/>
          <p:nvPr/>
        </p:nvSpPr>
        <p:spPr>
          <a:xfrm>
            <a:off x="1402080" y="1432560"/>
            <a:ext cx="3061864" cy="646331"/>
          </a:xfrm>
          <a:prstGeom prst="rect">
            <a:avLst/>
          </a:prstGeom>
          <a:noFill/>
        </p:spPr>
        <p:txBody>
          <a:bodyPr wrap="none" rtlCol="0">
            <a:spAutoFit/>
          </a:bodyPr>
          <a:lstStyle/>
          <a:p>
            <a:r>
              <a:rPr lang="en-US" b="1" dirty="0"/>
              <a:t>Phillips Chromium Catalyst</a:t>
            </a:r>
          </a:p>
          <a:p>
            <a:r>
              <a:rPr lang="en-US" dirty="0"/>
              <a:t>HDPE</a:t>
            </a:r>
          </a:p>
        </p:txBody>
      </p:sp>
      <p:pic>
        <p:nvPicPr>
          <p:cNvPr id="3" name="Picture 2">
            <a:extLst>
              <a:ext uri="{FF2B5EF4-FFF2-40B4-BE49-F238E27FC236}">
                <a16:creationId xmlns:a16="http://schemas.microsoft.com/office/drawing/2014/main" id="{50709AE9-18C2-14B5-7D26-4E11046CC49B}"/>
              </a:ext>
            </a:extLst>
          </p:cNvPr>
          <p:cNvPicPr>
            <a:picLocks noChangeAspect="1"/>
          </p:cNvPicPr>
          <p:nvPr/>
        </p:nvPicPr>
        <p:blipFill>
          <a:blip r:embed="rId3"/>
          <a:stretch>
            <a:fillRect/>
          </a:stretch>
        </p:blipFill>
        <p:spPr>
          <a:xfrm>
            <a:off x="939800" y="3056890"/>
            <a:ext cx="6649720" cy="1923203"/>
          </a:xfrm>
          <a:prstGeom prst="rect">
            <a:avLst/>
          </a:prstGeom>
        </p:spPr>
      </p:pic>
      <p:pic>
        <p:nvPicPr>
          <p:cNvPr id="4" name="Picture 3">
            <a:extLst>
              <a:ext uri="{FF2B5EF4-FFF2-40B4-BE49-F238E27FC236}">
                <a16:creationId xmlns:a16="http://schemas.microsoft.com/office/drawing/2014/main" id="{17E45B4D-C664-7DDF-E7C6-5C698F4A2B71}"/>
              </a:ext>
            </a:extLst>
          </p:cNvPr>
          <p:cNvPicPr>
            <a:picLocks noChangeAspect="1"/>
          </p:cNvPicPr>
          <p:nvPr/>
        </p:nvPicPr>
        <p:blipFill>
          <a:blip r:embed="rId4"/>
          <a:stretch>
            <a:fillRect/>
          </a:stretch>
        </p:blipFill>
        <p:spPr>
          <a:xfrm>
            <a:off x="6173470" y="4980093"/>
            <a:ext cx="5325890" cy="1806787"/>
          </a:xfrm>
          <a:prstGeom prst="rect">
            <a:avLst/>
          </a:prstGeom>
        </p:spPr>
      </p:pic>
    </p:spTree>
    <p:extLst>
      <p:ext uri="{BB962C8B-B14F-4D97-AF65-F5344CB8AC3E}">
        <p14:creationId xmlns:p14="http://schemas.microsoft.com/office/powerpoint/2010/main" val="21254302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AAC92D-48B5-8D99-9B8C-364FE6BAC9B5}"/>
              </a:ext>
            </a:extLst>
          </p:cNvPr>
          <p:cNvSpPr txBox="1"/>
          <p:nvPr/>
        </p:nvSpPr>
        <p:spPr>
          <a:xfrm>
            <a:off x="634519" y="507550"/>
            <a:ext cx="4201663" cy="369332"/>
          </a:xfrm>
          <a:prstGeom prst="rect">
            <a:avLst/>
          </a:prstGeom>
          <a:noFill/>
        </p:spPr>
        <p:txBody>
          <a:bodyPr wrap="none" rtlCol="0">
            <a:spAutoFit/>
          </a:bodyPr>
          <a:lstStyle/>
          <a:p>
            <a:r>
              <a:rPr lang="en-US" b="1" dirty="0"/>
              <a:t>High Pressure Polymerization for LDPE</a:t>
            </a:r>
          </a:p>
        </p:txBody>
      </p:sp>
      <p:sp>
        <p:nvSpPr>
          <p:cNvPr id="7" name="TextBox 6">
            <a:extLst>
              <a:ext uri="{FF2B5EF4-FFF2-40B4-BE49-F238E27FC236}">
                <a16:creationId xmlns:a16="http://schemas.microsoft.com/office/drawing/2014/main" id="{64314969-20FB-3870-193B-54063E3B1183}"/>
              </a:ext>
            </a:extLst>
          </p:cNvPr>
          <p:cNvSpPr txBox="1"/>
          <p:nvPr/>
        </p:nvSpPr>
        <p:spPr>
          <a:xfrm>
            <a:off x="5496560" y="938582"/>
            <a:ext cx="6177397" cy="3970318"/>
          </a:xfrm>
          <a:prstGeom prst="rect">
            <a:avLst/>
          </a:prstGeom>
          <a:noFill/>
        </p:spPr>
        <p:txBody>
          <a:bodyPr wrap="none" rtlCol="0">
            <a:spAutoFit/>
          </a:bodyPr>
          <a:lstStyle/>
          <a:p>
            <a:r>
              <a:rPr lang="en-US" dirty="0"/>
              <a:t>1000-3000 Atm (250 MPa)</a:t>
            </a:r>
          </a:p>
          <a:p>
            <a:r>
              <a:rPr lang="en-US" dirty="0"/>
              <a:t>150-300°C</a:t>
            </a:r>
          </a:p>
          <a:p>
            <a:endParaRPr lang="en-US" dirty="0"/>
          </a:p>
          <a:p>
            <a:r>
              <a:rPr lang="en-US" dirty="0"/>
              <a:t>Supercritical Ethylene</a:t>
            </a:r>
          </a:p>
          <a:p>
            <a:r>
              <a:rPr lang="en-US" dirty="0"/>
              <a:t>T</a:t>
            </a:r>
            <a:r>
              <a:rPr lang="en-US" baseline="-25000" dirty="0"/>
              <a:t>c</a:t>
            </a:r>
            <a:r>
              <a:rPr lang="en-US" dirty="0"/>
              <a:t> = 9.5°C  P</a:t>
            </a:r>
            <a:r>
              <a:rPr lang="en-US" baseline="-25000" dirty="0"/>
              <a:t>c</a:t>
            </a:r>
            <a:r>
              <a:rPr lang="en-US" dirty="0"/>
              <a:t> =  5.06 </a:t>
            </a:r>
            <a:r>
              <a:rPr lang="en-US" dirty="0" err="1"/>
              <a:t>Mpa</a:t>
            </a:r>
            <a:endParaRPr lang="en-US" dirty="0"/>
          </a:p>
          <a:p>
            <a:endParaRPr lang="en-US" dirty="0"/>
          </a:p>
          <a:p>
            <a:r>
              <a:rPr lang="en-US" dirty="0"/>
              <a:t>Originally in Autoclave, </a:t>
            </a:r>
          </a:p>
          <a:p>
            <a:r>
              <a:rPr lang="en-US" dirty="0"/>
              <a:t>Later in Tubular Reactor</a:t>
            </a:r>
          </a:p>
          <a:p>
            <a:r>
              <a:rPr lang="en-US" dirty="0"/>
              <a:t>And in combination of Autoclave and Tubular</a:t>
            </a:r>
          </a:p>
          <a:p>
            <a:endParaRPr lang="en-US" dirty="0"/>
          </a:p>
          <a:p>
            <a:r>
              <a:rPr lang="en-US" dirty="0"/>
              <a:t>Tube has lower surface area so can withstand more pressure</a:t>
            </a:r>
          </a:p>
          <a:p>
            <a:r>
              <a:rPr lang="en-US" dirty="0"/>
              <a:t>i.e. safer</a:t>
            </a:r>
          </a:p>
          <a:p>
            <a:r>
              <a:rPr lang="en-US" dirty="0"/>
              <a:t>Tube has better heat transfer to remove heat from reaction</a:t>
            </a:r>
          </a:p>
          <a:p>
            <a:endParaRPr lang="en-US" dirty="0"/>
          </a:p>
        </p:txBody>
      </p:sp>
      <p:pic>
        <p:nvPicPr>
          <p:cNvPr id="8" name="Picture 7">
            <a:extLst>
              <a:ext uri="{FF2B5EF4-FFF2-40B4-BE49-F238E27FC236}">
                <a16:creationId xmlns:a16="http://schemas.microsoft.com/office/drawing/2014/main" id="{B355ACE5-E6EC-907C-7AAA-87CBD6079E23}"/>
              </a:ext>
            </a:extLst>
          </p:cNvPr>
          <p:cNvPicPr>
            <a:picLocks noChangeAspect="1"/>
          </p:cNvPicPr>
          <p:nvPr/>
        </p:nvPicPr>
        <p:blipFill>
          <a:blip r:embed="rId2"/>
          <a:stretch>
            <a:fillRect/>
          </a:stretch>
        </p:blipFill>
        <p:spPr>
          <a:xfrm>
            <a:off x="887730" y="1917700"/>
            <a:ext cx="3842059" cy="2329180"/>
          </a:xfrm>
          <a:prstGeom prst="rect">
            <a:avLst/>
          </a:prstGeom>
        </p:spPr>
      </p:pic>
      <p:sp>
        <p:nvSpPr>
          <p:cNvPr id="9" name="TextBox 8">
            <a:extLst>
              <a:ext uri="{FF2B5EF4-FFF2-40B4-BE49-F238E27FC236}">
                <a16:creationId xmlns:a16="http://schemas.microsoft.com/office/drawing/2014/main" id="{2A38B8FD-293E-C633-C115-D040B331768F}"/>
              </a:ext>
            </a:extLst>
          </p:cNvPr>
          <p:cNvSpPr txBox="1"/>
          <p:nvPr/>
        </p:nvSpPr>
        <p:spPr>
          <a:xfrm>
            <a:off x="1605769" y="1473200"/>
            <a:ext cx="2405980" cy="646331"/>
          </a:xfrm>
          <a:prstGeom prst="rect">
            <a:avLst/>
          </a:prstGeom>
          <a:noFill/>
        </p:spPr>
        <p:txBody>
          <a:bodyPr wrap="none" rtlCol="0">
            <a:spAutoFit/>
          </a:bodyPr>
          <a:lstStyle/>
          <a:p>
            <a:pPr algn="ctr"/>
            <a:r>
              <a:rPr lang="en-US" dirty="0"/>
              <a:t>Short Chain Branching</a:t>
            </a:r>
          </a:p>
          <a:p>
            <a:pPr algn="ctr"/>
            <a:r>
              <a:rPr lang="en-US" dirty="0"/>
              <a:t>(Back biting)</a:t>
            </a:r>
          </a:p>
        </p:txBody>
      </p:sp>
      <p:pic>
        <p:nvPicPr>
          <p:cNvPr id="10" name="Picture 9">
            <a:extLst>
              <a:ext uri="{FF2B5EF4-FFF2-40B4-BE49-F238E27FC236}">
                <a16:creationId xmlns:a16="http://schemas.microsoft.com/office/drawing/2014/main" id="{4623B0D3-61F4-20DA-A9CD-DAC2B976EE6C}"/>
              </a:ext>
            </a:extLst>
          </p:cNvPr>
          <p:cNvPicPr>
            <a:picLocks noChangeAspect="1"/>
          </p:cNvPicPr>
          <p:nvPr/>
        </p:nvPicPr>
        <p:blipFill>
          <a:blip r:embed="rId3"/>
          <a:stretch>
            <a:fillRect/>
          </a:stretch>
        </p:blipFill>
        <p:spPr>
          <a:xfrm>
            <a:off x="1170940" y="4897860"/>
            <a:ext cx="3455773" cy="1847204"/>
          </a:xfrm>
          <a:prstGeom prst="rect">
            <a:avLst/>
          </a:prstGeom>
        </p:spPr>
      </p:pic>
      <p:sp>
        <p:nvSpPr>
          <p:cNvPr id="11" name="TextBox 10">
            <a:extLst>
              <a:ext uri="{FF2B5EF4-FFF2-40B4-BE49-F238E27FC236}">
                <a16:creationId xmlns:a16="http://schemas.microsoft.com/office/drawing/2014/main" id="{0BC3499B-3148-F097-3457-6C2016AF91C0}"/>
              </a:ext>
            </a:extLst>
          </p:cNvPr>
          <p:cNvSpPr txBox="1"/>
          <p:nvPr/>
        </p:nvSpPr>
        <p:spPr>
          <a:xfrm>
            <a:off x="1585094" y="4368214"/>
            <a:ext cx="2352054" cy="646331"/>
          </a:xfrm>
          <a:prstGeom prst="rect">
            <a:avLst/>
          </a:prstGeom>
          <a:noFill/>
        </p:spPr>
        <p:txBody>
          <a:bodyPr wrap="none" rtlCol="0">
            <a:spAutoFit/>
          </a:bodyPr>
          <a:lstStyle/>
          <a:p>
            <a:pPr algn="ctr"/>
            <a:r>
              <a:rPr lang="en-US" dirty="0"/>
              <a:t>Long Chain Branching</a:t>
            </a:r>
          </a:p>
          <a:p>
            <a:pPr algn="ctr"/>
            <a:r>
              <a:rPr lang="en-US" dirty="0"/>
              <a:t>(Chain Transfer)</a:t>
            </a:r>
          </a:p>
        </p:txBody>
      </p:sp>
    </p:spTree>
    <p:extLst>
      <p:ext uri="{BB962C8B-B14F-4D97-AF65-F5344CB8AC3E}">
        <p14:creationId xmlns:p14="http://schemas.microsoft.com/office/powerpoint/2010/main" val="30606216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725126-E4FA-BC97-357B-ACCB9357D52B}"/>
              </a:ext>
            </a:extLst>
          </p:cNvPr>
          <p:cNvSpPr txBox="1"/>
          <p:nvPr/>
        </p:nvSpPr>
        <p:spPr>
          <a:xfrm>
            <a:off x="518160" y="457200"/>
            <a:ext cx="2538002" cy="369332"/>
          </a:xfrm>
          <a:prstGeom prst="rect">
            <a:avLst/>
          </a:prstGeom>
          <a:noFill/>
        </p:spPr>
        <p:txBody>
          <a:bodyPr wrap="none" rtlCol="0">
            <a:spAutoFit/>
          </a:bodyPr>
          <a:lstStyle/>
          <a:p>
            <a:r>
              <a:rPr lang="en-US" b="1" dirty="0"/>
              <a:t>Metallocene Catalysts</a:t>
            </a:r>
          </a:p>
        </p:txBody>
      </p:sp>
      <p:pic>
        <p:nvPicPr>
          <p:cNvPr id="3" name="Picture 2">
            <a:extLst>
              <a:ext uri="{FF2B5EF4-FFF2-40B4-BE49-F238E27FC236}">
                <a16:creationId xmlns:a16="http://schemas.microsoft.com/office/drawing/2014/main" id="{EFF7F7D7-FC29-BAE7-9C77-A98DF7EA90D2}"/>
              </a:ext>
            </a:extLst>
          </p:cNvPr>
          <p:cNvPicPr>
            <a:picLocks noChangeAspect="1"/>
          </p:cNvPicPr>
          <p:nvPr/>
        </p:nvPicPr>
        <p:blipFill>
          <a:blip r:embed="rId2"/>
          <a:stretch>
            <a:fillRect/>
          </a:stretch>
        </p:blipFill>
        <p:spPr>
          <a:xfrm>
            <a:off x="636270" y="955040"/>
            <a:ext cx="3533913" cy="2600960"/>
          </a:xfrm>
          <a:prstGeom prst="rect">
            <a:avLst/>
          </a:prstGeom>
        </p:spPr>
      </p:pic>
      <p:pic>
        <p:nvPicPr>
          <p:cNvPr id="4" name="Picture 3">
            <a:extLst>
              <a:ext uri="{FF2B5EF4-FFF2-40B4-BE49-F238E27FC236}">
                <a16:creationId xmlns:a16="http://schemas.microsoft.com/office/drawing/2014/main" id="{41DB688E-AAEA-CDEC-7B76-12F447E8CC4E}"/>
              </a:ext>
            </a:extLst>
          </p:cNvPr>
          <p:cNvPicPr>
            <a:picLocks noChangeAspect="1"/>
          </p:cNvPicPr>
          <p:nvPr/>
        </p:nvPicPr>
        <p:blipFill>
          <a:blip r:embed="rId3"/>
          <a:stretch>
            <a:fillRect/>
          </a:stretch>
        </p:blipFill>
        <p:spPr>
          <a:xfrm>
            <a:off x="518160" y="3939540"/>
            <a:ext cx="3801270" cy="2105660"/>
          </a:xfrm>
          <a:prstGeom prst="rect">
            <a:avLst/>
          </a:prstGeom>
        </p:spPr>
      </p:pic>
      <p:pic>
        <p:nvPicPr>
          <p:cNvPr id="5" name="Picture 4">
            <a:extLst>
              <a:ext uri="{FF2B5EF4-FFF2-40B4-BE49-F238E27FC236}">
                <a16:creationId xmlns:a16="http://schemas.microsoft.com/office/drawing/2014/main" id="{17E49601-0FF6-049F-502A-64057268D218}"/>
              </a:ext>
            </a:extLst>
          </p:cNvPr>
          <p:cNvPicPr>
            <a:picLocks noChangeAspect="1"/>
          </p:cNvPicPr>
          <p:nvPr/>
        </p:nvPicPr>
        <p:blipFill>
          <a:blip r:embed="rId4"/>
          <a:stretch>
            <a:fillRect/>
          </a:stretch>
        </p:blipFill>
        <p:spPr>
          <a:xfrm>
            <a:off x="4536440" y="4339590"/>
            <a:ext cx="1879600" cy="1511300"/>
          </a:xfrm>
          <a:prstGeom prst="rect">
            <a:avLst/>
          </a:prstGeom>
        </p:spPr>
      </p:pic>
      <p:pic>
        <p:nvPicPr>
          <p:cNvPr id="6" name="Picture 5">
            <a:extLst>
              <a:ext uri="{FF2B5EF4-FFF2-40B4-BE49-F238E27FC236}">
                <a16:creationId xmlns:a16="http://schemas.microsoft.com/office/drawing/2014/main" id="{C92F39A7-5B62-2FC7-CB29-8E31D5E65B14}"/>
              </a:ext>
            </a:extLst>
          </p:cNvPr>
          <p:cNvPicPr>
            <a:picLocks noChangeAspect="1"/>
          </p:cNvPicPr>
          <p:nvPr/>
        </p:nvPicPr>
        <p:blipFill>
          <a:blip r:embed="rId5"/>
          <a:stretch>
            <a:fillRect/>
          </a:stretch>
        </p:blipFill>
        <p:spPr>
          <a:xfrm>
            <a:off x="6520022" y="4339590"/>
            <a:ext cx="2705100" cy="1549400"/>
          </a:xfrm>
          <a:prstGeom prst="rect">
            <a:avLst/>
          </a:prstGeom>
        </p:spPr>
      </p:pic>
      <p:pic>
        <p:nvPicPr>
          <p:cNvPr id="7" name="Picture 6">
            <a:extLst>
              <a:ext uri="{FF2B5EF4-FFF2-40B4-BE49-F238E27FC236}">
                <a16:creationId xmlns:a16="http://schemas.microsoft.com/office/drawing/2014/main" id="{2B574446-1B79-B875-59C7-A0B48FED3FC5}"/>
              </a:ext>
            </a:extLst>
          </p:cNvPr>
          <p:cNvPicPr>
            <a:picLocks noChangeAspect="1"/>
          </p:cNvPicPr>
          <p:nvPr/>
        </p:nvPicPr>
        <p:blipFill>
          <a:blip r:embed="rId6"/>
          <a:stretch>
            <a:fillRect/>
          </a:stretch>
        </p:blipFill>
        <p:spPr>
          <a:xfrm>
            <a:off x="4580890" y="1239520"/>
            <a:ext cx="2819400" cy="2133600"/>
          </a:xfrm>
          <a:prstGeom prst="rect">
            <a:avLst/>
          </a:prstGeom>
        </p:spPr>
      </p:pic>
      <p:pic>
        <p:nvPicPr>
          <p:cNvPr id="8" name="Picture 7">
            <a:extLst>
              <a:ext uri="{FF2B5EF4-FFF2-40B4-BE49-F238E27FC236}">
                <a16:creationId xmlns:a16="http://schemas.microsoft.com/office/drawing/2014/main" id="{0326A36B-5985-BCCD-02C9-D37C7DEDE1ED}"/>
              </a:ext>
            </a:extLst>
          </p:cNvPr>
          <p:cNvPicPr>
            <a:picLocks noChangeAspect="1"/>
          </p:cNvPicPr>
          <p:nvPr/>
        </p:nvPicPr>
        <p:blipFill>
          <a:blip r:embed="rId7"/>
          <a:stretch>
            <a:fillRect/>
          </a:stretch>
        </p:blipFill>
        <p:spPr>
          <a:xfrm>
            <a:off x="5006340" y="810260"/>
            <a:ext cx="1968500" cy="317500"/>
          </a:xfrm>
          <a:prstGeom prst="rect">
            <a:avLst/>
          </a:prstGeom>
        </p:spPr>
      </p:pic>
      <p:pic>
        <p:nvPicPr>
          <p:cNvPr id="9" name="Picture 8">
            <a:extLst>
              <a:ext uri="{FF2B5EF4-FFF2-40B4-BE49-F238E27FC236}">
                <a16:creationId xmlns:a16="http://schemas.microsoft.com/office/drawing/2014/main" id="{FA6EF5A2-AB9C-19F0-6A00-ABCC236EE046}"/>
              </a:ext>
            </a:extLst>
          </p:cNvPr>
          <p:cNvPicPr>
            <a:picLocks noChangeAspect="1"/>
          </p:cNvPicPr>
          <p:nvPr/>
        </p:nvPicPr>
        <p:blipFill>
          <a:blip r:embed="rId8"/>
          <a:stretch>
            <a:fillRect/>
          </a:stretch>
        </p:blipFill>
        <p:spPr>
          <a:xfrm>
            <a:off x="7400290" y="1715770"/>
            <a:ext cx="1651000" cy="1181100"/>
          </a:xfrm>
          <a:prstGeom prst="rect">
            <a:avLst/>
          </a:prstGeom>
        </p:spPr>
      </p:pic>
      <p:pic>
        <p:nvPicPr>
          <p:cNvPr id="10" name="Picture 9">
            <a:extLst>
              <a:ext uri="{FF2B5EF4-FFF2-40B4-BE49-F238E27FC236}">
                <a16:creationId xmlns:a16="http://schemas.microsoft.com/office/drawing/2014/main" id="{A0DB142E-8E67-FD28-7D8F-A2ABACAA666F}"/>
              </a:ext>
            </a:extLst>
          </p:cNvPr>
          <p:cNvPicPr>
            <a:picLocks noChangeAspect="1"/>
          </p:cNvPicPr>
          <p:nvPr/>
        </p:nvPicPr>
        <p:blipFill>
          <a:blip r:embed="rId9"/>
          <a:stretch>
            <a:fillRect/>
          </a:stretch>
        </p:blipFill>
        <p:spPr>
          <a:xfrm>
            <a:off x="9225122" y="1188720"/>
            <a:ext cx="2844800" cy="2133600"/>
          </a:xfrm>
          <a:prstGeom prst="rect">
            <a:avLst/>
          </a:prstGeom>
        </p:spPr>
      </p:pic>
      <p:pic>
        <p:nvPicPr>
          <p:cNvPr id="11" name="Picture 10">
            <a:extLst>
              <a:ext uri="{FF2B5EF4-FFF2-40B4-BE49-F238E27FC236}">
                <a16:creationId xmlns:a16="http://schemas.microsoft.com/office/drawing/2014/main" id="{D91A267F-5E57-7E35-A26E-B0B28BC535E5}"/>
              </a:ext>
            </a:extLst>
          </p:cNvPr>
          <p:cNvPicPr>
            <a:picLocks noChangeAspect="1"/>
          </p:cNvPicPr>
          <p:nvPr/>
        </p:nvPicPr>
        <p:blipFill>
          <a:blip r:embed="rId10"/>
          <a:stretch>
            <a:fillRect/>
          </a:stretch>
        </p:blipFill>
        <p:spPr>
          <a:xfrm>
            <a:off x="9656922" y="3556000"/>
            <a:ext cx="2413000" cy="2057400"/>
          </a:xfrm>
          <a:prstGeom prst="rect">
            <a:avLst/>
          </a:prstGeom>
        </p:spPr>
      </p:pic>
    </p:spTree>
    <p:extLst>
      <p:ext uri="{BB962C8B-B14F-4D97-AF65-F5344CB8AC3E}">
        <p14:creationId xmlns:p14="http://schemas.microsoft.com/office/powerpoint/2010/main" val="21361892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97DCD5-B900-572F-C4F1-A39C87011819}"/>
              </a:ext>
            </a:extLst>
          </p:cNvPr>
          <p:cNvPicPr>
            <a:picLocks noChangeAspect="1"/>
          </p:cNvPicPr>
          <p:nvPr/>
        </p:nvPicPr>
        <p:blipFill>
          <a:blip r:embed="rId2"/>
          <a:stretch>
            <a:fillRect/>
          </a:stretch>
        </p:blipFill>
        <p:spPr>
          <a:xfrm>
            <a:off x="1192530" y="990600"/>
            <a:ext cx="4751070" cy="3701754"/>
          </a:xfrm>
          <a:prstGeom prst="rect">
            <a:avLst/>
          </a:prstGeom>
        </p:spPr>
      </p:pic>
      <p:pic>
        <p:nvPicPr>
          <p:cNvPr id="4" name="Picture 3">
            <a:extLst>
              <a:ext uri="{FF2B5EF4-FFF2-40B4-BE49-F238E27FC236}">
                <a16:creationId xmlns:a16="http://schemas.microsoft.com/office/drawing/2014/main" id="{C6904DE2-1E60-29DD-118E-FF721DE55C78}"/>
              </a:ext>
            </a:extLst>
          </p:cNvPr>
          <p:cNvPicPr>
            <a:picLocks noChangeAspect="1"/>
          </p:cNvPicPr>
          <p:nvPr/>
        </p:nvPicPr>
        <p:blipFill>
          <a:blip r:embed="rId3"/>
          <a:stretch>
            <a:fillRect/>
          </a:stretch>
        </p:blipFill>
        <p:spPr>
          <a:xfrm>
            <a:off x="6876920" y="990600"/>
            <a:ext cx="4577535" cy="3701754"/>
          </a:xfrm>
          <a:prstGeom prst="rect">
            <a:avLst/>
          </a:prstGeom>
        </p:spPr>
      </p:pic>
      <p:sp>
        <p:nvSpPr>
          <p:cNvPr id="6" name="TextBox 5">
            <a:extLst>
              <a:ext uri="{FF2B5EF4-FFF2-40B4-BE49-F238E27FC236}">
                <a16:creationId xmlns:a16="http://schemas.microsoft.com/office/drawing/2014/main" id="{3274AE4B-D9AC-2FFE-A3A8-1113FC279751}"/>
              </a:ext>
            </a:extLst>
          </p:cNvPr>
          <p:cNvSpPr txBox="1"/>
          <p:nvPr/>
        </p:nvSpPr>
        <p:spPr>
          <a:xfrm>
            <a:off x="4033520" y="5753854"/>
            <a:ext cx="6096000" cy="369332"/>
          </a:xfrm>
          <a:prstGeom prst="rect">
            <a:avLst/>
          </a:prstGeom>
          <a:noFill/>
        </p:spPr>
        <p:txBody>
          <a:bodyPr wrap="square">
            <a:spAutoFit/>
          </a:bodyPr>
          <a:lstStyle/>
          <a:p>
            <a:r>
              <a:rPr lang="en-US" dirty="0">
                <a:hlinkClick r:id="rId4"/>
              </a:rPr>
              <a:t>https://</a:t>
            </a:r>
            <a:r>
              <a:rPr lang="en-US" dirty="0" err="1">
                <a:hlinkClick r:id="rId4"/>
              </a:rPr>
              <a:t>www.pslc.ws</a:t>
            </a:r>
            <a:r>
              <a:rPr lang="en-US" dirty="0">
                <a:hlinkClick r:id="rId4"/>
              </a:rPr>
              <a:t>/</a:t>
            </a:r>
            <a:r>
              <a:rPr lang="en-US" dirty="0" err="1">
                <a:hlinkClick r:id="rId4"/>
              </a:rPr>
              <a:t>mactest</a:t>
            </a:r>
            <a:r>
              <a:rPr lang="en-US" dirty="0">
                <a:hlinkClick r:id="rId4"/>
              </a:rPr>
              <a:t>/</a:t>
            </a:r>
            <a:r>
              <a:rPr lang="en-US" dirty="0" err="1">
                <a:hlinkClick r:id="rId4"/>
              </a:rPr>
              <a:t>mcene.htm#pol</a:t>
            </a:r>
            <a:endParaRPr lang="en-US" dirty="0"/>
          </a:p>
        </p:txBody>
      </p:sp>
      <p:sp>
        <p:nvSpPr>
          <p:cNvPr id="7" name="TextBox 6">
            <a:extLst>
              <a:ext uri="{FF2B5EF4-FFF2-40B4-BE49-F238E27FC236}">
                <a16:creationId xmlns:a16="http://schemas.microsoft.com/office/drawing/2014/main" id="{8E0162C4-2A4A-DECA-9B22-5E524B376EC3}"/>
              </a:ext>
            </a:extLst>
          </p:cNvPr>
          <p:cNvSpPr txBox="1"/>
          <p:nvPr/>
        </p:nvSpPr>
        <p:spPr>
          <a:xfrm>
            <a:off x="1940560" y="5100320"/>
            <a:ext cx="9091015" cy="646331"/>
          </a:xfrm>
          <a:prstGeom prst="rect">
            <a:avLst/>
          </a:prstGeom>
          <a:noFill/>
        </p:spPr>
        <p:txBody>
          <a:bodyPr wrap="none" rtlCol="0">
            <a:spAutoFit/>
          </a:bodyPr>
          <a:lstStyle/>
          <a:p>
            <a:pPr algn="ctr"/>
            <a:r>
              <a:rPr lang="en-US" dirty="0"/>
              <a:t>This can lead to controlled structure and tacticity due to the steric effects at the active site</a:t>
            </a:r>
          </a:p>
          <a:p>
            <a:pPr algn="ctr"/>
            <a:r>
              <a:rPr lang="en-US" dirty="0"/>
              <a:t>i.e. rubbery PE or blocky tactic PP</a:t>
            </a:r>
          </a:p>
        </p:txBody>
      </p:sp>
    </p:spTree>
    <p:extLst>
      <p:ext uri="{BB962C8B-B14F-4D97-AF65-F5344CB8AC3E}">
        <p14:creationId xmlns:p14="http://schemas.microsoft.com/office/powerpoint/2010/main" val="25349967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541D07-C7B0-6CE6-DC4D-7AF5ADAFAF42}"/>
              </a:ext>
            </a:extLst>
          </p:cNvPr>
          <p:cNvPicPr>
            <a:picLocks noChangeAspect="1"/>
          </p:cNvPicPr>
          <p:nvPr/>
        </p:nvPicPr>
        <p:blipFill>
          <a:blip r:embed="rId2"/>
          <a:stretch>
            <a:fillRect/>
          </a:stretch>
        </p:blipFill>
        <p:spPr>
          <a:xfrm>
            <a:off x="2419350" y="1054100"/>
            <a:ext cx="7353300" cy="4749800"/>
          </a:xfrm>
          <a:prstGeom prst="rect">
            <a:avLst/>
          </a:prstGeom>
        </p:spPr>
      </p:pic>
    </p:spTree>
    <p:extLst>
      <p:ext uri="{BB962C8B-B14F-4D97-AF65-F5344CB8AC3E}">
        <p14:creationId xmlns:p14="http://schemas.microsoft.com/office/powerpoint/2010/main" val="32819121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llustrative schematic of the branching structure of HDPE and LDPE... |  Download Scientific Diagram">
            <a:extLst>
              <a:ext uri="{FF2B5EF4-FFF2-40B4-BE49-F238E27FC236}">
                <a16:creationId xmlns:a16="http://schemas.microsoft.com/office/drawing/2014/main" id="{9F93B0AE-20CB-05C0-20EE-2E9890918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2230" y="698500"/>
            <a:ext cx="72517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2E90FFC-DAAE-D6A6-A481-9986AF4C4217}"/>
              </a:ext>
            </a:extLst>
          </p:cNvPr>
          <p:cNvSpPr txBox="1"/>
          <p:nvPr/>
        </p:nvSpPr>
        <p:spPr>
          <a:xfrm>
            <a:off x="2794001" y="152400"/>
            <a:ext cx="7366000" cy="646331"/>
          </a:xfrm>
          <a:prstGeom prst="rect">
            <a:avLst/>
          </a:prstGeom>
          <a:noFill/>
        </p:spPr>
        <p:txBody>
          <a:bodyPr wrap="square" rtlCol="0">
            <a:spAutoFit/>
          </a:bodyPr>
          <a:lstStyle/>
          <a:p>
            <a:r>
              <a:rPr lang="en-US" b="1" dirty="0"/>
              <a:t>HDPE</a:t>
            </a:r>
            <a:r>
              <a:rPr lang="en-US" dirty="0"/>
              <a:t> has ”</a:t>
            </a:r>
            <a:r>
              <a:rPr lang="en-US" b="1" dirty="0"/>
              <a:t>long chain branches</a:t>
            </a:r>
            <a:r>
              <a:rPr lang="en-US" dirty="0"/>
              <a:t>” about 1/10,000 which can increase the melt viscosity by a factor of 8</a:t>
            </a:r>
          </a:p>
        </p:txBody>
      </p:sp>
      <p:sp>
        <p:nvSpPr>
          <p:cNvPr id="3" name="TextBox 2">
            <a:extLst>
              <a:ext uri="{FF2B5EF4-FFF2-40B4-BE49-F238E27FC236}">
                <a16:creationId xmlns:a16="http://schemas.microsoft.com/office/drawing/2014/main" id="{DEE300E8-9EFB-6804-EFBE-8CF15ABBFE2E}"/>
              </a:ext>
            </a:extLst>
          </p:cNvPr>
          <p:cNvSpPr txBox="1"/>
          <p:nvPr/>
        </p:nvSpPr>
        <p:spPr>
          <a:xfrm>
            <a:off x="3134360" y="4140200"/>
            <a:ext cx="7366000" cy="369332"/>
          </a:xfrm>
          <a:prstGeom prst="rect">
            <a:avLst/>
          </a:prstGeom>
          <a:noFill/>
        </p:spPr>
        <p:txBody>
          <a:bodyPr wrap="square" rtlCol="0">
            <a:spAutoFit/>
          </a:bodyPr>
          <a:lstStyle/>
          <a:p>
            <a:r>
              <a:rPr lang="en-US" b="1" dirty="0"/>
              <a:t>LDPE</a:t>
            </a:r>
            <a:r>
              <a:rPr lang="en-US" dirty="0"/>
              <a:t> has </a:t>
            </a:r>
            <a:r>
              <a:rPr lang="en-US" b="1" dirty="0"/>
              <a:t>arboreal branching </a:t>
            </a:r>
            <a:r>
              <a:rPr lang="en-US" dirty="0"/>
              <a:t>or branch on branch structure</a:t>
            </a:r>
          </a:p>
        </p:txBody>
      </p:sp>
      <p:pic>
        <p:nvPicPr>
          <p:cNvPr id="18436" name="Picture 4" descr="Introduction to polymers: 2.3.2 Chain branching | OpenLearn - Open  University">
            <a:extLst>
              <a:ext uri="{FF2B5EF4-FFF2-40B4-BE49-F238E27FC236}">
                <a16:creationId xmlns:a16="http://schemas.microsoft.com/office/drawing/2014/main" id="{8ED18A5C-1B6B-F8CA-760A-E4E2733C3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4660900"/>
            <a:ext cx="3695700" cy="2197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A965A9-ADD8-1D2F-D82E-08F80E588001}"/>
              </a:ext>
            </a:extLst>
          </p:cNvPr>
          <p:cNvSpPr txBox="1"/>
          <p:nvPr/>
        </p:nvSpPr>
        <p:spPr>
          <a:xfrm>
            <a:off x="4678680" y="5390118"/>
            <a:ext cx="7366000" cy="646331"/>
          </a:xfrm>
          <a:prstGeom prst="rect">
            <a:avLst/>
          </a:prstGeom>
          <a:noFill/>
        </p:spPr>
        <p:txBody>
          <a:bodyPr wrap="square" rtlCol="0">
            <a:spAutoFit/>
          </a:bodyPr>
          <a:lstStyle/>
          <a:p>
            <a:r>
              <a:rPr lang="en-US" b="1" dirty="0"/>
              <a:t>LLDPE</a:t>
            </a:r>
            <a:r>
              <a:rPr lang="en-US" dirty="0"/>
              <a:t> Does no have arboreal branching but has </a:t>
            </a:r>
            <a:r>
              <a:rPr lang="en-US" b="1" dirty="0"/>
              <a:t>controlled short chain branching</a:t>
            </a:r>
            <a:r>
              <a:rPr lang="en-US" dirty="0"/>
              <a:t> that reduces the degree of crystallinity (DOC)</a:t>
            </a:r>
          </a:p>
        </p:txBody>
      </p:sp>
    </p:spTree>
    <p:extLst>
      <p:ext uri="{BB962C8B-B14F-4D97-AF65-F5344CB8AC3E}">
        <p14:creationId xmlns:p14="http://schemas.microsoft.com/office/powerpoint/2010/main" val="29032862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4A83A1-F072-3C93-28B8-048FFFFFFE1F}"/>
              </a:ext>
            </a:extLst>
          </p:cNvPr>
          <p:cNvSpPr txBox="1"/>
          <p:nvPr/>
        </p:nvSpPr>
        <p:spPr>
          <a:xfrm>
            <a:off x="1046481" y="680720"/>
            <a:ext cx="9001760" cy="3693319"/>
          </a:xfrm>
          <a:prstGeom prst="rect">
            <a:avLst/>
          </a:prstGeom>
          <a:noFill/>
        </p:spPr>
        <p:txBody>
          <a:bodyPr wrap="square" rtlCol="0">
            <a:spAutoFit/>
          </a:bodyPr>
          <a:lstStyle/>
          <a:p>
            <a:r>
              <a:rPr lang="en-US" b="1" dirty="0"/>
              <a:t>Ultra-high Molecular weight Polyethylene (UHMWPE)</a:t>
            </a:r>
          </a:p>
          <a:p>
            <a:endParaRPr lang="en-US" dirty="0"/>
          </a:p>
          <a:p>
            <a:r>
              <a:rPr lang="en-US" dirty="0"/>
              <a:t>Typically, molecular weight is about 80,000 g/mole for HDPE/LDPE/LLDPE</a:t>
            </a:r>
          </a:p>
          <a:p>
            <a:endParaRPr lang="en-US" dirty="0"/>
          </a:p>
          <a:p>
            <a:r>
              <a:rPr lang="en-US" dirty="0"/>
              <a:t>UHMWPE is about 5,000,000 g/mole (20 times normal PE)</a:t>
            </a:r>
          </a:p>
          <a:p>
            <a:endParaRPr lang="en-US" dirty="0"/>
          </a:p>
          <a:p>
            <a:r>
              <a:rPr lang="en-US" dirty="0"/>
              <a:t>It can’t be melt processed so it is processed in rotational molding to make things like truck bed liners and coal shoots and cups for hip implants</a:t>
            </a:r>
          </a:p>
          <a:p>
            <a:r>
              <a:rPr lang="en-US" dirty="0"/>
              <a:t>It has great wear resistance and doesn’t make microplastics during wear but very difficult to process</a:t>
            </a:r>
          </a:p>
          <a:p>
            <a:endParaRPr lang="en-US" dirty="0"/>
          </a:p>
          <a:p>
            <a:r>
              <a:rPr lang="en-US" dirty="0"/>
              <a:t>Gel-spinning leads to ultra oriented polyethylene which is used for racing sails and bullet proof vests. </a:t>
            </a:r>
          </a:p>
        </p:txBody>
      </p:sp>
      <p:pic>
        <p:nvPicPr>
          <p:cNvPr id="6" name="Picture 5">
            <a:extLst>
              <a:ext uri="{FF2B5EF4-FFF2-40B4-BE49-F238E27FC236}">
                <a16:creationId xmlns:a16="http://schemas.microsoft.com/office/drawing/2014/main" id="{5B32295F-44BB-0788-BD02-6EA7CC9FB6FB}"/>
              </a:ext>
            </a:extLst>
          </p:cNvPr>
          <p:cNvPicPr>
            <a:picLocks noChangeAspect="1"/>
          </p:cNvPicPr>
          <p:nvPr/>
        </p:nvPicPr>
        <p:blipFill>
          <a:blip r:embed="rId2"/>
          <a:stretch>
            <a:fillRect/>
          </a:stretch>
        </p:blipFill>
        <p:spPr>
          <a:xfrm>
            <a:off x="2597150" y="4286250"/>
            <a:ext cx="5575300" cy="1130300"/>
          </a:xfrm>
          <a:prstGeom prst="rect">
            <a:avLst/>
          </a:prstGeom>
        </p:spPr>
      </p:pic>
      <p:pic>
        <p:nvPicPr>
          <p:cNvPr id="40962" name="Picture 2">
            <a:extLst>
              <a:ext uri="{FF2B5EF4-FFF2-40B4-BE49-F238E27FC236}">
                <a16:creationId xmlns:a16="http://schemas.microsoft.com/office/drawing/2014/main" id="{2704E307-6842-F311-D347-D5F804AC5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5390" y="4121150"/>
            <a:ext cx="2763520" cy="2590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3E6EFC-A853-DA24-C54D-A8730A115601}"/>
              </a:ext>
            </a:extLst>
          </p:cNvPr>
          <p:cNvSpPr txBox="1"/>
          <p:nvPr/>
        </p:nvSpPr>
        <p:spPr>
          <a:xfrm>
            <a:off x="1229360" y="5577840"/>
            <a:ext cx="7061200" cy="369332"/>
          </a:xfrm>
          <a:prstGeom prst="rect">
            <a:avLst/>
          </a:prstGeom>
          <a:noFill/>
        </p:spPr>
        <p:txBody>
          <a:bodyPr wrap="square" rtlCol="0">
            <a:spAutoFit/>
          </a:bodyPr>
          <a:lstStyle/>
          <a:p>
            <a:r>
              <a:rPr lang="en-US" dirty="0"/>
              <a:t>Space Tether, Space Elevator</a:t>
            </a:r>
            <a:r>
              <a:rPr lang="en-US"/>
              <a:t>, Skyhook</a:t>
            </a:r>
            <a:endParaRPr lang="en-US" dirty="0"/>
          </a:p>
        </p:txBody>
      </p:sp>
    </p:spTree>
    <p:extLst>
      <p:ext uri="{BB962C8B-B14F-4D97-AF65-F5344CB8AC3E}">
        <p14:creationId xmlns:p14="http://schemas.microsoft.com/office/powerpoint/2010/main" val="25656633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5 common problems in blown film and how to fix them - POLYFILL">
            <a:extLst>
              <a:ext uri="{FF2B5EF4-FFF2-40B4-BE49-F238E27FC236}">
                <a16:creationId xmlns:a16="http://schemas.microsoft.com/office/drawing/2014/main" id="{96093B8D-2DA4-A6DA-4D5D-BBC9ECCC3A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190" y="1104900"/>
            <a:ext cx="34925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Blown Film - an overview ...">
            <a:extLst>
              <a:ext uri="{FF2B5EF4-FFF2-40B4-BE49-F238E27FC236}">
                <a16:creationId xmlns:a16="http://schemas.microsoft.com/office/drawing/2014/main" id="{17889161-2B00-BBB9-5C6C-4E376F5F5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2280" y="373380"/>
            <a:ext cx="4240530" cy="29104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F958F4-5457-6404-050C-8627053291DC}"/>
              </a:ext>
            </a:extLst>
          </p:cNvPr>
          <p:cNvSpPr txBox="1"/>
          <p:nvPr/>
        </p:nvSpPr>
        <p:spPr>
          <a:xfrm flipH="1">
            <a:off x="3886199" y="528320"/>
            <a:ext cx="1722121" cy="369332"/>
          </a:xfrm>
          <a:prstGeom prst="rect">
            <a:avLst/>
          </a:prstGeom>
          <a:noFill/>
        </p:spPr>
        <p:txBody>
          <a:bodyPr wrap="square" rtlCol="0">
            <a:spAutoFit/>
          </a:bodyPr>
          <a:lstStyle/>
          <a:p>
            <a:r>
              <a:rPr lang="en-US" b="1" dirty="0"/>
              <a:t>Blown Film</a:t>
            </a:r>
          </a:p>
        </p:txBody>
      </p:sp>
      <p:pic>
        <p:nvPicPr>
          <p:cNvPr id="20486" name="Picture 6" descr="Plastic Film Blowing Machine- HSIN LONG">
            <a:extLst>
              <a:ext uri="{FF2B5EF4-FFF2-40B4-BE49-F238E27FC236}">
                <a16:creationId xmlns:a16="http://schemas.microsoft.com/office/drawing/2014/main" id="{79B23AA9-E699-DFE8-83CC-57A4520E28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190" y="3856990"/>
            <a:ext cx="3149600" cy="25781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ast Film Extrusion - an overview ...">
            <a:extLst>
              <a:ext uri="{FF2B5EF4-FFF2-40B4-BE49-F238E27FC236}">
                <a16:creationId xmlns:a16="http://schemas.microsoft.com/office/drawing/2014/main" id="{F9BBB794-94E9-C3F0-8540-E5E9B33290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540162"/>
            <a:ext cx="3939542" cy="3211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5793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37305D-1E1D-71FA-0957-1EF1252D92BE}"/>
              </a:ext>
            </a:extLst>
          </p:cNvPr>
          <p:cNvSpPr txBox="1"/>
          <p:nvPr/>
        </p:nvSpPr>
        <p:spPr>
          <a:xfrm>
            <a:off x="4622800" y="269241"/>
            <a:ext cx="2072640" cy="369332"/>
          </a:xfrm>
          <a:prstGeom prst="rect">
            <a:avLst/>
          </a:prstGeom>
          <a:noFill/>
        </p:spPr>
        <p:txBody>
          <a:bodyPr wrap="square" rtlCol="0">
            <a:spAutoFit/>
          </a:bodyPr>
          <a:lstStyle/>
          <a:p>
            <a:r>
              <a:rPr lang="en-US" b="1" dirty="0"/>
              <a:t>Cast Film</a:t>
            </a:r>
          </a:p>
        </p:txBody>
      </p:sp>
      <p:pic>
        <p:nvPicPr>
          <p:cNvPr id="21506" name="Picture 2" descr="Hygiene Film Line | Cast Film Extrusion ...">
            <a:extLst>
              <a:ext uri="{FF2B5EF4-FFF2-40B4-BE49-F238E27FC236}">
                <a16:creationId xmlns:a16="http://schemas.microsoft.com/office/drawing/2014/main" id="{9A9645DF-0AC0-B637-2B7A-F4496DDEFD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20" y="789187"/>
            <a:ext cx="37338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PE Breathable Film Production Line - Suzhou Jwell Machinery Co., Ltd">
            <a:extLst>
              <a:ext uri="{FF2B5EF4-FFF2-40B4-BE49-F238E27FC236}">
                <a16:creationId xmlns:a16="http://schemas.microsoft.com/office/drawing/2014/main" id="{F719A1A0-EC01-F869-E662-849040334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164" y="2103120"/>
            <a:ext cx="8312235" cy="475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1458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rosshead Extrusion Process (Wire ...">
            <a:extLst>
              <a:ext uri="{FF2B5EF4-FFF2-40B4-BE49-F238E27FC236}">
                <a16:creationId xmlns:a16="http://schemas.microsoft.com/office/drawing/2014/main" id="{DC179483-1DF7-9468-EB19-A4F5C53A9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380" y="2090420"/>
            <a:ext cx="3683000" cy="220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A82C5C4-2E63-AD55-B359-14C20E88AAF7}"/>
              </a:ext>
            </a:extLst>
          </p:cNvPr>
          <p:cNvSpPr txBox="1"/>
          <p:nvPr/>
        </p:nvSpPr>
        <p:spPr>
          <a:xfrm>
            <a:off x="4622800" y="269241"/>
            <a:ext cx="2072640" cy="369332"/>
          </a:xfrm>
          <a:prstGeom prst="rect">
            <a:avLst/>
          </a:prstGeom>
          <a:noFill/>
        </p:spPr>
        <p:txBody>
          <a:bodyPr wrap="square" rtlCol="0">
            <a:spAutoFit/>
          </a:bodyPr>
          <a:lstStyle/>
          <a:p>
            <a:r>
              <a:rPr lang="en-US" b="1" dirty="0"/>
              <a:t>Wire Coating</a:t>
            </a:r>
          </a:p>
        </p:txBody>
      </p:sp>
      <p:pic>
        <p:nvPicPr>
          <p:cNvPr id="22534" name="Picture 6" descr="Plastic Extrusion">
            <a:extLst>
              <a:ext uri="{FF2B5EF4-FFF2-40B4-BE49-F238E27FC236}">
                <a16:creationId xmlns:a16="http://schemas.microsoft.com/office/drawing/2014/main" id="{8AEFABC3-D7BA-2AE9-0D65-F15B5CBF6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760" y="1481942"/>
            <a:ext cx="5689600" cy="3638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7483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35868</TotalTime>
  <Words>1366</Words>
  <Application>Microsoft Macintosh PowerPoint</Application>
  <PresentationFormat>Widescreen</PresentationFormat>
  <Paragraphs>304</Paragraphs>
  <Slides>156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156</vt:i4>
      </vt:variant>
    </vt:vector>
  </HeadingPairs>
  <TitlesOfParts>
    <vt:vector size="160"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Beaucage, Gregory (beaucag)</dc:creator>
  <cp:lastModifiedBy>Beaucage, Gregory (beaucag)</cp:lastModifiedBy>
  <cp:revision>85</cp:revision>
  <dcterms:created xsi:type="dcterms:W3CDTF">2024-07-20T17:33:59Z</dcterms:created>
  <dcterms:modified xsi:type="dcterms:W3CDTF">2024-09-10T19:05:20Z</dcterms:modified>
</cp:coreProperties>
</file>