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88" r:id="rId2"/>
    <p:sldId id="398" r:id="rId3"/>
    <p:sldId id="421" r:id="rId4"/>
    <p:sldId id="399" r:id="rId5"/>
    <p:sldId id="422" r:id="rId6"/>
    <p:sldId id="423" r:id="rId7"/>
    <p:sldId id="400" r:id="rId8"/>
    <p:sldId id="401" r:id="rId9"/>
    <p:sldId id="402" r:id="rId10"/>
    <p:sldId id="403" r:id="rId11"/>
    <p:sldId id="404" r:id="rId12"/>
    <p:sldId id="405" r:id="rId13"/>
    <p:sldId id="406" r:id="rId14"/>
    <p:sldId id="407" r:id="rId15"/>
    <p:sldId id="409" r:id="rId16"/>
    <p:sldId id="408" r:id="rId17"/>
    <p:sldId id="410" r:id="rId18"/>
    <p:sldId id="411" r:id="rId19"/>
    <p:sldId id="412" r:id="rId20"/>
    <p:sldId id="413" r:id="rId21"/>
    <p:sldId id="417" r:id="rId22"/>
    <p:sldId id="416" r:id="rId23"/>
    <p:sldId id="414" r:id="rId24"/>
    <p:sldId id="418" r:id="rId25"/>
    <p:sldId id="415" r:id="rId26"/>
    <p:sldId id="419" r:id="rId27"/>
    <p:sldId id="420" r:id="rId28"/>
    <p:sldId id="424" r:id="rId29"/>
    <p:sldId id="425" r:id="rId30"/>
    <p:sldId id="426" r:id="rId31"/>
    <p:sldId id="427" r:id="rId32"/>
    <p:sldId id="472" r:id="rId33"/>
    <p:sldId id="471" r:id="rId34"/>
    <p:sldId id="473" r:id="rId35"/>
    <p:sldId id="428" r:id="rId36"/>
    <p:sldId id="429" r:id="rId37"/>
    <p:sldId id="430" r:id="rId38"/>
    <p:sldId id="431" r:id="rId39"/>
    <p:sldId id="432" r:id="rId40"/>
    <p:sldId id="433" r:id="rId41"/>
    <p:sldId id="434" r:id="rId42"/>
    <p:sldId id="435" r:id="rId43"/>
    <p:sldId id="436" r:id="rId44"/>
    <p:sldId id="437" r:id="rId45"/>
    <p:sldId id="438" r:id="rId46"/>
    <p:sldId id="474" r:id="rId47"/>
    <p:sldId id="439" r:id="rId48"/>
    <p:sldId id="440" r:id="rId49"/>
    <p:sldId id="441" r:id="rId50"/>
    <p:sldId id="389" r:id="rId51"/>
    <p:sldId id="390" r:id="rId52"/>
    <p:sldId id="391" r:id="rId53"/>
    <p:sldId id="392" r:id="rId54"/>
    <p:sldId id="393" r:id="rId55"/>
    <p:sldId id="394" r:id="rId56"/>
    <p:sldId id="442" r:id="rId57"/>
    <p:sldId id="443" r:id="rId58"/>
    <p:sldId id="444" r:id="rId59"/>
    <p:sldId id="445" r:id="rId60"/>
    <p:sldId id="446" r:id="rId61"/>
    <p:sldId id="447" r:id="rId62"/>
    <p:sldId id="448" r:id="rId63"/>
    <p:sldId id="449" r:id="rId64"/>
    <p:sldId id="450" r:id="rId65"/>
    <p:sldId id="451" r:id="rId66"/>
    <p:sldId id="452" r:id="rId67"/>
    <p:sldId id="453" r:id="rId68"/>
    <p:sldId id="454" r:id="rId69"/>
    <p:sldId id="455" r:id="rId70"/>
    <p:sldId id="456" r:id="rId71"/>
    <p:sldId id="457" r:id="rId72"/>
    <p:sldId id="458" r:id="rId73"/>
    <p:sldId id="459" r:id="rId74"/>
    <p:sldId id="460" r:id="rId75"/>
    <p:sldId id="461" r:id="rId76"/>
    <p:sldId id="462" r:id="rId77"/>
    <p:sldId id="463" r:id="rId78"/>
    <p:sldId id="464" r:id="rId79"/>
    <p:sldId id="465" r:id="rId80"/>
    <p:sldId id="466" r:id="rId81"/>
    <p:sldId id="467" r:id="rId82"/>
    <p:sldId id="468" r:id="rId83"/>
    <p:sldId id="475" r:id="rId84"/>
    <p:sldId id="469" r:id="rId85"/>
    <p:sldId id="470" r:id="rId86"/>
    <p:sldId id="395" r:id="rId87"/>
    <p:sldId id="396" r:id="rId88"/>
    <p:sldId id="397" r:id="rId89"/>
    <p:sldId id="278" r:id="rId90"/>
    <p:sldId id="279" r:id="rId91"/>
    <p:sldId id="280" r:id="rId92"/>
    <p:sldId id="281" r:id="rId93"/>
    <p:sldId id="282" r:id="rId94"/>
    <p:sldId id="283" r:id="rId95"/>
    <p:sldId id="284" r:id="rId96"/>
    <p:sldId id="285" r:id="rId97"/>
    <p:sldId id="286" r:id="rId98"/>
    <p:sldId id="287" r:id="rId99"/>
    <p:sldId id="288" r:id="rId100"/>
    <p:sldId id="289" r:id="rId101"/>
    <p:sldId id="290" r:id="rId102"/>
    <p:sldId id="291"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07"/>
    <p:restoredTop sz="94689"/>
  </p:normalViewPr>
  <p:slideViewPr>
    <p:cSldViewPr snapToGrid="0">
      <p:cViewPr varScale="1">
        <p:scale>
          <a:sx n="73" d="100"/>
          <a:sy n="73" d="100"/>
        </p:scale>
        <p:origin x="216" y="1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1T21:02:43.728"/>
    </inkml:context>
    <inkml:brush xml:id="br0">
      <inkml:brushProperty name="width" value="0.035" units="cm"/>
      <inkml:brushProperty name="height" value="0.035" units="cm"/>
      <inkml:brushProperty name="color" value="#E71224"/>
    </inkml:brush>
  </inkml:definitions>
  <inkml:trace contextRef="#ctx0" brushRef="#br0">2682 355 24575,'-39'-18'0,"-8"-3"0,-21-9 0,3 7 0,0 3 0,-2-2 0,-12 5 0,12-5 0,-9 7 0,26 6 0,-1 1 0,-36-8 0,30 11 0,2 0 0,-1-6 0,-40 1 0,62 4 0,-37-7 0,48 12 0,0-3 0,-4 0 0,-7 3 0,-9-10 0,-11 10 0,-33-5 0,14 6 0,-5 0 0,-18 0 0,34 0 0,-27-6 0,24 4 0,11-10 0,11 11 0,-8-11 0,26 7 0,-14-2 0,23 4 0,-6-1 0,1 3 0,-2-2 0,1 3 0,-6 0 0,5 0 0,-5 0 0,-1 0 0,0 0 0,0 0 0,6 0 0,2 0 0,9 0 0,1 3 0,0-2 0,-1 6 0,-3-3 0,0 0 0,-6 8 0,-2-1 0,-6 4 0,-5 12 0,10-15 0,1 13 0,12-16 0,3 5 0,4-6 0,-3 7 0,7-4 0,-7 4 0,6 0 0,-2 7 0,3-6 0,4 11 0,1-4 0,9 6 0,1 0 0,4-1 0,-5-5 0,-5-5 0,-2-4 0,2 4 0,0-5 0,7 7 0,-7-15 0,1 5 0,-2-2 0,-1 0 0,4 3 0,7 2 0,16-2 0,8 11 0,12-7 0,10 12 0,4-10 0,21 13 0,-7-12 0,-32-5 0,0-1 0,31 4 0,-2-1 0,-15-1 0,1 1 0,-20-8 0,17 6 0,-30-11 0,7 8 0,1-3 0,-14-1 0,12 4 0,-15-9 0,-1 3 0,6 0 0,-6 2 0,7-1 0,-6 2 0,-6-6 0,-6 6 0,-3-6 0,3 2 0,6-3 0,28 0 0,11 0 0,23 7 0,-1-5 0,12 12 0,-31-12 0,14 6 0,-42-8 0,9 0 0,11 0 0,-17 0 0,17 0 0,-11 0 0,-9 0 0,20-6 0,-19 0 0,7-1 0,-16-4 0,4 5 0,-10-9 0,25-12 0,-25 12 0,30-25 0,-27 24 0,14-13 0,-9 6 0,-4 4 0,-4-2 0,-5 6 0,-1-1 0,-4 1 0,1 0 0,-4 3 0,3-8 0,-5 6 0,2-7 0,-4 6 0,0 3 0,0-2 0,0 2 0,0-3 0,-4 3 0,4 1 0,-7 3 0,6 1 0,-6 2 0,3-1 0,-4 1 0,1 1 0,3 1 0,0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1T21:02:51.621"/>
    </inkml:context>
    <inkml:brush xml:id="br0">
      <inkml:brushProperty name="width" value="0.035" units="cm"/>
      <inkml:brushProperty name="height" value="0.035" units="cm"/>
      <inkml:brushProperty name="color" value="#E71224"/>
    </inkml:brush>
  </inkml:definitions>
  <inkml:trace contextRef="#ctx0" brushRef="#br0">2099 202 20748,'-8'-8'0,"1"4"0,-4-3 0,-7 2 1814,-16-6-1814,8 2 648,-23-4-648,23 9 332,-58-11-332,44 9 1033,-33-3-1033,11-3 0,14 10 0,-39-13 0,31 13 0,2-9 0,3 10 0,8-9 0,0 4 0,-8-1 0,9-3 0,-1 8 0,-30-12 0,36 8 0,-36-3 0,8 5 0,6 4 0,-28 0 0,9 0 0,-4 0 0,-7 0 0,-1 0 0,9 0 0,13 0 0,17 0 0,22 0 0,7 0 0,4 3 0,7-2 0,6 6 0,-5 0 0,2 5 0,-4 3 0,-2-3 0,2 2 0,-3-2 0,3 3 0,-2 0 0,5-3 0,-2 2 0,7-2 0,0 3 0,4 0 0,0 6 0,0-4 0,9 10 0,2-5 0,3 1 0,7 15 0,-11-18 0,11 18 0,-12-21 0,7 4 0,-5-6 0,4 0 0,1 0 0,5-2 0,-5 1 0,11-4 0,-10-2 0,21 2 0,-1-2 0,27-1 0,15 7 0,-23-13 0,3 0 0,-5 6 0,0 1 0,4-7 0,-1 0 0,32 13-338,-32-8 1,-2-2 337,21 6 0,11 2 0,-36-11 0,-20 4 0,3-2 0,-7-2 0,-10 5 0,4-5 675,-9 3-675,-5-1 0,0-2 0,-3 2 0,4 0 0,-1-2 0,0 2 0,4-3 0,1 0 0,9 5 0,-4-4 0,21 3 0,-1 2 0,5-5 0,-2 10 0,-11-10 0,-1 7 0,-5-7 0,-5 7 0,-4-7 0,-2 2 0,3-3 0,6 0 0,2 0 0,5 0 0,12 0 0,-8 0 0,7 0 0,1 0 0,14 0 0,13 0 0,1 0 0,-4 0 0,1 0 0,-20 0 0,17 0 0,-30 0 0,18 0 0,-18 0 0,2 3 0,-7-2 0,-10 2 0,4-3 0,-6 0 0,6 0 0,-8 0 0,7 0 0,-8-3 0,3 2 0,6-2 0,-4-1 0,10 4 0,-4-4 0,17-2 0,-9 0 0,9-5 0,-11 1 0,-7-2 0,5-2 0,-10 1 0,4-3 0,-6 8 0,0-3 0,0 0 0,-3 2 0,-1-2 0,-4 4 0,-2-1 0,-2-9 0,-6 4 0,-2-5 0,1 4 0,-6 2 0,0-10 0,-6 6 0,-1-6 0,5 7 0,-2 0 0,2 3 0,-9-4 0,7 4 0,-12-3 0,-5 7 0,-22-3 0,7 5 0,-16-2 0,31-1 0,-9 8 0,0-9 0,8 8 0,-8-4 0,11 2 0,7 3 0,-6-3 0,11 0 0,-10 4 0,4-4 0,1 4 0,-6 0 0,5 0 0,-5 0 0,-12 0 0,-3 0 0,-11 0 0,0 0 0,-21 0 0,4 0 0,-7-6 0,13 5 0,11-5 0,12 1 0,8 4 0,13-3 0,12 4 0,2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C0C2-41E4-F8DE-EA21-3FF5FA6FC0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9E65A6-7FCB-80EE-45B0-AAEFA9EC51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BAA7E-A183-FB74-A56B-78D99DBE545C}"/>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5" name="Footer Placeholder 4">
            <a:extLst>
              <a:ext uri="{FF2B5EF4-FFF2-40B4-BE49-F238E27FC236}">
                <a16:creationId xmlns:a16="http://schemas.microsoft.com/office/drawing/2014/main" id="{F84DAC8D-A08B-8104-8924-0E729F367D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54C6-0923-A69A-5930-579AE31F7FAA}"/>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750637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DF1B-7358-CC02-1F3C-131ED45A5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8F53D6-D1BC-255D-98D7-651551ED65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D7B97-5B85-68C2-3636-FCF276D40184}"/>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5" name="Footer Placeholder 4">
            <a:extLst>
              <a:ext uri="{FF2B5EF4-FFF2-40B4-BE49-F238E27FC236}">
                <a16:creationId xmlns:a16="http://schemas.microsoft.com/office/drawing/2014/main" id="{2B46D63C-AEE7-F442-B3DC-D8318F1EC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FE8CB-EBBA-21AE-EB2A-8DA6EB084DB1}"/>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3975114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FBDB07-DFDB-91D8-E0EC-8CFF22EE1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63A0F4-6116-711D-E256-CB29BE4290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6FB8B-3281-9045-8FA3-E23B58DF9278}"/>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5" name="Footer Placeholder 4">
            <a:extLst>
              <a:ext uri="{FF2B5EF4-FFF2-40B4-BE49-F238E27FC236}">
                <a16:creationId xmlns:a16="http://schemas.microsoft.com/office/drawing/2014/main" id="{1762C1AF-D476-282E-AEA9-111C8D60D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89D73-5142-F899-BB52-033EB951B011}"/>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1924404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2AB7-A157-0F3B-40F1-6322F906F7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FF32F8-0B5C-373F-BC7D-1CCC0A1E51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8AE1A-40A7-47CC-7882-1BA7A0B6177B}"/>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5" name="Footer Placeholder 4">
            <a:extLst>
              <a:ext uri="{FF2B5EF4-FFF2-40B4-BE49-F238E27FC236}">
                <a16:creationId xmlns:a16="http://schemas.microsoft.com/office/drawing/2014/main" id="{B729B0B4-3335-FF22-2489-5E5B47502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C5C27-74AD-1E0F-AE2A-235EEAA8DA2E}"/>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194218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DF01-1956-79F6-B9A3-E037257ACA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82A65-91F4-FEC6-D451-FD164ABC8F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A3B52E-07DB-3A50-D05E-DC3D95D07EE4}"/>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5" name="Footer Placeholder 4">
            <a:extLst>
              <a:ext uri="{FF2B5EF4-FFF2-40B4-BE49-F238E27FC236}">
                <a16:creationId xmlns:a16="http://schemas.microsoft.com/office/drawing/2014/main" id="{706572B5-6177-326B-6280-728C6678E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30EED-E315-E7F2-F8B3-F729F888BCA0}"/>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2700373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43DC-8F90-9BF6-E7FA-F52C0F06E2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B93D38-8F40-9BD2-4B72-64EAA138D4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4B5A7E-C26F-BE2F-17AD-6218C901F2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2DB3E-522E-8AA5-422F-F9B73A7F79A5}"/>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6" name="Footer Placeholder 5">
            <a:extLst>
              <a:ext uri="{FF2B5EF4-FFF2-40B4-BE49-F238E27FC236}">
                <a16:creationId xmlns:a16="http://schemas.microsoft.com/office/drawing/2014/main" id="{CFC9A920-2BEF-60E8-DBED-43A95C2064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CD4228-CC2A-9A3B-DBAD-ECAD48D6DC5D}"/>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4252539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FC663-03E6-915A-32D9-E4C92DF0BB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4B2ED6-BECE-5576-3D99-B008DC2537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6232A9-3FBA-54C6-2C82-3AF5F20E34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24701-4A8F-90CF-F73B-12814864F7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80C59F-F450-F9D2-44B8-1813EC3923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80658-41A1-AD3C-64B7-6162F922219D}"/>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8" name="Footer Placeholder 7">
            <a:extLst>
              <a:ext uri="{FF2B5EF4-FFF2-40B4-BE49-F238E27FC236}">
                <a16:creationId xmlns:a16="http://schemas.microsoft.com/office/drawing/2014/main" id="{37D07DD8-E110-D5E7-9868-9F3C138C6C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9CD50C-F0C7-0566-B71E-B492D091DD52}"/>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383099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027D-4755-ED03-021B-E07351E9A2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2B74DF-772C-D11D-4653-CA4EC769B640}"/>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4" name="Footer Placeholder 3">
            <a:extLst>
              <a:ext uri="{FF2B5EF4-FFF2-40B4-BE49-F238E27FC236}">
                <a16:creationId xmlns:a16="http://schemas.microsoft.com/office/drawing/2014/main" id="{866E826F-5751-7C86-D69D-3993AE1850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CA995A-C4F4-511C-241C-48EF706F8D02}"/>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1413662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E5B35-7E79-F7E2-D312-812E69FB7E2F}"/>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3" name="Footer Placeholder 2">
            <a:extLst>
              <a:ext uri="{FF2B5EF4-FFF2-40B4-BE49-F238E27FC236}">
                <a16:creationId xmlns:a16="http://schemas.microsoft.com/office/drawing/2014/main" id="{74FB093F-B576-7667-9659-4BB1D2AF82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967F52-E80A-027C-E3F6-CB08FC33557D}"/>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151293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9292-CB9D-7A09-0F29-EF52003AB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541E18-1DEE-24DD-3EFE-E11F62853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7829AF-8C61-5D59-B830-1D56FE530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16F0E7-19FF-6060-F6A6-C64F27B26758}"/>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6" name="Footer Placeholder 5">
            <a:extLst>
              <a:ext uri="{FF2B5EF4-FFF2-40B4-BE49-F238E27FC236}">
                <a16:creationId xmlns:a16="http://schemas.microsoft.com/office/drawing/2014/main" id="{1030F820-635A-419B-365A-57ADDFE1F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61F3E-DADB-9C25-D457-BE27329452F7}"/>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1977231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F19D-5082-9A00-7807-3F5614115D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09526D-09A2-CC61-C7C0-746CC1ACAE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728DA8-0AE5-02D5-55B4-33C1772F4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C26DA-E84A-21D1-B1B9-BB75F8638B3C}"/>
              </a:ext>
            </a:extLst>
          </p:cNvPr>
          <p:cNvSpPr>
            <a:spLocks noGrp="1"/>
          </p:cNvSpPr>
          <p:nvPr>
            <p:ph type="dt" sz="half" idx="10"/>
          </p:nvPr>
        </p:nvSpPr>
        <p:spPr/>
        <p:txBody>
          <a:bodyPr/>
          <a:lstStyle/>
          <a:p>
            <a:fld id="{1D0D43D2-2941-2F45-BE87-EAB8D45095C7}" type="datetimeFigureOut">
              <a:rPr lang="en-US" smtClean="0"/>
              <a:t>9/22/24</a:t>
            </a:fld>
            <a:endParaRPr lang="en-US"/>
          </a:p>
        </p:txBody>
      </p:sp>
      <p:sp>
        <p:nvSpPr>
          <p:cNvPr id="6" name="Footer Placeholder 5">
            <a:extLst>
              <a:ext uri="{FF2B5EF4-FFF2-40B4-BE49-F238E27FC236}">
                <a16:creationId xmlns:a16="http://schemas.microsoft.com/office/drawing/2014/main" id="{66C77758-28CE-5A5E-8BAD-49DD03918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A2FCF-CA86-CD1E-0A8F-6786636209AE}"/>
              </a:ext>
            </a:extLst>
          </p:cNvPr>
          <p:cNvSpPr>
            <a:spLocks noGrp="1"/>
          </p:cNvSpPr>
          <p:nvPr>
            <p:ph type="sldNum" sz="quarter" idx="12"/>
          </p:nvPr>
        </p:nvSpPr>
        <p:spPr/>
        <p:txBody>
          <a:bodyPr/>
          <a:lstStyle/>
          <a:p>
            <a:fld id="{B74063A7-BC04-C54D-97C5-49D5E93F504E}" type="slidenum">
              <a:rPr lang="en-US" smtClean="0"/>
              <a:t>‹#›</a:t>
            </a:fld>
            <a:endParaRPr lang="en-US"/>
          </a:p>
        </p:txBody>
      </p:sp>
    </p:spTree>
    <p:extLst>
      <p:ext uri="{BB962C8B-B14F-4D97-AF65-F5344CB8AC3E}">
        <p14:creationId xmlns:p14="http://schemas.microsoft.com/office/powerpoint/2010/main" val="4294128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2F0A3-7E06-9AB5-202A-31CE898424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212035-0D46-0B9B-CB7C-E83DB2ED0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DF093-F632-3C46-533A-F579A6823D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0D43D2-2941-2F45-BE87-EAB8D45095C7}" type="datetimeFigureOut">
              <a:rPr lang="en-US" smtClean="0"/>
              <a:t>9/22/24</a:t>
            </a:fld>
            <a:endParaRPr lang="en-US"/>
          </a:p>
        </p:txBody>
      </p:sp>
      <p:sp>
        <p:nvSpPr>
          <p:cNvPr id="5" name="Footer Placeholder 4">
            <a:extLst>
              <a:ext uri="{FF2B5EF4-FFF2-40B4-BE49-F238E27FC236}">
                <a16:creationId xmlns:a16="http://schemas.microsoft.com/office/drawing/2014/main" id="{62515432-7B9E-3DFB-7126-5F0E67BD3F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C21ED1-4911-FE90-3F35-5C5F5A27D8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4063A7-BC04-C54D-97C5-49D5E93F504E}" type="slidenum">
              <a:rPr lang="en-US" smtClean="0"/>
              <a:t>‹#›</a:t>
            </a:fld>
            <a:endParaRPr lang="en-US"/>
          </a:p>
        </p:txBody>
      </p:sp>
    </p:spTree>
    <p:extLst>
      <p:ext uri="{BB962C8B-B14F-4D97-AF65-F5344CB8AC3E}">
        <p14:creationId xmlns:p14="http://schemas.microsoft.com/office/powerpoint/2010/main" val="316019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9.png"/><Relationship Id="rId7" Type="http://schemas.openxmlformats.org/officeDocument/2006/relationships/customXml" Target="../ink/ink2.xml"/><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customXml" Target="../ink/ink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terracycle.com/en-US/"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terracycle.com/en-US/"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terracycle.com/en-US/brigades/garnier?srsltid=AfmBOorcZAfVi88rl7ZkEl0CaYhON67sG2mjmAvPM3Suf4abDQhABSxF#@40.77027075200147:-95.93705549677736zoom:4"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cincinnatirecyclingandreusehub.org/"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terracycle.com/en-US/pages/terracycle-pickups?srsltid=AfmBOorKaxx4N_DvvUqqKOdzOoph-zWlLLk-wQmZjTxyTAn_Dh-skaMG"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verpackungsgesetz.com/en/topics/the-new-european-packaging-regulation-eu-packaging-regulation-2025/"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hefty.com/products/hefty-renew" TargetMode="Externa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hyperlink" Target="https://www.hefty.com/products/hefty-renew/renew-communities/ohio/cincinnati-progra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kroger.com/blog/food/be-a-zero-hero"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cleanrobotics.com/" TargetMode="External"/><Relationship Id="rId2" Type="http://schemas.openxmlformats.org/officeDocument/2006/relationships/image" Target="../media/image94.pn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bine.world/" TargetMode="Externa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www.aaapolymer.com/stretch-film-recycling/" TargetMode="Externa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youtu.be/NNA5cHU_xJQ?si=Y-T7pDcD_EceLW6v" TargetMode="External"/><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111.jpeg"/><Relationship Id="rId4" Type="http://schemas.openxmlformats.org/officeDocument/2006/relationships/image" Target="../media/image110.jpeg"/></Relationships>
</file>

<file path=ppt/slides/_rels/slide7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youtu.be/wCcTrivOAQ0?si=hIJ0ZLgEtaIe5Npf"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hyperlink" Target="https://youtu.be/K2KKmh-CYTg?si=PUilQw65ClochHKO" TargetMode="Externa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image" Target="../media/image130.jpeg"/></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4" Type="http://schemas.openxmlformats.org/officeDocument/2006/relationships/image" Target="../media/image136.jpeg"/></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hyperlink" Target="https://www.youtube.com/watch?v=xmTQA-RNygQ"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a:t>
            </a:fld>
            <a:endParaRPr lang="en-US"/>
          </a:p>
        </p:txBody>
      </p:sp>
      <p:pic>
        <p:nvPicPr>
          <p:cNvPr id="3" name="Picture 2">
            <a:extLst>
              <a:ext uri="{FF2B5EF4-FFF2-40B4-BE49-F238E27FC236}">
                <a16:creationId xmlns:a16="http://schemas.microsoft.com/office/drawing/2014/main" id="{A344CE08-2AA4-53F5-C9A0-77F1AC6ACD7F}"/>
              </a:ext>
            </a:extLst>
          </p:cNvPr>
          <p:cNvPicPr>
            <a:picLocks noChangeAspect="1"/>
          </p:cNvPicPr>
          <p:nvPr/>
        </p:nvPicPr>
        <p:blipFill>
          <a:blip r:embed="rId2"/>
          <a:stretch>
            <a:fillRect/>
          </a:stretch>
        </p:blipFill>
        <p:spPr>
          <a:xfrm>
            <a:off x="838200" y="3356606"/>
            <a:ext cx="7772400" cy="3182306"/>
          </a:xfrm>
          <a:prstGeom prst="rect">
            <a:avLst/>
          </a:prstGeom>
        </p:spPr>
      </p:pic>
      <p:pic>
        <p:nvPicPr>
          <p:cNvPr id="5" name="Picture 4">
            <a:extLst>
              <a:ext uri="{FF2B5EF4-FFF2-40B4-BE49-F238E27FC236}">
                <a16:creationId xmlns:a16="http://schemas.microsoft.com/office/drawing/2014/main" id="{AA698100-D9A2-0A53-F494-397196AE16DC}"/>
              </a:ext>
            </a:extLst>
          </p:cNvPr>
          <p:cNvPicPr>
            <a:picLocks noChangeAspect="1"/>
          </p:cNvPicPr>
          <p:nvPr/>
        </p:nvPicPr>
        <p:blipFill>
          <a:blip r:embed="rId3"/>
          <a:stretch>
            <a:fillRect/>
          </a:stretch>
        </p:blipFill>
        <p:spPr>
          <a:xfrm>
            <a:off x="4039815" y="1207156"/>
            <a:ext cx="4406900" cy="1816100"/>
          </a:xfrm>
          <a:prstGeom prst="rect">
            <a:avLst/>
          </a:prstGeom>
        </p:spPr>
      </p:pic>
      <p:sp>
        <p:nvSpPr>
          <p:cNvPr id="6" name="TextBox 5">
            <a:extLst>
              <a:ext uri="{FF2B5EF4-FFF2-40B4-BE49-F238E27FC236}">
                <a16:creationId xmlns:a16="http://schemas.microsoft.com/office/drawing/2014/main" id="{E7103BD7-9F54-49E5-8BAB-E4F108597A86}"/>
              </a:ext>
            </a:extLst>
          </p:cNvPr>
          <p:cNvSpPr txBox="1"/>
          <p:nvPr/>
        </p:nvSpPr>
        <p:spPr>
          <a:xfrm>
            <a:off x="390206" y="612809"/>
            <a:ext cx="2668623" cy="1754326"/>
          </a:xfrm>
          <a:prstGeom prst="rect">
            <a:avLst/>
          </a:prstGeom>
          <a:noFill/>
        </p:spPr>
        <p:txBody>
          <a:bodyPr wrap="square" rtlCol="0">
            <a:spAutoFit/>
          </a:bodyPr>
          <a:lstStyle/>
          <a:p>
            <a:r>
              <a:rPr lang="en-US" b="1" dirty="0"/>
              <a:t>120 million metric tons of plastic in packaging per year globally</a:t>
            </a:r>
          </a:p>
          <a:p>
            <a:endParaRPr lang="en-US" b="1" dirty="0"/>
          </a:p>
          <a:p>
            <a:r>
              <a:rPr lang="en-US" b="1" dirty="0"/>
              <a:t>60% of plastics found on beaches</a:t>
            </a:r>
          </a:p>
        </p:txBody>
      </p:sp>
      <p:sp>
        <p:nvSpPr>
          <p:cNvPr id="7" name="TextBox 6">
            <a:extLst>
              <a:ext uri="{FF2B5EF4-FFF2-40B4-BE49-F238E27FC236}">
                <a16:creationId xmlns:a16="http://schemas.microsoft.com/office/drawing/2014/main" id="{A5CE6B5F-BFB6-62FD-B6CE-2E80F8BD30F7}"/>
              </a:ext>
            </a:extLst>
          </p:cNvPr>
          <p:cNvSpPr txBox="1"/>
          <p:nvPr/>
        </p:nvSpPr>
        <p:spPr>
          <a:xfrm>
            <a:off x="9174677" y="460021"/>
            <a:ext cx="2010353" cy="2585323"/>
          </a:xfrm>
          <a:prstGeom prst="rect">
            <a:avLst/>
          </a:prstGeom>
          <a:noFill/>
        </p:spPr>
        <p:txBody>
          <a:bodyPr wrap="square" rtlCol="0">
            <a:spAutoFit/>
          </a:bodyPr>
          <a:lstStyle/>
          <a:p>
            <a:r>
              <a:rPr lang="en-US" b="1" dirty="0"/>
              <a:t>Monolayer Film: </a:t>
            </a:r>
          </a:p>
          <a:p>
            <a:r>
              <a:rPr lang="en-US" b="1" dirty="0"/>
              <a:t>Plastic Wrap</a:t>
            </a:r>
          </a:p>
          <a:p>
            <a:r>
              <a:rPr lang="en-US" b="1" dirty="0"/>
              <a:t>Shopping Bags</a:t>
            </a:r>
          </a:p>
          <a:p>
            <a:endParaRPr lang="en-US" b="1" dirty="0"/>
          </a:p>
          <a:p>
            <a:r>
              <a:rPr lang="en-US" b="1" dirty="0"/>
              <a:t>Multi-layer Film:</a:t>
            </a:r>
          </a:p>
          <a:p>
            <a:r>
              <a:rPr lang="en-US" b="1" dirty="0"/>
              <a:t>Pouches and Sachets </a:t>
            </a:r>
          </a:p>
          <a:p>
            <a:endParaRPr lang="en-US" b="1" dirty="0"/>
          </a:p>
          <a:p>
            <a:endParaRPr lang="en-US" b="1" dirty="0"/>
          </a:p>
        </p:txBody>
      </p:sp>
      <p:pic>
        <p:nvPicPr>
          <p:cNvPr id="1026" name="Picture 2" descr="Flexible Plastic Packaging | Cowichan ...">
            <a:extLst>
              <a:ext uri="{FF2B5EF4-FFF2-40B4-BE49-F238E27FC236}">
                <a16:creationId xmlns:a16="http://schemas.microsoft.com/office/drawing/2014/main" id="{94C1EAC7-5397-7743-DDDD-934A73912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0510" y="3948428"/>
            <a:ext cx="3232226" cy="181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83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10</a:t>
            </a:fld>
            <a:endParaRPr lang="en-US"/>
          </a:p>
        </p:txBody>
      </p:sp>
      <p:pic>
        <p:nvPicPr>
          <p:cNvPr id="3" name="Picture 2">
            <a:extLst>
              <a:ext uri="{FF2B5EF4-FFF2-40B4-BE49-F238E27FC236}">
                <a16:creationId xmlns:a16="http://schemas.microsoft.com/office/drawing/2014/main" id="{236C1092-940E-42FF-C4B1-1F8FC23D6DA0}"/>
              </a:ext>
            </a:extLst>
          </p:cNvPr>
          <p:cNvPicPr>
            <a:picLocks noChangeAspect="1"/>
          </p:cNvPicPr>
          <p:nvPr/>
        </p:nvPicPr>
        <p:blipFill>
          <a:blip r:embed="rId2"/>
          <a:stretch>
            <a:fillRect/>
          </a:stretch>
        </p:blipFill>
        <p:spPr>
          <a:xfrm>
            <a:off x="550182" y="1140031"/>
            <a:ext cx="12026728" cy="4963885"/>
          </a:xfrm>
          <a:prstGeom prst="rect">
            <a:avLst/>
          </a:prstGeom>
        </p:spPr>
      </p:pic>
      <p:sp>
        <p:nvSpPr>
          <p:cNvPr id="4" name="TextBox 3">
            <a:extLst>
              <a:ext uri="{FF2B5EF4-FFF2-40B4-BE49-F238E27FC236}">
                <a16:creationId xmlns:a16="http://schemas.microsoft.com/office/drawing/2014/main" id="{A779299E-A50D-2DBB-40F2-271F15A4702D}"/>
              </a:ext>
            </a:extLst>
          </p:cNvPr>
          <p:cNvSpPr txBox="1"/>
          <p:nvPr/>
        </p:nvSpPr>
        <p:spPr>
          <a:xfrm>
            <a:off x="4643252" y="164482"/>
            <a:ext cx="5403595" cy="461665"/>
          </a:xfrm>
          <a:prstGeom prst="rect">
            <a:avLst/>
          </a:prstGeom>
          <a:noFill/>
        </p:spPr>
        <p:txBody>
          <a:bodyPr wrap="none" rtlCol="0">
            <a:spAutoFit/>
          </a:bodyPr>
          <a:lstStyle/>
          <a:p>
            <a:r>
              <a:rPr lang="en-US" sz="2400" b="1" dirty="0"/>
              <a:t>Biaxially Oriented Polypropylene Film</a:t>
            </a:r>
          </a:p>
        </p:txBody>
      </p:sp>
    </p:spTree>
    <p:extLst>
      <p:ext uri="{BB962C8B-B14F-4D97-AF65-F5344CB8AC3E}">
        <p14:creationId xmlns:p14="http://schemas.microsoft.com/office/powerpoint/2010/main" val="13471053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100</a:t>
            </a:fld>
            <a:endParaRPr lang="en-US"/>
          </a:p>
        </p:txBody>
      </p:sp>
      <p:pic>
        <p:nvPicPr>
          <p:cNvPr id="3" name="Picture 2">
            <a:extLst>
              <a:ext uri="{FF2B5EF4-FFF2-40B4-BE49-F238E27FC236}">
                <a16:creationId xmlns:a16="http://schemas.microsoft.com/office/drawing/2014/main" id="{02757FBD-DC14-B534-B4E1-C88CEF39B265}"/>
              </a:ext>
            </a:extLst>
          </p:cNvPr>
          <p:cNvPicPr>
            <a:picLocks noChangeAspect="1"/>
          </p:cNvPicPr>
          <p:nvPr/>
        </p:nvPicPr>
        <p:blipFill>
          <a:blip r:embed="rId2"/>
          <a:stretch>
            <a:fillRect/>
          </a:stretch>
        </p:blipFill>
        <p:spPr>
          <a:xfrm>
            <a:off x="3479800" y="2260600"/>
            <a:ext cx="5232400" cy="2336800"/>
          </a:xfrm>
          <a:prstGeom prst="rect">
            <a:avLst/>
          </a:prstGeom>
        </p:spPr>
      </p:pic>
    </p:spTree>
    <p:extLst>
      <p:ext uri="{BB962C8B-B14F-4D97-AF65-F5344CB8AC3E}">
        <p14:creationId xmlns:p14="http://schemas.microsoft.com/office/powerpoint/2010/main" val="32910092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101</a:t>
            </a:fld>
            <a:endParaRPr lang="en-US"/>
          </a:p>
        </p:txBody>
      </p:sp>
      <p:pic>
        <p:nvPicPr>
          <p:cNvPr id="3" name="Picture 2">
            <a:extLst>
              <a:ext uri="{FF2B5EF4-FFF2-40B4-BE49-F238E27FC236}">
                <a16:creationId xmlns:a16="http://schemas.microsoft.com/office/drawing/2014/main" id="{A38F6D76-11D1-CA60-4C75-DD4D935F69EE}"/>
              </a:ext>
            </a:extLst>
          </p:cNvPr>
          <p:cNvPicPr>
            <a:picLocks noChangeAspect="1"/>
          </p:cNvPicPr>
          <p:nvPr/>
        </p:nvPicPr>
        <p:blipFill>
          <a:blip r:embed="rId2"/>
          <a:stretch>
            <a:fillRect/>
          </a:stretch>
        </p:blipFill>
        <p:spPr>
          <a:xfrm>
            <a:off x="2286000" y="1022350"/>
            <a:ext cx="7620000" cy="4813300"/>
          </a:xfrm>
          <a:prstGeom prst="rect">
            <a:avLst/>
          </a:prstGeom>
        </p:spPr>
      </p:pic>
    </p:spTree>
    <p:extLst>
      <p:ext uri="{BB962C8B-B14F-4D97-AF65-F5344CB8AC3E}">
        <p14:creationId xmlns:p14="http://schemas.microsoft.com/office/powerpoint/2010/main" val="28367093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102</a:t>
            </a:fld>
            <a:endParaRPr lang="en-US"/>
          </a:p>
        </p:txBody>
      </p:sp>
    </p:spTree>
    <p:extLst>
      <p:ext uri="{BB962C8B-B14F-4D97-AF65-F5344CB8AC3E}">
        <p14:creationId xmlns:p14="http://schemas.microsoft.com/office/powerpoint/2010/main" val="260375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11</a:t>
            </a:fld>
            <a:endParaRPr lang="en-US"/>
          </a:p>
        </p:txBody>
      </p:sp>
      <p:pic>
        <p:nvPicPr>
          <p:cNvPr id="3" name="Picture 2">
            <a:extLst>
              <a:ext uri="{FF2B5EF4-FFF2-40B4-BE49-F238E27FC236}">
                <a16:creationId xmlns:a16="http://schemas.microsoft.com/office/drawing/2014/main" id="{DF42824E-AD9F-B7C2-AB39-EBB5C4B20FC6}"/>
              </a:ext>
            </a:extLst>
          </p:cNvPr>
          <p:cNvPicPr>
            <a:picLocks noChangeAspect="1"/>
          </p:cNvPicPr>
          <p:nvPr/>
        </p:nvPicPr>
        <p:blipFill>
          <a:blip r:embed="rId2"/>
          <a:stretch>
            <a:fillRect/>
          </a:stretch>
        </p:blipFill>
        <p:spPr>
          <a:xfrm>
            <a:off x="677883" y="384778"/>
            <a:ext cx="11021584" cy="6146651"/>
          </a:xfrm>
          <a:prstGeom prst="rect">
            <a:avLst/>
          </a:prstGeom>
        </p:spPr>
      </p:pic>
      <p:sp>
        <p:nvSpPr>
          <p:cNvPr id="4" name="TextBox 3">
            <a:extLst>
              <a:ext uri="{FF2B5EF4-FFF2-40B4-BE49-F238E27FC236}">
                <a16:creationId xmlns:a16="http://schemas.microsoft.com/office/drawing/2014/main" id="{76AD9FAF-FA55-CFC7-2E2A-67F9B285E7FD}"/>
              </a:ext>
            </a:extLst>
          </p:cNvPr>
          <p:cNvSpPr txBox="1"/>
          <p:nvPr/>
        </p:nvSpPr>
        <p:spPr>
          <a:xfrm>
            <a:off x="83127" y="95738"/>
            <a:ext cx="5403595" cy="461665"/>
          </a:xfrm>
          <a:prstGeom prst="rect">
            <a:avLst/>
          </a:prstGeom>
          <a:noFill/>
        </p:spPr>
        <p:txBody>
          <a:bodyPr wrap="none" rtlCol="0">
            <a:spAutoFit/>
          </a:bodyPr>
          <a:lstStyle/>
          <a:p>
            <a:r>
              <a:rPr lang="en-US" sz="2400" b="1" dirty="0"/>
              <a:t>Biaxially Oriented Polypropylene Film</a:t>
            </a:r>
          </a:p>
        </p:txBody>
      </p:sp>
    </p:spTree>
    <p:extLst>
      <p:ext uri="{BB962C8B-B14F-4D97-AF65-F5344CB8AC3E}">
        <p14:creationId xmlns:p14="http://schemas.microsoft.com/office/powerpoint/2010/main" val="684316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12</a:t>
            </a:fld>
            <a:endParaRPr lang="en-US"/>
          </a:p>
        </p:txBody>
      </p:sp>
      <p:pic>
        <p:nvPicPr>
          <p:cNvPr id="3" name="Picture 2">
            <a:extLst>
              <a:ext uri="{FF2B5EF4-FFF2-40B4-BE49-F238E27FC236}">
                <a16:creationId xmlns:a16="http://schemas.microsoft.com/office/drawing/2014/main" id="{5C96CA41-3FC4-3F4E-2C49-08367E9648F8}"/>
              </a:ext>
            </a:extLst>
          </p:cNvPr>
          <p:cNvPicPr>
            <a:picLocks noChangeAspect="1"/>
          </p:cNvPicPr>
          <p:nvPr/>
        </p:nvPicPr>
        <p:blipFill>
          <a:blip r:embed="rId2"/>
          <a:stretch>
            <a:fillRect/>
          </a:stretch>
        </p:blipFill>
        <p:spPr>
          <a:xfrm>
            <a:off x="2209800" y="918572"/>
            <a:ext cx="7772400" cy="5020856"/>
          </a:xfrm>
          <a:prstGeom prst="rect">
            <a:avLst/>
          </a:prstGeom>
        </p:spPr>
      </p:pic>
    </p:spTree>
    <p:extLst>
      <p:ext uri="{BB962C8B-B14F-4D97-AF65-F5344CB8AC3E}">
        <p14:creationId xmlns:p14="http://schemas.microsoft.com/office/powerpoint/2010/main" val="930588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13</a:t>
            </a:fld>
            <a:endParaRPr lang="en-US"/>
          </a:p>
        </p:txBody>
      </p:sp>
      <p:pic>
        <p:nvPicPr>
          <p:cNvPr id="3" name="Picture 2">
            <a:extLst>
              <a:ext uri="{FF2B5EF4-FFF2-40B4-BE49-F238E27FC236}">
                <a16:creationId xmlns:a16="http://schemas.microsoft.com/office/drawing/2014/main" id="{6C14CBBE-1E73-0FBF-5D88-655D3AA49714}"/>
              </a:ext>
            </a:extLst>
          </p:cNvPr>
          <p:cNvPicPr>
            <a:picLocks noChangeAspect="1"/>
          </p:cNvPicPr>
          <p:nvPr/>
        </p:nvPicPr>
        <p:blipFill>
          <a:blip r:embed="rId2"/>
          <a:stretch>
            <a:fillRect/>
          </a:stretch>
        </p:blipFill>
        <p:spPr>
          <a:xfrm>
            <a:off x="232519" y="747408"/>
            <a:ext cx="11820936" cy="5320883"/>
          </a:xfrm>
          <a:prstGeom prst="rect">
            <a:avLst/>
          </a:prstGeom>
        </p:spPr>
      </p:pic>
    </p:spTree>
    <p:extLst>
      <p:ext uri="{BB962C8B-B14F-4D97-AF65-F5344CB8AC3E}">
        <p14:creationId xmlns:p14="http://schemas.microsoft.com/office/powerpoint/2010/main" val="2591214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14</a:t>
            </a:fld>
            <a:endParaRPr lang="en-US"/>
          </a:p>
        </p:txBody>
      </p:sp>
      <p:pic>
        <p:nvPicPr>
          <p:cNvPr id="3" name="Picture 2">
            <a:extLst>
              <a:ext uri="{FF2B5EF4-FFF2-40B4-BE49-F238E27FC236}">
                <a16:creationId xmlns:a16="http://schemas.microsoft.com/office/drawing/2014/main" id="{E11372FC-1991-A6D3-43E3-C9E295BE4C0B}"/>
              </a:ext>
            </a:extLst>
          </p:cNvPr>
          <p:cNvPicPr>
            <a:picLocks noChangeAspect="1"/>
          </p:cNvPicPr>
          <p:nvPr/>
        </p:nvPicPr>
        <p:blipFill>
          <a:blip r:embed="rId2"/>
          <a:stretch>
            <a:fillRect/>
          </a:stretch>
        </p:blipFill>
        <p:spPr>
          <a:xfrm>
            <a:off x="51901" y="783771"/>
            <a:ext cx="11911826" cy="5213268"/>
          </a:xfrm>
          <a:prstGeom prst="rect">
            <a:avLst/>
          </a:prstGeom>
        </p:spPr>
      </p:pic>
    </p:spTree>
    <p:extLst>
      <p:ext uri="{BB962C8B-B14F-4D97-AF65-F5344CB8AC3E}">
        <p14:creationId xmlns:p14="http://schemas.microsoft.com/office/powerpoint/2010/main" val="1963853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15</a:t>
            </a:fld>
            <a:endParaRPr lang="en-US"/>
          </a:p>
        </p:txBody>
      </p:sp>
      <p:pic>
        <p:nvPicPr>
          <p:cNvPr id="3" name="Picture 2">
            <a:extLst>
              <a:ext uri="{FF2B5EF4-FFF2-40B4-BE49-F238E27FC236}">
                <a16:creationId xmlns:a16="http://schemas.microsoft.com/office/drawing/2014/main" id="{1C425211-CDF6-0D33-945A-8B81116278E0}"/>
              </a:ext>
            </a:extLst>
          </p:cNvPr>
          <p:cNvPicPr>
            <a:picLocks noChangeAspect="1"/>
          </p:cNvPicPr>
          <p:nvPr/>
        </p:nvPicPr>
        <p:blipFill>
          <a:blip r:embed="rId2"/>
          <a:stretch>
            <a:fillRect/>
          </a:stretch>
        </p:blipFill>
        <p:spPr>
          <a:xfrm>
            <a:off x="1025386" y="391886"/>
            <a:ext cx="10328414" cy="6186345"/>
          </a:xfrm>
          <a:prstGeom prst="rect">
            <a:avLst/>
          </a:prstGeom>
        </p:spPr>
      </p:pic>
    </p:spTree>
    <p:extLst>
      <p:ext uri="{BB962C8B-B14F-4D97-AF65-F5344CB8AC3E}">
        <p14:creationId xmlns:p14="http://schemas.microsoft.com/office/powerpoint/2010/main" val="1796173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16</a:t>
            </a:fld>
            <a:endParaRPr lang="en-US"/>
          </a:p>
        </p:txBody>
      </p:sp>
      <p:pic>
        <p:nvPicPr>
          <p:cNvPr id="3" name="Picture 2">
            <a:extLst>
              <a:ext uri="{FF2B5EF4-FFF2-40B4-BE49-F238E27FC236}">
                <a16:creationId xmlns:a16="http://schemas.microsoft.com/office/drawing/2014/main" id="{0D1DD4B6-CFAB-F5A8-64D9-B5D8A9287E5B}"/>
              </a:ext>
            </a:extLst>
          </p:cNvPr>
          <p:cNvPicPr>
            <a:picLocks noChangeAspect="1"/>
          </p:cNvPicPr>
          <p:nvPr/>
        </p:nvPicPr>
        <p:blipFill>
          <a:blip r:embed="rId2"/>
          <a:stretch>
            <a:fillRect/>
          </a:stretch>
        </p:blipFill>
        <p:spPr>
          <a:xfrm>
            <a:off x="2209800" y="353741"/>
            <a:ext cx="7772400" cy="6150517"/>
          </a:xfrm>
          <a:prstGeom prst="rect">
            <a:avLst/>
          </a:prstGeom>
        </p:spPr>
      </p:pic>
      <p:sp>
        <p:nvSpPr>
          <p:cNvPr id="4" name="TextBox 3">
            <a:extLst>
              <a:ext uri="{FF2B5EF4-FFF2-40B4-BE49-F238E27FC236}">
                <a16:creationId xmlns:a16="http://schemas.microsoft.com/office/drawing/2014/main" id="{8F1923FB-4267-6938-3E90-F8C12B5E0055}"/>
              </a:ext>
            </a:extLst>
          </p:cNvPr>
          <p:cNvSpPr txBox="1"/>
          <p:nvPr/>
        </p:nvSpPr>
        <p:spPr>
          <a:xfrm>
            <a:off x="262247" y="353741"/>
            <a:ext cx="1947553" cy="1200329"/>
          </a:xfrm>
          <a:prstGeom prst="rect">
            <a:avLst/>
          </a:prstGeom>
          <a:noFill/>
        </p:spPr>
        <p:txBody>
          <a:bodyPr wrap="square" rtlCol="0">
            <a:spAutoFit/>
          </a:bodyPr>
          <a:lstStyle/>
          <a:p>
            <a:r>
              <a:rPr lang="en-US" b="1" dirty="0"/>
              <a:t>Higher ethylene has lower barrier but lower temp processing</a:t>
            </a:r>
          </a:p>
        </p:txBody>
      </p:sp>
    </p:spTree>
    <p:extLst>
      <p:ext uri="{BB962C8B-B14F-4D97-AF65-F5344CB8AC3E}">
        <p14:creationId xmlns:p14="http://schemas.microsoft.com/office/powerpoint/2010/main" val="170616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17</a:t>
            </a:fld>
            <a:endParaRPr lang="en-US"/>
          </a:p>
        </p:txBody>
      </p:sp>
      <p:pic>
        <p:nvPicPr>
          <p:cNvPr id="3" name="Picture 2">
            <a:extLst>
              <a:ext uri="{FF2B5EF4-FFF2-40B4-BE49-F238E27FC236}">
                <a16:creationId xmlns:a16="http://schemas.microsoft.com/office/drawing/2014/main" id="{748CC310-26B8-6DC1-22D1-692C28C7A428}"/>
              </a:ext>
            </a:extLst>
          </p:cNvPr>
          <p:cNvPicPr>
            <a:picLocks noChangeAspect="1"/>
          </p:cNvPicPr>
          <p:nvPr/>
        </p:nvPicPr>
        <p:blipFill>
          <a:blip r:embed="rId2"/>
          <a:stretch>
            <a:fillRect/>
          </a:stretch>
        </p:blipFill>
        <p:spPr>
          <a:xfrm>
            <a:off x="2635250" y="374650"/>
            <a:ext cx="6921500" cy="6108700"/>
          </a:xfrm>
          <a:prstGeom prst="rect">
            <a:avLst/>
          </a:prstGeom>
        </p:spPr>
      </p:pic>
    </p:spTree>
    <p:extLst>
      <p:ext uri="{BB962C8B-B14F-4D97-AF65-F5344CB8AC3E}">
        <p14:creationId xmlns:p14="http://schemas.microsoft.com/office/powerpoint/2010/main" val="1136078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18</a:t>
            </a:fld>
            <a:endParaRPr lang="en-US"/>
          </a:p>
        </p:txBody>
      </p:sp>
      <p:pic>
        <p:nvPicPr>
          <p:cNvPr id="3" name="Picture 2">
            <a:extLst>
              <a:ext uri="{FF2B5EF4-FFF2-40B4-BE49-F238E27FC236}">
                <a16:creationId xmlns:a16="http://schemas.microsoft.com/office/drawing/2014/main" id="{2D0568F8-C9E8-E870-CEBD-48733E1AD0D3}"/>
              </a:ext>
            </a:extLst>
          </p:cNvPr>
          <p:cNvPicPr>
            <a:picLocks noChangeAspect="1"/>
          </p:cNvPicPr>
          <p:nvPr/>
        </p:nvPicPr>
        <p:blipFill>
          <a:blip r:embed="rId2"/>
          <a:stretch>
            <a:fillRect/>
          </a:stretch>
        </p:blipFill>
        <p:spPr>
          <a:xfrm rot="5400000">
            <a:off x="3661071" y="-2431941"/>
            <a:ext cx="4738254" cy="11668444"/>
          </a:xfrm>
          <a:prstGeom prst="rect">
            <a:avLst/>
          </a:prstGeom>
        </p:spPr>
      </p:pic>
    </p:spTree>
    <p:extLst>
      <p:ext uri="{BB962C8B-B14F-4D97-AF65-F5344CB8AC3E}">
        <p14:creationId xmlns:p14="http://schemas.microsoft.com/office/powerpoint/2010/main" val="364088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19</a:t>
            </a:fld>
            <a:endParaRPr lang="en-US"/>
          </a:p>
        </p:txBody>
      </p:sp>
      <p:pic>
        <p:nvPicPr>
          <p:cNvPr id="4" name="Picture 3">
            <a:extLst>
              <a:ext uri="{FF2B5EF4-FFF2-40B4-BE49-F238E27FC236}">
                <a16:creationId xmlns:a16="http://schemas.microsoft.com/office/drawing/2014/main" id="{8F5F9DC5-E37F-9D54-1A0D-81D070A936C4}"/>
              </a:ext>
            </a:extLst>
          </p:cNvPr>
          <p:cNvPicPr>
            <a:picLocks noChangeAspect="1"/>
          </p:cNvPicPr>
          <p:nvPr/>
        </p:nvPicPr>
        <p:blipFill>
          <a:blip r:embed="rId2"/>
          <a:stretch>
            <a:fillRect/>
          </a:stretch>
        </p:blipFill>
        <p:spPr>
          <a:xfrm>
            <a:off x="1194815" y="37346"/>
            <a:ext cx="9500181" cy="6783307"/>
          </a:xfrm>
          <a:prstGeom prst="rect">
            <a:avLst/>
          </a:prstGeom>
        </p:spPr>
      </p:pic>
    </p:spTree>
    <p:extLst>
      <p:ext uri="{BB962C8B-B14F-4D97-AF65-F5344CB8AC3E}">
        <p14:creationId xmlns:p14="http://schemas.microsoft.com/office/powerpoint/2010/main" val="2524584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a:t>
            </a:fld>
            <a:endParaRPr lang="en-US"/>
          </a:p>
        </p:txBody>
      </p:sp>
      <p:pic>
        <p:nvPicPr>
          <p:cNvPr id="2050" name="Picture 2" descr="The Flexible Packaging Association ...">
            <a:extLst>
              <a:ext uri="{FF2B5EF4-FFF2-40B4-BE49-F238E27FC236}">
                <a16:creationId xmlns:a16="http://schemas.microsoft.com/office/drawing/2014/main" id="{3F3AE6DB-9D9D-1B85-CFF5-10D09C242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050" y="4263259"/>
            <a:ext cx="41783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exible plastic packaging recycling ...">
            <a:extLst>
              <a:ext uri="{FF2B5EF4-FFF2-40B4-BE49-F238E27FC236}">
                <a16:creationId xmlns:a16="http://schemas.microsoft.com/office/drawing/2014/main" id="{948988B1-1DD5-D953-071A-FDC126445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326" y="1340144"/>
            <a:ext cx="4102100"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4928D9-6C3E-8978-3B2F-5E184B97A670}"/>
              </a:ext>
            </a:extLst>
          </p:cNvPr>
          <p:cNvSpPr txBox="1"/>
          <p:nvPr/>
        </p:nvSpPr>
        <p:spPr>
          <a:xfrm>
            <a:off x="2480441" y="651641"/>
            <a:ext cx="8261131" cy="4893647"/>
          </a:xfrm>
          <a:prstGeom prst="rect">
            <a:avLst/>
          </a:prstGeom>
          <a:noFill/>
        </p:spPr>
        <p:txBody>
          <a:bodyPr wrap="square" rtlCol="0">
            <a:spAutoFit/>
          </a:bodyPr>
          <a:lstStyle/>
          <a:p>
            <a:r>
              <a:rPr lang="en-US" sz="2400" b="1" dirty="0"/>
              <a:t>Ideal Packaging:</a:t>
            </a:r>
          </a:p>
          <a:p>
            <a:endParaRPr lang="en-US" dirty="0"/>
          </a:p>
          <a:p>
            <a:r>
              <a:rPr lang="en-US" dirty="0"/>
              <a:t>Protect product from breakage, spoilage, contamination</a:t>
            </a:r>
          </a:p>
          <a:p>
            <a:r>
              <a:rPr lang="en-US" dirty="0"/>
              <a:t>Extend shelf-life/usage-life</a:t>
            </a:r>
          </a:p>
          <a:p>
            <a:r>
              <a:rPr lang="en-US" dirty="0"/>
              <a:t>Safeguard hygiene</a:t>
            </a:r>
          </a:p>
          <a:p>
            <a:r>
              <a:rPr lang="en-US" dirty="0"/>
              <a:t>Attractable appearance</a:t>
            </a:r>
          </a:p>
          <a:p>
            <a:endParaRPr lang="en-US" dirty="0"/>
          </a:p>
          <a:p>
            <a:r>
              <a:rPr lang="en-US" dirty="0"/>
              <a:t>Minimal material usage</a:t>
            </a:r>
          </a:p>
          <a:p>
            <a:r>
              <a:rPr lang="en-US" dirty="0"/>
              <a:t>Reduce package size</a:t>
            </a:r>
          </a:p>
          <a:p>
            <a:r>
              <a:rPr lang="en-US" dirty="0"/>
              <a:t>Reduce weight</a:t>
            </a:r>
          </a:p>
          <a:p>
            <a:r>
              <a:rPr lang="en-US" dirty="0"/>
              <a:t>Packability</a:t>
            </a:r>
          </a:p>
          <a:p>
            <a:endParaRPr lang="en-US" dirty="0"/>
          </a:p>
          <a:p>
            <a:r>
              <a:rPr lang="en-US" dirty="0"/>
              <a:t>Multiuse</a:t>
            </a:r>
          </a:p>
          <a:p>
            <a:endParaRPr lang="en-US" dirty="0"/>
          </a:p>
          <a:p>
            <a:r>
              <a:rPr lang="en-US" dirty="0"/>
              <a:t>Barrier properties tuned to product</a:t>
            </a:r>
          </a:p>
          <a:p>
            <a:endParaRPr lang="en-US" dirty="0"/>
          </a:p>
          <a:p>
            <a:r>
              <a:rPr lang="en-US" dirty="0"/>
              <a:t>Recyclability/Reuse/</a:t>
            </a:r>
            <a:r>
              <a:rPr lang="en-US" dirty="0" err="1"/>
              <a:t>Downcyclability</a:t>
            </a:r>
            <a:r>
              <a:rPr lang="en-US" dirty="0"/>
              <a:t>/</a:t>
            </a:r>
            <a:r>
              <a:rPr lang="en-US" dirty="0" err="1"/>
              <a:t>Upcyclability</a:t>
            </a:r>
            <a:r>
              <a:rPr lang="en-US" dirty="0"/>
              <a:t>?</a:t>
            </a:r>
          </a:p>
        </p:txBody>
      </p:sp>
    </p:spTree>
    <p:extLst>
      <p:ext uri="{BB962C8B-B14F-4D97-AF65-F5344CB8AC3E}">
        <p14:creationId xmlns:p14="http://schemas.microsoft.com/office/powerpoint/2010/main" val="663091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20</a:t>
            </a:fld>
            <a:endParaRPr lang="en-US"/>
          </a:p>
        </p:txBody>
      </p:sp>
      <p:pic>
        <p:nvPicPr>
          <p:cNvPr id="3" name="Picture 2">
            <a:extLst>
              <a:ext uri="{FF2B5EF4-FFF2-40B4-BE49-F238E27FC236}">
                <a16:creationId xmlns:a16="http://schemas.microsoft.com/office/drawing/2014/main" id="{027A42A1-56FA-0FA7-C93D-3A91543ED91B}"/>
              </a:ext>
            </a:extLst>
          </p:cNvPr>
          <p:cNvPicPr>
            <a:picLocks noChangeAspect="1"/>
          </p:cNvPicPr>
          <p:nvPr/>
        </p:nvPicPr>
        <p:blipFill>
          <a:blip r:embed="rId2"/>
          <a:stretch>
            <a:fillRect/>
          </a:stretch>
        </p:blipFill>
        <p:spPr>
          <a:xfrm>
            <a:off x="516988" y="495300"/>
            <a:ext cx="6692900" cy="5867400"/>
          </a:xfrm>
          <a:prstGeom prst="rect">
            <a:avLst/>
          </a:prstGeom>
        </p:spPr>
      </p:pic>
      <p:pic>
        <p:nvPicPr>
          <p:cNvPr id="4" name="Picture 3">
            <a:extLst>
              <a:ext uri="{FF2B5EF4-FFF2-40B4-BE49-F238E27FC236}">
                <a16:creationId xmlns:a16="http://schemas.microsoft.com/office/drawing/2014/main" id="{3D6E8DB7-D1AD-555C-B75A-6188A7AA9242}"/>
              </a:ext>
            </a:extLst>
          </p:cNvPr>
          <p:cNvPicPr>
            <a:picLocks noChangeAspect="1"/>
          </p:cNvPicPr>
          <p:nvPr/>
        </p:nvPicPr>
        <p:blipFill>
          <a:blip r:embed="rId3"/>
          <a:stretch>
            <a:fillRect/>
          </a:stretch>
        </p:blipFill>
        <p:spPr>
          <a:xfrm>
            <a:off x="7209888" y="136525"/>
            <a:ext cx="4956787" cy="2914155"/>
          </a:xfrm>
          <a:prstGeom prst="rect">
            <a:avLst/>
          </a:prstGeom>
        </p:spPr>
      </p:pic>
    </p:spTree>
    <p:extLst>
      <p:ext uri="{BB962C8B-B14F-4D97-AF65-F5344CB8AC3E}">
        <p14:creationId xmlns:p14="http://schemas.microsoft.com/office/powerpoint/2010/main" val="3038350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21</a:t>
            </a:fld>
            <a:endParaRPr lang="en-US"/>
          </a:p>
        </p:txBody>
      </p:sp>
      <p:pic>
        <p:nvPicPr>
          <p:cNvPr id="3" name="Picture 2">
            <a:extLst>
              <a:ext uri="{FF2B5EF4-FFF2-40B4-BE49-F238E27FC236}">
                <a16:creationId xmlns:a16="http://schemas.microsoft.com/office/drawing/2014/main" id="{C2F5956B-07CB-6266-A5BB-82E3A18ACF72}"/>
              </a:ext>
            </a:extLst>
          </p:cNvPr>
          <p:cNvPicPr>
            <a:picLocks noChangeAspect="1"/>
          </p:cNvPicPr>
          <p:nvPr/>
        </p:nvPicPr>
        <p:blipFill>
          <a:blip r:embed="rId2"/>
          <a:stretch>
            <a:fillRect/>
          </a:stretch>
        </p:blipFill>
        <p:spPr>
          <a:xfrm>
            <a:off x="533977" y="532403"/>
            <a:ext cx="5562023" cy="5823947"/>
          </a:xfrm>
          <a:prstGeom prst="rect">
            <a:avLst/>
          </a:prstGeom>
        </p:spPr>
      </p:pic>
      <p:pic>
        <p:nvPicPr>
          <p:cNvPr id="4" name="Picture 3">
            <a:extLst>
              <a:ext uri="{FF2B5EF4-FFF2-40B4-BE49-F238E27FC236}">
                <a16:creationId xmlns:a16="http://schemas.microsoft.com/office/drawing/2014/main" id="{530CD58D-EDF0-F4A5-178B-8844BED60F37}"/>
              </a:ext>
            </a:extLst>
          </p:cNvPr>
          <p:cNvPicPr>
            <a:picLocks noChangeAspect="1"/>
          </p:cNvPicPr>
          <p:nvPr/>
        </p:nvPicPr>
        <p:blipFill>
          <a:blip r:embed="rId3"/>
          <a:stretch>
            <a:fillRect/>
          </a:stretch>
        </p:blipFill>
        <p:spPr>
          <a:xfrm>
            <a:off x="6258049" y="1599870"/>
            <a:ext cx="5512747" cy="2639621"/>
          </a:xfrm>
          <a:prstGeom prst="rect">
            <a:avLst/>
          </a:prstGeom>
        </p:spPr>
      </p:pic>
    </p:spTree>
    <p:extLst>
      <p:ext uri="{BB962C8B-B14F-4D97-AF65-F5344CB8AC3E}">
        <p14:creationId xmlns:p14="http://schemas.microsoft.com/office/powerpoint/2010/main" val="81607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22</a:t>
            </a:fld>
            <a:endParaRPr lang="en-US"/>
          </a:p>
        </p:txBody>
      </p:sp>
      <p:pic>
        <p:nvPicPr>
          <p:cNvPr id="3" name="Picture 2">
            <a:extLst>
              <a:ext uri="{FF2B5EF4-FFF2-40B4-BE49-F238E27FC236}">
                <a16:creationId xmlns:a16="http://schemas.microsoft.com/office/drawing/2014/main" id="{2E2C43ED-8B02-BAB8-B62C-F4B942C49AE6}"/>
              </a:ext>
            </a:extLst>
          </p:cNvPr>
          <p:cNvPicPr>
            <a:picLocks noChangeAspect="1"/>
          </p:cNvPicPr>
          <p:nvPr/>
        </p:nvPicPr>
        <p:blipFill>
          <a:blip r:embed="rId2"/>
          <a:stretch>
            <a:fillRect/>
          </a:stretch>
        </p:blipFill>
        <p:spPr>
          <a:xfrm>
            <a:off x="2956956" y="31838"/>
            <a:ext cx="6115792" cy="6618682"/>
          </a:xfrm>
          <a:prstGeom prst="rect">
            <a:avLst/>
          </a:prstGeom>
        </p:spPr>
      </p:pic>
    </p:spTree>
    <p:extLst>
      <p:ext uri="{BB962C8B-B14F-4D97-AF65-F5344CB8AC3E}">
        <p14:creationId xmlns:p14="http://schemas.microsoft.com/office/powerpoint/2010/main" val="1973820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23</a:t>
            </a:fld>
            <a:endParaRPr lang="en-US"/>
          </a:p>
        </p:txBody>
      </p:sp>
      <p:pic>
        <p:nvPicPr>
          <p:cNvPr id="3" name="Picture 2">
            <a:extLst>
              <a:ext uri="{FF2B5EF4-FFF2-40B4-BE49-F238E27FC236}">
                <a16:creationId xmlns:a16="http://schemas.microsoft.com/office/drawing/2014/main" id="{76D61E9B-F372-D1D3-D0A1-303B71AB6DD1}"/>
              </a:ext>
            </a:extLst>
          </p:cNvPr>
          <p:cNvPicPr>
            <a:picLocks noChangeAspect="1"/>
          </p:cNvPicPr>
          <p:nvPr/>
        </p:nvPicPr>
        <p:blipFill>
          <a:blip r:embed="rId2"/>
          <a:stretch>
            <a:fillRect/>
          </a:stretch>
        </p:blipFill>
        <p:spPr>
          <a:xfrm>
            <a:off x="1080655" y="198934"/>
            <a:ext cx="9560661" cy="6157416"/>
          </a:xfrm>
          <a:prstGeom prst="rect">
            <a:avLst/>
          </a:prstGeom>
        </p:spPr>
      </p:pic>
    </p:spTree>
    <p:extLst>
      <p:ext uri="{BB962C8B-B14F-4D97-AF65-F5344CB8AC3E}">
        <p14:creationId xmlns:p14="http://schemas.microsoft.com/office/powerpoint/2010/main" val="1358382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24</a:t>
            </a:fld>
            <a:endParaRPr lang="en-US"/>
          </a:p>
        </p:txBody>
      </p:sp>
      <p:pic>
        <p:nvPicPr>
          <p:cNvPr id="3" name="Picture 2">
            <a:extLst>
              <a:ext uri="{FF2B5EF4-FFF2-40B4-BE49-F238E27FC236}">
                <a16:creationId xmlns:a16="http://schemas.microsoft.com/office/drawing/2014/main" id="{D3CF86AB-CECF-ED1B-495D-55239BD647AF}"/>
              </a:ext>
            </a:extLst>
          </p:cNvPr>
          <p:cNvPicPr>
            <a:picLocks noChangeAspect="1"/>
          </p:cNvPicPr>
          <p:nvPr/>
        </p:nvPicPr>
        <p:blipFill>
          <a:blip r:embed="rId2"/>
          <a:stretch>
            <a:fillRect/>
          </a:stretch>
        </p:blipFill>
        <p:spPr>
          <a:xfrm>
            <a:off x="2597150" y="25400"/>
            <a:ext cx="6997700" cy="6807200"/>
          </a:xfrm>
          <a:prstGeom prst="rect">
            <a:avLst/>
          </a:prstGeom>
        </p:spPr>
      </p:pic>
    </p:spTree>
    <p:extLst>
      <p:ext uri="{BB962C8B-B14F-4D97-AF65-F5344CB8AC3E}">
        <p14:creationId xmlns:p14="http://schemas.microsoft.com/office/powerpoint/2010/main" val="253105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25</a:t>
            </a:fld>
            <a:endParaRPr lang="en-US"/>
          </a:p>
        </p:txBody>
      </p:sp>
      <p:pic>
        <p:nvPicPr>
          <p:cNvPr id="3" name="Picture 2">
            <a:extLst>
              <a:ext uri="{FF2B5EF4-FFF2-40B4-BE49-F238E27FC236}">
                <a16:creationId xmlns:a16="http://schemas.microsoft.com/office/drawing/2014/main" id="{E32C77F3-6854-FD25-FB72-56CEA68DC316}"/>
              </a:ext>
            </a:extLst>
          </p:cNvPr>
          <p:cNvPicPr>
            <a:picLocks noChangeAspect="1"/>
          </p:cNvPicPr>
          <p:nvPr/>
        </p:nvPicPr>
        <p:blipFill>
          <a:blip r:embed="rId2"/>
          <a:stretch>
            <a:fillRect/>
          </a:stretch>
        </p:blipFill>
        <p:spPr>
          <a:xfrm>
            <a:off x="1221623" y="843148"/>
            <a:ext cx="9670403" cy="5130140"/>
          </a:xfrm>
          <a:prstGeom prst="rect">
            <a:avLst/>
          </a:prstGeom>
        </p:spPr>
      </p:pic>
    </p:spTree>
    <p:extLst>
      <p:ext uri="{BB962C8B-B14F-4D97-AF65-F5344CB8AC3E}">
        <p14:creationId xmlns:p14="http://schemas.microsoft.com/office/powerpoint/2010/main" val="2042123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26</a:t>
            </a:fld>
            <a:endParaRPr lang="en-US"/>
          </a:p>
        </p:txBody>
      </p:sp>
      <p:pic>
        <p:nvPicPr>
          <p:cNvPr id="3" name="Picture 2">
            <a:extLst>
              <a:ext uri="{FF2B5EF4-FFF2-40B4-BE49-F238E27FC236}">
                <a16:creationId xmlns:a16="http://schemas.microsoft.com/office/drawing/2014/main" id="{A4387197-680F-2734-196A-2CDF45203593}"/>
              </a:ext>
            </a:extLst>
          </p:cNvPr>
          <p:cNvPicPr>
            <a:picLocks noChangeAspect="1"/>
          </p:cNvPicPr>
          <p:nvPr/>
        </p:nvPicPr>
        <p:blipFill>
          <a:blip r:embed="rId2"/>
          <a:stretch>
            <a:fillRect/>
          </a:stretch>
        </p:blipFill>
        <p:spPr>
          <a:xfrm>
            <a:off x="1889759" y="92365"/>
            <a:ext cx="8356811" cy="6629110"/>
          </a:xfrm>
          <a:prstGeom prst="rect">
            <a:avLst/>
          </a:prstGeom>
        </p:spPr>
      </p:pic>
    </p:spTree>
    <p:extLst>
      <p:ext uri="{BB962C8B-B14F-4D97-AF65-F5344CB8AC3E}">
        <p14:creationId xmlns:p14="http://schemas.microsoft.com/office/powerpoint/2010/main" val="2862122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27</a:t>
            </a:fld>
            <a:endParaRPr lang="en-US"/>
          </a:p>
        </p:txBody>
      </p:sp>
      <p:pic>
        <p:nvPicPr>
          <p:cNvPr id="3" name="Picture 2">
            <a:extLst>
              <a:ext uri="{FF2B5EF4-FFF2-40B4-BE49-F238E27FC236}">
                <a16:creationId xmlns:a16="http://schemas.microsoft.com/office/drawing/2014/main" id="{1D1DD32C-CAC1-F42A-3ACB-8CB5EB6A82E1}"/>
              </a:ext>
            </a:extLst>
          </p:cNvPr>
          <p:cNvPicPr>
            <a:picLocks noChangeAspect="1"/>
          </p:cNvPicPr>
          <p:nvPr/>
        </p:nvPicPr>
        <p:blipFill>
          <a:blip r:embed="rId2"/>
          <a:stretch>
            <a:fillRect/>
          </a:stretch>
        </p:blipFill>
        <p:spPr>
          <a:xfrm>
            <a:off x="2218943" y="55458"/>
            <a:ext cx="7817847" cy="6802542"/>
          </a:xfrm>
          <a:prstGeom prst="rect">
            <a:avLst/>
          </a:prstGeom>
        </p:spPr>
      </p:pic>
      <p:sp>
        <p:nvSpPr>
          <p:cNvPr id="4" name="TextBox 3">
            <a:extLst>
              <a:ext uri="{FF2B5EF4-FFF2-40B4-BE49-F238E27FC236}">
                <a16:creationId xmlns:a16="http://schemas.microsoft.com/office/drawing/2014/main" id="{F0BE9A8F-7587-7745-6E0E-F5AFBC23C5FA}"/>
              </a:ext>
            </a:extLst>
          </p:cNvPr>
          <p:cNvSpPr txBox="1"/>
          <p:nvPr/>
        </p:nvSpPr>
        <p:spPr>
          <a:xfrm>
            <a:off x="390144" y="1158240"/>
            <a:ext cx="1668405" cy="1754326"/>
          </a:xfrm>
          <a:prstGeom prst="rect">
            <a:avLst/>
          </a:prstGeom>
          <a:noFill/>
        </p:spPr>
        <p:txBody>
          <a:bodyPr wrap="none" rtlCol="0">
            <a:spAutoFit/>
          </a:bodyPr>
          <a:lstStyle/>
          <a:p>
            <a:r>
              <a:rPr lang="en-US" dirty="0"/>
              <a:t>Fat content</a:t>
            </a:r>
          </a:p>
          <a:p>
            <a:r>
              <a:rPr lang="en-US" dirty="0"/>
              <a:t>MW substance</a:t>
            </a:r>
          </a:p>
          <a:p>
            <a:endParaRPr lang="en-US" dirty="0"/>
          </a:p>
          <a:p>
            <a:r>
              <a:rPr lang="en-US" dirty="0"/>
              <a:t>Film Thickness</a:t>
            </a:r>
          </a:p>
          <a:p>
            <a:endParaRPr lang="en-US" dirty="0"/>
          </a:p>
          <a:p>
            <a:endParaRPr lang="en-US" dirty="0"/>
          </a:p>
        </p:txBody>
      </p:sp>
    </p:spTree>
    <p:extLst>
      <p:ext uri="{BB962C8B-B14F-4D97-AF65-F5344CB8AC3E}">
        <p14:creationId xmlns:p14="http://schemas.microsoft.com/office/powerpoint/2010/main" val="1470685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28</a:t>
            </a:fld>
            <a:endParaRPr lang="en-US"/>
          </a:p>
        </p:txBody>
      </p:sp>
      <p:sp>
        <p:nvSpPr>
          <p:cNvPr id="4" name="TextBox 3">
            <a:extLst>
              <a:ext uri="{FF2B5EF4-FFF2-40B4-BE49-F238E27FC236}">
                <a16:creationId xmlns:a16="http://schemas.microsoft.com/office/drawing/2014/main" id="{93968C5D-CA3B-AD93-9AD7-8550F3075156}"/>
              </a:ext>
            </a:extLst>
          </p:cNvPr>
          <p:cNvSpPr txBox="1"/>
          <p:nvPr/>
        </p:nvSpPr>
        <p:spPr>
          <a:xfrm>
            <a:off x="3976254" y="332509"/>
            <a:ext cx="4239491" cy="461665"/>
          </a:xfrm>
          <a:prstGeom prst="rect">
            <a:avLst/>
          </a:prstGeom>
          <a:noFill/>
        </p:spPr>
        <p:txBody>
          <a:bodyPr wrap="square" rtlCol="0">
            <a:spAutoFit/>
          </a:bodyPr>
          <a:lstStyle/>
          <a:p>
            <a:r>
              <a:rPr lang="en-US" sz="2400" b="1" dirty="0"/>
              <a:t>Forms of Flexible Packaging</a:t>
            </a:r>
          </a:p>
        </p:txBody>
      </p:sp>
      <p:pic>
        <p:nvPicPr>
          <p:cNvPr id="6146" name="Picture 2" descr="Image of Deluxe T-Shirt Bags - 10 x 6 x 21&quot;, White - ULINE - Carton of 500 - S-15559W">
            <a:extLst>
              <a:ext uri="{FF2B5EF4-FFF2-40B4-BE49-F238E27FC236}">
                <a16:creationId xmlns:a16="http://schemas.microsoft.com/office/drawing/2014/main" id="{30063A89-9590-6645-6F02-4C3CCA40E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496" y="1397824"/>
            <a:ext cx="1524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1349CB-6AA1-1036-6638-1586B2428AAB}"/>
              </a:ext>
            </a:extLst>
          </p:cNvPr>
          <p:cNvSpPr txBox="1"/>
          <p:nvPr/>
        </p:nvSpPr>
        <p:spPr>
          <a:xfrm>
            <a:off x="5379522" y="878773"/>
            <a:ext cx="1218667" cy="369332"/>
          </a:xfrm>
          <a:prstGeom prst="rect">
            <a:avLst/>
          </a:prstGeom>
          <a:noFill/>
        </p:spPr>
        <p:txBody>
          <a:bodyPr wrap="none" rtlCol="0">
            <a:spAutoFit/>
          </a:bodyPr>
          <a:lstStyle/>
          <a:p>
            <a:r>
              <a:rPr lang="en-US" dirty="0"/>
              <a:t>T-shirt bag</a:t>
            </a:r>
          </a:p>
        </p:txBody>
      </p:sp>
      <p:sp>
        <p:nvSpPr>
          <p:cNvPr id="6" name="TextBox 5">
            <a:extLst>
              <a:ext uri="{FF2B5EF4-FFF2-40B4-BE49-F238E27FC236}">
                <a16:creationId xmlns:a16="http://schemas.microsoft.com/office/drawing/2014/main" id="{4EDE1B9E-E2D3-AB30-B3E8-2A762E8E4F31}"/>
              </a:ext>
            </a:extLst>
          </p:cNvPr>
          <p:cNvSpPr txBox="1"/>
          <p:nvPr/>
        </p:nvSpPr>
        <p:spPr>
          <a:xfrm>
            <a:off x="3548742" y="878773"/>
            <a:ext cx="1594924" cy="369332"/>
          </a:xfrm>
          <a:prstGeom prst="rect">
            <a:avLst/>
          </a:prstGeom>
          <a:noFill/>
        </p:spPr>
        <p:txBody>
          <a:bodyPr wrap="none" rtlCol="0">
            <a:spAutoFit/>
          </a:bodyPr>
          <a:lstStyle/>
          <a:p>
            <a:r>
              <a:rPr lang="en-US" dirty="0"/>
              <a:t>Wave-top bag</a:t>
            </a:r>
          </a:p>
        </p:txBody>
      </p:sp>
      <p:pic>
        <p:nvPicPr>
          <p:cNvPr id="6148" name="Picture 4" descr="Gusseted Take-Out Bags - 1.5 Mil, 24 x 20 x 11&quot;, White - ULINE - Carton of 250 - S-9702">
            <a:extLst>
              <a:ext uri="{FF2B5EF4-FFF2-40B4-BE49-F238E27FC236}">
                <a16:creationId xmlns:a16="http://schemas.microsoft.com/office/drawing/2014/main" id="{87AF2AC1-4B65-BC76-9471-75917CFEF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896" y="1169224"/>
            <a:ext cx="1879600" cy="266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05A3495-A70E-2704-254C-BDBAD3845CC7}"/>
              </a:ext>
            </a:extLst>
          </p:cNvPr>
          <p:cNvSpPr txBox="1"/>
          <p:nvPr/>
        </p:nvSpPr>
        <p:spPr>
          <a:xfrm>
            <a:off x="978969" y="878773"/>
            <a:ext cx="2252220" cy="369332"/>
          </a:xfrm>
          <a:prstGeom prst="rect">
            <a:avLst/>
          </a:prstGeom>
          <a:noFill/>
        </p:spPr>
        <p:txBody>
          <a:bodyPr wrap="none" rtlCol="0">
            <a:spAutoFit/>
          </a:bodyPr>
          <a:lstStyle/>
          <a:p>
            <a:r>
              <a:rPr lang="en-US" dirty="0"/>
              <a:t>Soft-loop handle bag</a:t>
            </a:r>
          </a:p>
        </p:txBody>
      </p:sp>
      <p:pic>
        <p:nvPicPr>
          <p:cNvPr id="6150" name="Picture 6" descr="Colored Frosty Shoppers - 8 x 5 x 10&quot;, Cub, Purple - ULINE - Carton of 250 - S-7257PUR">
            <a:extLst>
              <a:ext uri="{FF2B5EF4-FFF2-40B4-BE49-F238E27FC236}">
                <a16:creationId xmlns:a16="http://schemas.microsoft.com/office/drawing/2014/main" id="{0D3E357A-837E-99F0-1477-2574D7F03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819" y="1728024"/>
            <a:ext cx="1511300" cy="18796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ie Cut Handle Bag">
            <a:extLst>
              <a:ext uri="{FF2B5EF4-FFF2-40B4-BE49-F238E27FC236}">
                <a16:creationId xmlns:a16="http://schemas.microsoft.com/office/drawing/2014/main" id="{3C7CAA91-667C-829B-5991-63F82E67A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907" y="1562924"/>
            <a:ext cx="1879600" cy="1879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15F963-9A75-9F4B-57FB-7324AD401B3F}"/>
              </a:ext>
            </a:extLst>
          </p:cNvPr>
          <p:cNvSpPr txBox="1"/>
          <p:nvPr/>
        </p:nvSpPr>
        <p:spPr>
          <a:xfrm>
            <a:off x="7463907" y="878773"/>
            <a:ext cx="2084225" cy="369332"/>
          </a:xfrm>
          <a:prstGeom prst="rect">
            <a:avLst/>
          </a:prstGeom>
          <a:noFill/>
        </p:spPr>
        <p:txBody>
          <a:bodyPr wrap="none" rtlCol="0">
            <a:spAutoFit/>
          </a:bodyPr>
          <a:lstStyle/>
          <a:p>
            <a:r>
              <a:rPr lang="en-US" dirty="0"/>
              <a:t>Die cut handle bag</a:t>
            </a:r>
          </a:p>
        </p:txBody>
      </p:sp>
      <p:sp>
        <p:nvSpPr>
          <p:cNvPr id="9" name="TextBox 8">
            <a:extLst>
              <a:ext uri="{FF2B5EF4-FFF2-40B4-BE49-F238E27FC236}">
                <a16:creationId xmlns:a16="http://schemas.microsoft.com/office/drawing/2014/main" id="{83EF779F-F0C3-5722-B39B-04298B62A0A1}"/>
              </a:ext>
            </a:extLst>
          </p:cNvPr>
          <p:cNvSpPr txBox="1"/>
          <p:nvPr/>
        </p:nvSpPr>
        <p:spPr>
          <a:xfrm>
            <a:off x="786985" y="4087543"/>
            <a:ext cx="9084475" cy="369332"/>
          </a:xfrm>
          <a:prstGeom prst="rect">
            <a:avLst/>
          </a:prstGeom>
          <a:noFill/>
        </p:spPr>
        <p:txBody>
          <a:bodyPr wrap="none" rtlCol="0">
            <a:spAutoFit/>
          </a:bodyPr>
          <a:lstStyle/>
          <a:p>
            <a:r>
              <a:rPr lang="en-US" dirty="0"/>
              <a:t>Shrink wrap (LDPE),  stretch wrap (LLDPE) , bubble wrap (LDPE), twist wrap (</a:t>
            </a:r>
            <a:r>
              <a:rPr lang="en-US" dirty="0" err="1"/>
              <a:t>iPP</a:t>
            </a:r>
            <a:r>
              <a:rPr lang="en-US" dirty="0"/>
              <a:t> multilayer)</a:t>
            </a:r>
          </a:p>
        </p:txBody>
      </p:sp>
      <p:sp>
        <p:nvSpPr>
          <p:cNvPr id="10" name="TextBox 9">
            <a:extLst>
              <a:ext uri="{FF2B5EF4-FFF2-40B4-BE49-F238E27FC236}">
                <a16:creationId xmlns:a16="http://schemas.microsoft.com/office/drawing/2014/main" id="{DE091AE1-DF16-A5CF-5B75-6890291ACD65}"/>
              </a:ext>
            </a:extLst>
          </p:cNvPr>
          <p:cNvSpPr txBox="1"/>
          <p:nvPr/>
        </p:nvSpPr>
        <p:spPr>
          <a:xfrm>
            <a:off x="651444" y="4752128"/>
            <a:ext cx="2485680" cy="1200329"/>
          </a:xfrm>
          <a:prstGeom prst="rect">
            <a:avLst/>
          </a:prstGeom>
          <a:noFill/>
        </p:spPr>
        <p:txBody>
          <a:bodyPr wrap="none" rtlCol="0">
            <a:spAutoFit/>
          </a:bodyPr>
          <a:lstStyle/>
          <a:p>
            <a:r>
              <a:rPr lang="en-US" dirty="0"/>
              <a:t>Stand-up pouches SUP</a:t>
            </a:r>
          </a:p>
          <a:p>
            <a:r>
              <a:rPr lang="en-US" dirty="0"/>
              <a:t>PET, BOPP, nylon, PE, </a:t>
            </a:r>
          </a:p>
          <a:p>
            <a:r>
              <a:rPr lang="en-US" dirty="0"/>
              <a:t>tie layers, aluminized </a:t>
            </a:r>
          </a:p>
          <a:p>
            <a:r>
              <a:rPr lang="en-US" dirty="0"/>
              <a:t>or foil</a:t>
            </a:r>
          </a:p>
        </p:txBody>
      </p:sp>
      <p:pic>
        <p:nvPicPr>
          <p:cNvPr id="6154" name="Picture 10" descr="Matte Stand-Up Barrier Pouches - 7 x 11 1/2 x 4&quot;, White - ULINE - Carton of 500 - S-23415W">
            <a:extLst>
              <a:ext uri="{FF2B5EF4-FFF2-40B4-BE49-F238E27FC236}">
                <a16:creationId xmlns:a16="http://schemas.microsoft.com/office/drawing/2014/main" id="{BAFC0399-0E52-967F-2864-AFE566107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6454" y="4748976"/>
            <a:ext cx="1879600" cy="1879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65A5845-7C1B-0A49-E0D8-A8B777D28811}"/>
              </a:ext>
            </a:extLst>
          </p:cNvPr>
          <p:cNvSpPr txBox="1"/>
          <p:nvPr/>
        </p:nvSpPr>
        <p:spPr>
          <a:xfrm>
            <a:off x="5459052" y="4690980"/>
            <a:ext cx="2897484" cy="646331"/>
          </a:xfrm>
          <a:prstGeom prst="rect">
            <a:avLst/>
          </a:prstGeom>
          <a:noFill/>
        </p:spPr>
        <p:txBody>
          <a:bodyPr wrap="square">
            <a:spAutoFit/>
          </a:bodyPr>
          <a:lstStyle/>
          <a:p>
            <a:r>
              <a:rPr lang="en-US" dirty="0"/>
              <a:t>Lay flat/pillow pouches</a:t>
            </a:r>
          </a:p>
          <a:p>
            <a:r>
              <a:rPr lang="en-US" dirty="0"/>
              <a:t>LDPE, HDPE</a:t>
            </a:r>
          </a:p>
        </p:txBody>
      </p:sp>
      <p:pic>
        <p:nvPicPr>
          <p:cNvPr id="6156" name="Picture 12" descr="Image of 1000 Custom Flat Pouches - Easy To Create - 3.25&quot; W x 4.5&quot; H">
            <a:extLst>
              <a:ext uri="{FF2B5EF4-FFF2-40B4-BE49-F238E27FC236}">
                <a16:creationId xmlns:a16="http://schemas.microsoft.com/office/drawing/2014/main" id="{C7B9083D-56FA-E4ED-A28D-49E6CCE52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6734" y="4890490"/>
            <a:ext cx="16256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42DCE40-FF5F-E6BB-433E-6AC52E33BF84}"/>
              </a:ext>
            </a:extLst>
          </p:cNvPr>
          <p:cNvSpPr txBox="1"/>
          <p:nvPr/>
        </p:nvSpPr>
        <p:spPr>
          <a:xfrm>
            <a:off x="9982200" y="1724560"/>
            <a:ext cx="1848583" cy="369332"/>
          </a:xfrm>
          <a:prstGeom prst="rect">
            <a:avLst/>
          </a:prstGeom>
          <a:noFill/>
        </p:spPr>
        <p:txBody>
          <a:bodyPr wrap="none" rtlCol="0">
            <a:spAutoFit/>
          </a:bodyPr>
          <a:lstStyle/>
          <a:p>
            <a:r>
              <a:rPr lang="en-US" dirty="0"/>
              <a:t>LDPE, HDPE, </a:t>
            </a:r>
            <a:r>
              <a:rPr lang="en-US" dirty="0" err="1"/>
              <a:t>iPP</a:t>
            </a:r>
            <a:endParaRPr lang="en-US" dirty="0"/>
          </a:p>
        </p:txBody>
      </p:sp>
      <p:pic>
        <p:nvPicPr>
          <p:cNvPr id="6158" name="Picture 14" descr="Twist Wrap Packaging | Polysack">
            <a:extLst>
              <a:ext uri="{FF2B5EF4-FFF2-40B4-BE49-F238E27FC236}">
                <a16:creationId xmlns:a16="http://schemas.microsoft.com/office/drawing/2014/main" id="{0358B5E9-D9F0-C922-2E23-2538B6DEB2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71460" y="2620880"/>
            <a:ext cx="2197100" cy="207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012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29</a:t>
            </a:fld>
            <a:endParaRPr lang="en-US"/>
          </a:p>
        </p:txBody>
      </p:sp>
      <p:sp>
        <p:nvSpPr>
          <p:cNvPr id="4" name="TextBox 3">
            <a:extLst>
              <a:ext uri="{FF2B5EF4-FFF2-40B4-BE49-F238E27FC236}">
                <a16:creationId xmlns:a16="http://schemas.microsoft.com/office/drawing/2014/main" id="{93968C5D-CA3B-AD93-9AD7-8550F3075156}"/>
              </a:ext>
            </a:extLst>
          </p:cNvPr>
          <p:cNvSpPr txBox="1"/>
          <p:nvPr/>
        </p:nvSpPr>
        <p:spPr>
          <a:xfrm>
            <a:off x="3976254" y="332509"/>
            <a:ext cx="4239491" cy="461665"/>
          </a:xfrm>
          <a:prstGeom prst="rect">
            <a:avLst/>
          </a:prstGeom>
          <a:noFill/>
        </p:spPr>
        <p:txBody>
          <a:bodyPr wrap="square" rtlCol="0">
            <a:spAutoFit/>
          </a:bodyPr>
          <a:lstStyle/>
          <a:p>
            <a:r>
              <a:rPr lang="en-US" sz="2400" b="1" dirty="0"/>
              <a:t>Forms of Flexible Packaging</a:t>
            </a:r>
          </a:p>
        </p:txBody>
      </p:sp>
      <p:pic>
        <p:nvPicPr>
          <p:cNvPr id="3" name="Picture 2">
            <a:extLst>
              <a:ext uri="{FF2B5EF4-FFF2-40B4-BE49-F238E27FC236}">
                <a16:creationId xmlns:a16="http://schemas.microsoft.com/office/drawing/2014/main" id="{72615D65-3DF0-9C09-6A84-56024475CF25}"/>
              </a:ext>
            </a:extLst>
          </p:cNvPr>
          <p:cNvPicPr>
            <a:picLocks noChangeAspect="1"/>
          </p:cNvPicPr>
          <p:nvPr/>
        </p:nvPicPr>
        <p:blipFill>
          <a:blip r:embed="rId2"/>
          <a:stretch>
            <a:fillRect/>
          </a:stretch>
        </p:blipFill>
        <p:spPr>
          <a:xfrm>
            <a:off x="2397303" y="0"/>
            <a:ext cx="7397393" cy="6858000"/>
          </a:xfrm>
          <a:prstGeom prst="rect">
            <a:avLst/>
          </a:prstGeom>
        </p:spPr>
      </p:pic>
    </p:spTree>
    <p:extLst>
      <p:ext uri="{BB962C8B-B14F-4D97-AF65-F5344CB8AC3E}">
        <p14:creationId xmlns:p14="http://schemas.microsoft.com/office/powerpoint/2010/main" val="2464331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a:t>
            </a:fld>
            <a:endParaRPr lang="en-US"/>
          </a:p>
        </p:txBody>
      </p:sp>
      <p:pic>
        <p:nvPicPr>
          <p:cNvPr id="3" name="Picture 2">
            <a:extLst>
              <a:ext uri="{FF2B5EF4-FFF2-40B4-BE49-F238E27FC236}">
                <a16:creationId xmlns:a16="http://schemas.microsoft.com/office/drawing/2014/main" id="{DE3A2A4E-6E8B-77E5-FCC8-1E1AAF225D6B}"/>
              </a:ext>
            </a:extLst>
          </p:cNvPr>
          <p:cNvPicPr>
            <a:picLocks noChangeAspect="1"/>
          </p:cNvPicPr>
          <p:nvPr/>
        </p:nvPicPr>
        <p:blipFill>
          <a:blip r:embed="rId2"/>
          <a:stretch>
            <a:fillRect/>
          </a:stretch>
        </p:blipFill>
        <p:spPr>
          <a:xfrm>
            <a:off x="2209800" y="985021"/>
            <a:ext cx="7772400" cy="4887958"/>
          </a:xfrm>
          <a:prstGeom prst="rect">
            <a:avLst/>
          </a:prstGeom>
        </p:spPr>
      </p:pic>
    </p:spTree>
    <p:extLst>
      <p:ext uri="{BB962C8B-B14F-4D97-AF65-F5344CB8AC3E}">
        <p14:creationId xmlns:p14="http://schemas.microsoft.com/office/powerpoint/2010/main" val="3482957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30</a:t>
            </a:fld>
            <a:endParaRPr lang="en-US"/>
          </a:p>
        </p:txBody>
      </p:sp>
      <p:sp>
        <p:nvSpPr>
          <p:cNvPr id="5" name="TextBox 4">
            <a:extLst>
              <a:ext uri="{FF2B5EF4-FFF2-40B4-BE49-F238E27FC236}">
                <a16:creationId xmlns:a16="http://schemas.microsoft.com/office/drawing/2014/main" id="{4E1677EE-6349-15EE-DE1D-77111CF21955}"/>
              </a:ext>
            </a:extLst>
          </p:cNvPr>
          <p:cNvSpPr txBox="1"/>
          <p:nvPr/>
        </p:nvSpPr>
        <p:spPr>
          <a:xfrm>
            <a:off x="3976254" y="332509"/>
            <a:ext cx="4239491" cy="461665"/>
          </a:xfrm>
          <a:prstGeom prst="rect">
            <a:avLst/>
          </a:prstGeom>
          <a:noFill/>
        </p:spPr>
        <p:txBody>
          <a:bodyPr wrap="square" rtlCol="0">
            <a:spAutoFit/>
          </a:bodyPr>
          <a:lstStyle/>
          <a:p>
            <a:r>
              <a:rPr lang="en-US" sz="2400" b="1" dirty="0"/>
              <a:t>Labels and Sleeves</a:t>
            </a:r>
          </a:p>
        </p:txBody>
      </p:sp>
      <p:sp>
        <p:nvSpPr>
          <p:cNvPr id="6" name="TextBox 5">
            <a:extLst>
              <a:ext uri="{FF2B5EF4-FFF2-40B4-BE49-F238E27FC236}">
                <a16:creationId xmlns:a16="http://schemas.microsoft.com/office/drawing/2014/main" id="{0EE0633C-7A56-6AB7-54A1-217C56A8FF98}"/>
              </a:ext>
            </a:extLst>
          </p:cNvPr>
          <p:cNvSpPr txBox="1"/>
          <p:nvPr/>
        </p:nvSpPr>
        <p:spPr>
          <a:xfrm>
            <a:off x="1472540" y="1389413"/>
            <a:ext cx="6982691" cy="2308324"/>
          </a:xfrm>
          <a:prstGeom prst="rect">
            <a:avLst/>
          </a:prstGeom>
          <a:noFill/>
        </p:spPr>
        <p:txBody>
          <a:bodyPr wrap="square" rtlCol="0">
            <a:spAutoFit/>
          </a:bodyPr>
          <a:lstStyle/>
          <a:p>
            <a:r>
              <a:rPr lang="en-US" dirty="0" err="1"/>
              <a:t>iPP</a:t>
            </a:r>
            <a:r>
              <a:rPr lang="en-US" dirty="0"/>
              <a:t>, OPP, glycol-modified PET (PET-G), LDPE, PVC, PS.</a:t>
            </a:r>
          </a:p>
          <a:p>
            <a:r>
              <a:rPr lang="en-US" dirty="0"/>
              <a:t>PET-G Shrink wrap label and sleeves for PET containers</a:t>
            </a:r>
          </a:p>
          <a:p>
            <a:endParaRPr lang="en-US" dirty="0"/>
          </a:p>
          <a:p>
            <a:r>
              <a:rPr lang="en-US" dirty="0"/>
              <a:t>Polymer made of the same material as the container or film do not act as further contaminates and can be recycled with the film or container.    e.g. OPP label on HDPE or PP bottles</a:t>
            </a:r>
          </a:p>
          <a:p>
            <a:endParaRPr lang="en-US" dirty="0"/>
          </a:p>
          <a:p>
            <a:endParaRPr lang="en-US" dirty="0"/>
          </a:p>
        </p:txBody>
      </p:sp>
      <p:pic>
        <p:nvPicPr>
          <p:cNvPr id="6146" name="Picture 2" descr="Bottle Labels - Print Custom Design and ...">
            <a:extLst>
              <a:ext uri="{FF2B5EF4-FFF2-40B4-BE49-F238E27FC236}">
                <a16:creationId xmlns:a16="http://schemas.microsoft.com/office/drawing/2014/main" id="{AAF26135-D0EF-C7FD-83F1-5DAC77D10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6254" y="4114038"/>
            <a:ext cx="403860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2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31</a:t>
            </a:fld>
            <a:endParaRPr lang="en-US"/>
          </a:p>
        </p:txBody>
      </p:sp>
      <p:pic>
        <p:nvPicPr>
          <p:cNvPr id="3" name="Picture 2">
            <a:extLst>
              <a:ext uri="{FF2B5EF4-FFF2-40B4-BE49-F238E27FC236}">
                <a16:creationId xmlns:a16="http://schemas.microsoft.com/office/drawing/2014/main" id="{3CC6ABEF-B00B-20D4-AC47-829E1D9317FD}"/>
              </a:ext>
            </a:extLst>
          </p:cNvPr>
          <p:cNvPicPr>
            <a:picLocks noChangeAspect="1"/>
          </p:cNvPicPr>
          <p:nvPr/>
        </p:nvPicPr>
        <p:blipFill>
          <a:blip r:embed="rId2"/>
          <a:stretch>
            <a:fillRect/>
          </a:stretch>
        </p:blipFill>
        <p:spPr>
          <a:xfrm>
            <a:off x="0" y="325334"/>
            <a:ext cx="4097908" cy="6396141"/>
          </a:xfrm>
          <a:prstGeom prst="rect">
            <a:avLst/>
          </a:prstGeom>
        </p:spPr>
      </p:pic>
      <p:pic>
        <p:nvPicPr>
          <p:cNvPr id="4" name="Picture 3">
            <a:extLst>
              <a:ext uri="{FF2B5EF4-FFF2-40B4-BE49-F238E27FC236}">
                <a16:creationId xmlns:a16="http://schemas.microsoft.com/office/drawing/2014/main" id="{078200C1-061B-2A94-8DA3-2ECED3511AC5}"/>
              </a:ext>
            </a:extLst>
          </p:cNvPr>
          <p:cNvPicPr>
            <a:picLocks noChangeAspect="1"/>
          </p:cNvPicPr>
          <p:nvPr/>
        </p:nvPicPr>
        <p:blipFill>
          <a:blip r:embed="rId3"/>
          <a:stretch>
            <a:fillRect/>
          </a:stretch>
        </p:blipFill>
        <p:spPr>
          <a:xfrm>
            <a:off x="4097908" y="498165"/>
            <a:ext cx="4097908" cy="6050478"/>
          </a:xfrm>
          <a:prstGeom prst="rect">
            <a:avLst/>
          </a:prstGeom>
        </p:spPr>
      </p:pic>
      <p:pic>
        <p:nvPicPr>
          <p:cNvPr id="5" name="Picture 4">
            <a:extLst>
              <a:ext uri="{FF2B5EF4-FFF2-40B4-BE49-F238E27FC236}">
                <a16:creationId xmlns:a16="http://schemas.microsoft.com/office/drawing/2014/main" id="{98616A4F-6A13-DEBA-5F8D-B9ABC5205502}"/>
              </a:ext>
            </a:extLst>
          </p:cNvPr>
          <p:cNvPicPr>
            <a:picLocks noChangeAspect="1"/>
          </p:cNvPicPr>
          <p:nvPr/>
        </p:nvPicPr>
        <p:blipFill>
          <a:blip r:embed="rId4"/>
          <a:stretch>
            <a:fillRect/>
          </a:stretch>
        </p:blipFill>
        <p:spPr>
          <a:xfrm>
            <a:off x="8209859" y="463178"/>
            <a:ext cx="3982141" cy="6050478"/>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2744F6B4-A206-0834-4FA2-1C4C00FF21E5}"/>
                  </a:ext>
                </a:extLst>
              </p14:cNvPr>
              <p14:cNvContentPartPr/>
              <p14:nvPr/>
            </p14:nvContentPartPr>
            <p14:xfrm>
              <a:off x="-49222" y="1033915"/>
              <a:ext cx="981000" cy="322560"/>
            </p14:xfrm>
          </p:contentPart>
        </mc:Choice>
        <mc:Fallback xmlns="">
          <p:pic>
            <p:nvPicPr>
              <p:cNvPr id="6" name="Ink 5">
                <a:extLst>
                  <a:ext uri="{FF2B5EF4-FFF2-40B4-BE49-F238E27FC236}">
                    <a16:creationId xmlns:a16="http://schemas.microsoft.com/office/drawing/2014/main" id="{2744F6B4-A206-0834-4FA2-1C4C00FF21E5}"/>
                  </a:ext>
                </a:extLst>
              </p:cNvPr>
              <p:cNvPicPr/>
              <p:nvPr/>
            </p:nvPicPr>
            <p:blipFill>
              <a:blip r:embed="rId6"/>
              <a:stretch>
                <a:fillRect/>
              </a:stretch>
            </p:blipFill>
            <p:spPr>
              <a:xfrm>
                <a:off x="-55342" y="1027795"/>
                <a:ext cx="99324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0351579-6AA5-9C3B-AD6E-977EB2AB4390}"/>
                  </a:ext>
                </a:extLst>
              </p14:cNvPr>
              <p14:cNvContentPartPr/>
              <p14:nvPr/>
            </p14:nvContentPartPr>
            <p14:xfrm>
              <a:off x="8236898" y="893515"/>
              <a:ext cx="1115640" cy="256320"/>
            </p14:xfrm>
          </p:contentPart>
        </mc:Choice>
        <mc:Fallback xmlns="">
          <p:pic>
            <p:nvPicPr>
              <p:cNvPr id="7" name="Ink 6">
                <a:extLst>
                  <a:ext uri="{FF2B5EF4-FFF2-40B4-BE49-F238E27FC236}">
                    <a16:creationId xmlns:a16="http://schemas.microsoft.com/office/drawing/2014/main" id="{F0351579-6AA5-9C3B-AD6E-977EB2AB4390}"/>
                  </a:ext>
                </a:extLst>
              </p:cNvPr>
              <p:cNvPicPr/>
              <p:nvPr/>
            </p:nvPicPr>
            <p:blipFill>
              <a:blip r:embed="rId8"/>
              <a:stretch>
                <a:fillRect/>
              </a:stretch>
            </p:blipFill>
            <p:spPr>
              <a:xfrm>
                <a:off x="8230778" y="887395"/>
                <a:ext cx="1127880" cy="268560"/>
              </a:xfrm>
              <a:prstGeom prst="rect">
                <a:avLst/>
              </a:prstGeom>
            </p:spPr>
          </p:pic>
        </mc:Fallback>
      </mc:AlternateContent>
    </p:spTree>
    <p:extLst>
      <p:ext uri="{BB962C8B-B14F-4D97-AF65-F5344CB8AC3E}">
        <p14:creationId xmlns:p14="http://schemas.microsoft.com/office/powerpoint/2010/main" val="3034512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32</a:t>
            </a:fld>
            <a:endParaRPr lang="en-US"/>
          </a:p>
        </p:txBody>
      </p:sp>
      <p:pic>
        <p:nvPicPr>
          <p:cNvPr id="5" name="Picture 4">
            <a:extLst>
              <a:ext uri="{FF2B5EF4-FFF2-40B4-BE49-F238E27FC236}">
                <a16:creationId xmlns:a16="http://schemas.microsoft.com/office/drawing/2014/main" id="{36DDB6EC-1362-B73F-9A36-52AEF444E854}"/>
              </a:ext>
            </a:extLst>
          </p:cNvPr>
          <p:cNvPicPr>
            <a:picLocks noChangeAspect="1"/>
          </p:cNvPicPr>
          <p:nvPr/>
        </p:nvPicPr>
        <p:blipFill>
          <a:blip r:embed="rId2"/>
          <a:stretch>
            <a:fillRect/>
          </a:stretch>
        </p:blipFill>
        <p:spPr>
          <a:xfrm>
            <a:off x="11724" y="3327400"/>
            <a:ext cx="6692900" cy="3530600"/>
          </a:xfrm>
          <a:prstGeom prst="rect">
            <a:avLst/>
          </a:prstGeom>
        </p:spPr>
      </p:pic>
      <p:pic>
        <p:nvPicPr>
          <p:cNvPr id="6" name="Picture 5">
            <a:extLst>
              <a:ext uri="{FF2B5EF4-FFF2-40B4-BE49-F238E27FC236}">
                <a16:creationId xmlns:a16="http://schemas.microsoft.com/office/drawing/2014/main" id="{E4A24C48-4F6F-852F-6CED-75079AC85ED7}"/>
              </a:ext>
            </a:extLst>
          </p:cNvPr>
          <p:cNvPicPr>
            <a:picLocks noChangeAspect="1"/>
          </p:cNvPicPr>
          <p:nvPr/>
        </p:nvPicPr>
        <p:blipFill>
          <a:blip r:embed="rId3"/>
          <a:stretch>
            <a:fillRect/>
          </a:stretch>
        </p:blipFill>
        <p:spPr>
          <a:xfrm>
            <a:off x="6769101" y="3327400"/>
            <a:ext cx="5028702" cy="3308604"/>
          </a:xfrm>
          <a:prstGeom prst="rect">
            <a:avLst/>
          </a:prstGeom>
        </p:spPr>
      </p:pic>
      <p:pic>
        <p:nvPicPr>
          <p:cNvPr id="7" name="Picture 6">
            <a:extLst>
              <a:ext uri="{FF2B5EF4-FFF2-40B4-BE49-F238E27FC236}">
                <a16:creationId xmlns:a16="http://schemas.microsoft.com/office/drawing/2014/main" id="{6887B6DE-1EA5-2467-A4DD-5560A3052CB8}"/>
              </a:ext>
            </a:extLst>
          </p:cNvPr>
          <p:cNvPicPr>
            <a:picLocks noChangeAspect="1"/>
          </p:cNvPicPr>
          <p:nvPr/>
        </p:nvPicPr>
        <p:blipFill>
          <a:blip r:embed="rId4"/>
          <a:stretch>
            <a:fillRect/>
          </a:stretch>
        </p:blipFill>
        <p:spPr>
          <a:xfrm>
            <a:off x="3333262" y="0"/>
            <a:ext cx="5028702" cy="3383976"/>
          </a:xfrm>
          <a:prstGeom prst="rect">
            <a:avLst/>
          </a:prstGeom>
        </p:spPr>
      </p:pic>
    </p:spTree>
    <p:extLst>
      <p:ext uri="{BB962C8B-B14F-4D97-AF65-F5344CB8AC3E}">
        <p14:creationId xmlns:p14="http://schemas.microsoft.com/office/powerpoint/2010/main" val="3765704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33</a:t>
            </a:fld>
            <a:endParaRPr lang="en-US"/>
          </a:p>
        </p:txBody>
      </p:sp>
      <p:pic>
        <p:nvPicPr>
          <p:cNvPr id="8" name="Picture 7">
            <a:extLst>
              <a:ext uri="{FF2B5EF4-FFF2-40B4-BE49-F238E27FC236}">
                <a16:creationId xmlns:a16="http://schemas.microsoft.com/office/drawing/2014/main" id="{F9EC7FEC-7D7F-11D6-4D15-832268FE47B4}"/>
              </a:ext>
            </a:extLst>
          </p:cNvPr>
          <p:cNvPicPr>
            <a:picLocks noChangeAspect="1"/>
          </p:cNvPicPr>
          <p:nvPr/>
        </p:nvPicPr>
        <p:blipFill>
          <a:blip r:embed="rId2"/>
          <a:stretch>
            <a:fillRect/>
          </a:stretch>
        </p:blipFill>
        <p:spPr>
          <a:xfrm>
            <a:off x="375412" y="193802"/>
            <a:ext cx="4025900" cy="3097478"/>
          </a:xfrm>
          <a:prstGeom prst="rect">
            <a:avLst/>
          </a:prstGeom>
        </p:spPr>
      </p:pic>
      <p:pic>
        <p:nvPicPr>
          <p:cNvPr id="9" name="Picture 8">
            <a:extLst>
              <a:ext uri="{FF2B5EF4-FFF2-40B4-BE49-F238E27FC236}">
                <a16:creationId xmlns:a16="http://schemas.microsoft.com/office/drawing/2014/main" id="{6ED0F165-F334-CD35-1802-6A4264F958CB}"/>
              </a:ext>
            </a:extLst>
          </p:cNvPr>
          <p:cNvPicPr>
            <a:picLocks noChangeAspect="1"/>
          </p:cNvPicPr>
          <p:nvPr/>
        </p:nvPicPr>
        <p:blipFill>
          <a:blip r:embed="rId3"/>
          <a:stretch>
            <a:fillRect/>
          </a:stretch>
        </p:blipFill>
        <p:spPr>
          <a:xfrm>
            <a:off x="5295900" y="136525"/>
            <a:ext cx="6057900" cy="3314700"/>
          </a:xfrm>
          <a:prstGeom prst="rect">
            <a:avLst/>
          </a:prstGeom>
        </p:spPr>
      </p:pic>
      <p:pic>
        <p:nvPicPr>
          <p:cNvPr id="10" name="Picture 9">
            <a:extLst>
              <a:ext uri="{FF2B5EF4-FFF2-40B4-BE49-F238E27FC236}">
                <a16:creationId xmlns:a16="http://schemas.microsoft.com/office/drawing/2014/main" id="{4F9D66E5-82A1-E54C-8326-1F5955E50B1C}"/>
              </a:ext>
            </a:extLst>
          </p:cNvPr>
          <p:cNvPicPr>
            <a:picLocks noChangeAspect="1"/>
          </p:cNvPicPr>
          <p:nvPr/>
        </p:nvPicPr>
        <p:blipFill>
          <a:blip r:embed="rId4"/>
          <a:stretch>
            <a:fillRect/>
          </a:stretch>
        </p:blipFill>
        <p:spPr>
          <a:xfrm>
            <a:off x="512063" y="3808049"/>
            <a:ext cx="4310635" cy="2730863"/>
          </a:xfrm>
          <a:prstGeom prst="rect">
            <a:avLst/>
          </a:prstGeom>
        </p:spPr>
      </p:pic>
      <p:pic>
        <p:nvPicPr>
          <p:cNvPr id="11" name="Picture 10">
            <a:extLst>
              <a:ext uri="{FF2B5EF4-FFF2-40B4-BE49-F238E27FC236}">
                <a16:creationId xmlns:a16="http://schemas.microsoft.com/office/drawing/2014/main" id="{BA857D0D-56AD-F531-B301-3CEBD5DCB32E}"/>
              </a:ext>
            </a:extLst>
          </p:cNvPr>
          <p:cNvPicPr>
            <a:picLocks noChangeAspect="1"/>
          </p:cNvPicPr>
          <p:nvPr/>
        </p:nvPicPr>
        <p:blipFill>
          <a:blip r:embed="rId5"/>
          <a:stretch>
            <a:fillRect/>
          </a:stretch>
        </p:blipFill>
        <p:spPr>
          <a:xfrm>
            <a:off x="5544820" y="3722095"/>
            <a:ext cx="5560060" cy="2816817"/>
          </a:xfrm>
          <a:prstGeom prst="rect">
            <a:avLst/>
          </a:prstGeom>
        </p:spPr>
      </p:pic>
    </p:spTree>
    <p:extLst>
      <p:ext uri="{BB962C8B-B14F-4D97-AF65-F5344CB8AC3E}">
        <p14:creationId xmlns:p14="http://schemas.microsoft.com/office/powerpoint/2010/main" val="2967518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34</a:t>
            </a:fld>
            <a:endParaRPr lang="en-US"/>
          </a:p>
        </p:txBody>
      </p:sp>
      <p:pic>
        <p:nvPicPr>
          <p:cNvPr id="3" name="Picture 2">
            <a:extLst>
              <a:ext uri="{FF2B5EF4-FFF2-40B4-BE49-F238E27FC236}">
                <a16:creationId xmlns:a16="http://schemas.microsoft.com/office/drawing/2014/main" id="{C37017E9-B5F4-C872-8515-7386D36B287B}"/>
              </a:ext>
            </a:extLst>
          </p:cNvPr>
          <p:cNvPicPr>
            <a:picLocks noChangeAspect="1"/>
          </p:cNvPicPr>
          <p:nvPr/>
        </p:nvPicPr>
        <p:blipFill>
          <a:blip r:embed="rId2"/>
          <a:stretch>
            <a:fillRect/>
          </a:stretch>
        </p:blipFill>
        <p:spPr>
          <a:xfrm>
            <a:off x="518199" y="1950056"/>
            <a:ext cx="4534916" cy="2672669"/>
          </a:xfrm>
          <a:prstGeom prst="rect">
            <a:avLst/>
          </a:prstGeom>
        </p:spPr>
      </p:pic>
      <p:pic>
        <p:nvPicPr>
          <p:cNvPr id="4" name="Picture 3">
            <a:extLst>
              <a:ext uri="{FF2B5EF4-FFF2-40B4-BE49-F238E27FC236}">
                <a16:creationId xmlns:a16="http://schemas.microsoft.com/office/drawing/2014/main" id="{5E30DDAD-BEF7-B87C-F702-0E73790A034A}"/>
              </a:ext>
            </a:extLst>
          </p:cNvPr>
          <p:cNvPicPr>
            <a:picLocks noChangeAspect="1"/>
          </p:cNvPicPr>
          <p:nvPr/>
        </p:nvPicPr>
        <p:blipFill>
          <a:blip r:embed="rId3"/>
          <a:stretch>
            <a:fillRect/>
          </a:stretch>
        </p:blipFill>
        <p:spPr>
          <a:xfrm>
            <a:off x="5523523" y="1950056"/>
            <a:ext cx="6527800" cy="2438400"/>
          </a:xfrm>
          <a:prstGeom prst="rect">
            <a:avLst/>
          </a:prstGeom>
        </p:spPr>
      </p:pic>
    </p:spTree>
    <p:extLst>
      <p:ext uri="{BB962C8B-B14F-4D97-AF65-F5344CB8AC3E}">
        <p14:creationId xmlns:p14="http://schemas.microsoft.com/office/powerpoint/2010/main" val="446089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35</a:t>
            </a:fld>
            <a:endParaRPr lang="en-US"/>
          </a:p>
        </p:txBody>
      </p:sp>
      <p:sp>
        <p:nvSpPr>
          <p:cNvPr id="3" name="TextBox 2">
            <a:extLst>
              <a:ext uri="{FF2B5EF4-FFF2-40B4-BE49-F238E27FC236}">
                <a16:creationId xmlns:a16="http://schemas.microsoft.com/office/drawing/2014/main" id="{3E80F7A2-7F46-6A58-48CD-D14E10FADE3E}"/>
              </a:ext>
            </a:extLst>
          </p:cNvPr>
          <p:cNvSpPr txBox="1"/>
          <p:nvPr/>
        </p:nvSpPr>
        <p:spPr>
          <a:xfrm>
            <a:off x="3845625" y="332509"/>
            <a:ext cx="4239491" cy="461665"/>
          </a:xfrm>
          <a:prstGeom prst="rect">
            <a:avLst/>
          </a:prstGeom>
          <a:noFill/>
        </p:spPr>
        <p:txBody>
          <a:bodyPr wrap="square" rtlCol="0">
            <a:spAutoFit/>
          </a:bodyPr>
          <a:lstStyle/>
          <a:p>
            <a:r>
              <a:rPr lang="en-US" sz="2400" b="1" dirty="0"/>
              <a:t>Straps/Tapes/Six-Pack Rings</a:t>
            </a:r>
          </a:p>
        </p:txBody>
      </p:sp>
      <p:sp>
        <p:nvSpPr>
          <p:cNvPr id="4" name="TextBox 3">
            <a:extLst>
              <a:ext uri="{FF2B5EF4-FFF2-40B4-BE49-F238E27FC236}">
                <a16:creationId xmlns:a16="http://schemas.microsoft.com/office/drawing/2014/main" id="{2089126E-9FE6-C1CE-C9B6-013E3BBB0633}"/>
              </a:ext>
            </a:extLst>
          </p:cNvPr>
          <p:cNvSpPr txBox="1"/>
          <p:nvPr/>
        </p:nvSpPr>
        <p:spPr>
          <a:xfrm>
            <a:off x="2407265" y="1869451"/>
            <a:ext cx="5985164" cy="1477328"/>
          </a:xfrm>
          <a:prstGeom prst="rect">
            <a:avLst/>
          </a:prstGeom>
          <a:noFill/>
        </p:spPr>
        <p:txBody>
          <a:bodyPr wrap="square" rtlCol="0">
            <a:spAutoFit/>
          </a:bodyPr>
          <a:lstStyle/>
          <a:p>
            <a:r>
              <a:rPr lang="en-US" dirty="0"/>
              <a:t>Straps and Tapes: Thin, flat plastic bands        PP or PET</a:t>
            </a:r>
          </a:p>
          <a:p>
            <a:endParaRPr lang="en-US" dirty="0"/>
          </a:p>
          <a:p>
            <a:r>
              <a:rPr lang="en-US" dirty="0"/>
              <a:t>6-Pack Rings are LDPE</a:t>
            </a:r>
          </a:p>
          <a:p>
            <a:endParaRPr lang="en-US" dirty="0"/>
          </a:p>
          <a:p>
            <a:r>
              <a:rPr lang="en-US" dirty="0"/>
              <a:t>None are recyclable</a:t>
            </a:r>
          </a:p>
        </p:txBody>
      </p:sp>
      <p:pic>
        <p:nvPicPr>
          <p:cNvPr id="7170" name="Picture 2" descr="Beer Rings - Plastic 6-Pack Rings - ULINE - S-17632">
            <a:extLst>
              <a:ext uri="{FF2B5EF4-FFF2-40B4-BE49-F238E27FC236}">
                <a16:creationId xmlns:a16="http://schemas.microsoft.com/office/drawing/2014/main" id="{1E9C0575-5DA3-5092-879C-2DAC3995F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7169" y="2883389"/>
            <a:ext cx="1879600" cy="214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546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36</a:t>
            </a:fld>
            <a:endParaRPr lang="en-US"/>
          </a:p>
        </p:txBody>
      </p:sp>
      <p:pic>
        <p:nvPicPr>
          <p:cNvPr id="3" name="Picture 2">
            <a:extLst>
              <a:ext uri="{FF2B5EF4-FFF2-40B4-BE49-F238E27FC236}">
                <a16:creationId xmlns:a16="http://schemas.microsoft.com/office/drawing/2014/main" id="{65D2BCBC-BA1D-5885-F498-036D04F18D2D}"/>
              </a:ext>
            </a:extLst>
          </p:cNvPr>
          <p:cNvPicPr>
            <a:picLocks noChangeAspect="1"/>
          </p:cNvPicPr>
          <p:nvPr/>
        </p:nvPicPr>
        <p:blipFill>
          <a:blip r:embed="rId2"/>
          <a:stretch>
            <a:fillRect/>
          </a:stretch>
        </p:blipFill>
        <p:spPr>
          <a:xfrm>
            <a:off x="4173213" y="1959427"/>
            <a:ext cx="3171591" cy="4586927"/>
          </a:xfrm>
          <a:prstGeom prst="rect">
            <a:avLst/>
          </a:prstGeom>
        </p:spPr>
      </p:pic>
      <p:sp>
        <p:nvSpPr>
          <p:cNvPr id="4" name="TextBox 3">
            <a:extLst>
              <a:ext uri="{FF2B5EF4-FFF2-40B4-BE49-F238E27FC236}">
                <a16:creationId xmlns:a16="http://schemas.microsoft.com/office/drawing/2014/main" id="{E669B70F-C2B5-8887-FCE0-589491C4C037}"/>
              </a:ext>
            </a:extLst>
          </p:cNvPr>
          <p:cNvSpPr txBox="1"/>
          <p:nvPr/>
        </p:nvSpPr>
        <p:spPr>
          <a:xfrm>
            <a:off x="3845625" y="332509"/>
            <a:ext cx="4239491" cy="461665"/>
          </a:xfrm>
          <a:prstGeom prst="rect">
            <a:avLst/>
          </a:prstGeom>
          <a:noFill/>
        </p:spPr>
        <p:txBody>
          <a:bodyPr wrap="square" rtlCol="0">
            <a:spAutoFit/>
          </a:bodyPr>
          <a:lstStyle/>
          <a:p>
            <a:r>
              <a:rPr lang="en-US" sz="2400" b="1" dirty="0"/>
              <a:t>Woven Bags/Net Bags/Sacks</a:t>
            </a:r>
          </a:p>
        </p:txBody>
      </p:sp>
      <p:sp>
        <p:nvSpPr>
          <p:cNvPr id="5" name="TextBox 4">
            <a:extLst>
              <a:ext uri="{FF2B5EF4-FFF2-40B4-BE49-F238E27FC236}">
                <a16:creationId xmlns:a16="http://schemas.microsoft.com/office/drawing/2014/main" id="{FEDE8D6B-0483-F3C3-DD4A-2A202D2BE75C}"/>
              </a:ext>
            </a:extLst>
          </p:cNvPr>
          <p:cNvSpPr txBox="1"/>
          <p:nvPr/>
        </p:nvSpPr>
        <p:spPr>
          <a:xfrm>
            <a:off x="2481943" y="950026"/>
            <a:ext cx="4862861" cy="923330"/>
          </a:xfrm>
          <a:prstGeom prst="rect">
            <a:avLst/>
          </a:prstGeom>
          <a:noFill/>
        </p:spPr>
        <p:txBody>
          <a:bodyPr wrap="square" rtlCol="0">
            <a:spAutoFit/>
          </a:bodyPr>
          <a:lstStyle/>
          <a:p>
            <a:r>
              <a:rPr lang="en-US" dirty="0"/>
              <a:t>HDPE, PP, PET, Nylon</a:t>
            </a:r>
          </a:p>
          <a:p>
            <a:r>
              <a:rPr lang="en-US" dirty="0"/>
              <a:t>BOPP</a:t>
            </a:r>
          </a:p>
          <a:p>
            <a:r>
              <a:rPr lang="en-US" dirty="0"/>
              <a:t>For industrial materials, the bags are recycled</a:t>
            </a:r>
          </a:p>
        </p:txBody>
      </p:sp>
    </p:spTree>
    <p:extLst>
      <p:ext uri="{BB962C8B-B14F-4D97-AF65-F5344CB8AC3E}">
        <p14:creationId xmlns:p14="http://schemas.microsoft.com/office/powerpoint/2010/main" val="2393473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37</a:t>
            </a:fld>
            <a:endParaRPr lang="en-US"/>
          </a:p>
        </p:txBody>
      </p:sp>
      <p:sp>
        <p:nvSpPr>
          <p:cNvPr id="3" name="TextBox 2">
            <a:extLst>
              <a:ext uri="{FF2B5EF4-FFF2-40B4-BE49-F238E27FC236}">
                <a16:creationId xmlns:a16="http://schemas.microsoft.com/office/drawing/2014/main" id="{CB48F9F5-F87A-20A7-2A77-90657A0FBD5A}"/>
              </a:ext>
            </a:extLst>
          </p:cNvPr>
          <p:cNvSpPr txBox="1"/>
          <p:nvPr/>
        </p:nvSpPr>
        <p:spPr>
          <a:xfrm>
            <a:off x="3845625" y="332509"/>
            <a:ext cx="4239491" cy="461665"/>
          </a:xfrm>
          <a:prstGeom prst="rect">
            <a:avLst/>
          </a:prstGeom>
          <a:noFill/>
        </p:spPr>
        <p:txBody>
          <a:bodyPr wrap="square" rtlCol="0">
            <a:spAutoFit/>
          </a:bodyPr>
          <a:lstStyle/>
          <a:p>
            <a:r>
              <a:rPr lang="en-US" sz="2400" b="1" dirty="0"/>
              <a:t>Coated/Printed Film</a:t>
            </a:r>
          </a:p>
        </p:txBody>
      </p:sp>
      <p:sp>
        <p:nvSpPr>
          <p:cNvPr id="4" name="TextBox 3">
            <a:extLst>
              <a:ext uri="{FF2B5EF4-FFF2-40B4-BE49-F238E27FC236}">
                <a16:creationId xmlns:a16="http://schemas.microsoft.com/office/drawing/2014/main" id="{6CBDF2E0-E2F7-7263-9FF1-FA609637C454}"/>
              </a:ext>
            </a:extLst>
          </p:cNvPr>
          <p:cNvSpPr txBox="1"/>
          <p:nvPr/>
        </p:nvSpPr>
        <p:spPr>
          <a:xfrm>
            <a:off x="2303814" y="1484416"/>
            <a:ext cx="2821874" cy="646331"/>
          </a:xfrm>
          <a:prstGeom prst="rect">
            <a:avLst/>
          </a:prstGeom>
          <a:noFill/>
        </p:spPr>
        <p:txBody>
          <a:bodyPr wrap="square" rtlCol="0">
            <a:spAutoFit/>
          </a:bodyPr>
          <a:lstStyle/>
          <a:p>
            <a:r>
              <a:rPr lang="en-US" dirty="0"/>
              <a:t>PVDC, improves barrier for transparent films </a:t>
            </a:r>
          </a:p>
        </p:txBody>
      </p:sp>
      <p:pic>
        <p:nvPicPr>
          <p:cNvPr id="5" name="Picture 4">
            <a:extLst>
              <a:ext uri="{FF2B5EF4-FFF2-40B4-BE49-F238E27FC236}">
                <a16:creationId xmlns:a16="http://schemas.microsoft.com/office/drawing/2014/main" id="{4C1C7AEC-F8CC-E969-DF19-85C47B2821E5}"/>
              </a:ext>
            </a:extLst>
          </p:cNvPr>
          <p:cNvPicPr>
            <a:picLocks noChangeAspect="1"/>
          </p:cNvPicPr>
          <p:nvPr/>
        </p:nvPicPr>
        <p:blipFill>
          <a:blip r:embed="rId2"/>
          <a:stretch>
            <a:fillRect/>
          </a:stretch>
        </p:blipFill>
        <p:spPr>
          <a:xfrm>
            <a:off x="5125687" y="907598"/>
            <a:ext cx="4762500" cy="1892300"/>
          </a:xfrm>
          <a:prstGeom prst="rect">
            <a:avLst/>
          </a:prstGeom>
        </p:spPr>
      </p:pic>
      <p:sp>
        <p:nvSpPr>
          <p:cNvPr id="6" name="TextBox 5">
            <a:extLst>
              <a:ext uri="{FF2B5EF4-FFF2-40B4-BE49-F238E27FC236}">
                <a16:creationId xmlns:a16="http://schemas.microsoft.com/office/drawing/2014/main" id="{A39E8FD6-956F-70A9-CF35-F14EF6822574}"/>
              </a:ext>
            </a:extLst>
          </p:cNvPr>
          <p:cNvSpPr txBox="1"/>
          <p:nvPr/>
        </p:nvSpPr>
        <p:spPr>
          <a:xfrm>
            <a:off x="475013" y="3074166"/>
            <a:ext cx="2821874" cy="2862322"/>
          </a:xfrm>
          <a:prstGeom prst="rect">
            <a:avLst/>
          </a:prstGeom>
          <a:noFill/>
        </p:spPr>
        <p:txBody>
          <a:bodyPr wrap="square" rtlCol="0">
            <a:spAutoFit/>
          </a:bodyPr>
          <a:lstStyle/>
          <a:p>
            <a:r>
              <a:rPr lang="en-US" dirty="0"/>
              <a:t>Printing:</a:t>
            </a:r>
          </a:p>
          <a:p>
            <a:r>
              <a:rPr lang="en-US" dirty="0"/>
              <a:t>Flexographic-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1268" name="Picture 4" descr="Flexography Step-by-Step: How Flexographic Printing Works">
            <a:extLst>
              <a:ext uri="{FF2B5EF4-FFF2-40B4-BE49-F238E27FC236}">
                <a16:creationId xmlns:a16="http://schemas.microsoft.com/office/drawing/2014/main" id="{CB7C8109-3C0C-7938-9396-E8462A647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411" y="2707565"/>
            <a:ext cx="3289135" cy="200494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mprehensive Overview of Flexography">
            <a:extLst>
              <a:ext uri="{FF2B5EF4-FFF2-40B4-BE49-F238E27FC236}">
                <a16:creationId xmlns:a16="http://schemas.microsoft.com/office/drawing/2014/main" id="{CEAC1232-6931-8083-DF71-6D44861DCA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927" y="2662653"/>
            <a:ext cx="4253346" cy="23216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575D50-8657-7471-35D6-F6E03FFF3992}"/>
              </a:ext>
            </a:extLst>
          </p:cNvPr>
          <p:cNvSpPr txBox="1"/>
          <p:nvPr/>
        </p:nvSpPr>
        <p:spPr>
          <a:xfrm>
            <a:off x="4081155" y="4799605"/>
            <a:ext cx="1626919" cy="369332"/>
          </a:xfrm>
          <a:prstGeom prst="rect">
            <a:avLst/>
          </a:prstGeom>
          <a:noFill/>
        </p:spPr>
        <p:txBody>
          <a:bodyPr wrap="square" rtlCol="0">
            <a:spAutoFit/>
          </a:bodyPr>
          <a:lstStyle/>
          <a:p>
            <a:r>
              <a:rPr lang="en-US" dirty="0"/>
              <a:t>UV or IR cure</a:t>
            </a:r>
          </a:p>
        </p:txBody>
      </p:sp>
      <p:sp>
        <p:nvSpPr>
          <p:cNvPr id="8" name="TextBox 7">
            <a:extLst>
              <a:ext uri="{FF2B5EF4-FFF2-40B4-BE49-F238E27FC236}">
                <a16:creationId xmlns:a16="http://schemas.microsoft.com/office/drawing/2014/main" id="{8607D164-C316-340E-7BE6-AE60C08B5615}"/>
              </a:ext>
            </a:extLst>
          </p:cNvPr>
          <p:cNvSpPr txBox="1"/>
          <p:nvPr/>
        </p:nvSpPr>
        <p:spPr>
          <a:xfrm>
            <a:off x="2648197" y="6080166"/>
            <a:ext cx="5962403" cy="646331"/>
          </a:xfrm>
          <a:prstGeom prst="rect">
            <a:avLst/>
          </a:prstGeom>
          <a:noFill/>
        </p:spPr>
        <p:txBody>
          <a:bodyPr wrap="square" rtlCol="0">
            <a:spAutoFit/>
          </a:bodyPr>
          <a:lstStyle/>
          <a:p>
            <a:r>
              <a:rPr lang="en-US" dirty="0"/>
              <a:t>Printed or coated film can be recycled for trash bags coating can’t be removed.</a:t>
            </a:r>
          </a:p>
        </p:txBody>
      </p:sp>
    </p:spTree>
    <p:extLst>
      <p:ext uri="{BB962C8B-B14F-4D97-AF65-F5344CB8AC3E}">
        <p14:creationId xmlns:p14="http://schemas.microsoft.com/office/powerpoint/2010/main" val="1791321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38</a:t>
            </a:fld>
            <a:endParaRPr lang="en-US"/>
          </a:p>
        </p:txBody>
      </p:sp>
      <p:pic>
        <p:nvPicPr>
          <p:cNvPr id="12290" name="Picture 2">
            <a:extLst>
              <a:ext uri="{FF2B5EF4-FFF2-40B4-BE49-F238E27FC236}">
                <a16:creationId xmlns:a16="http://schemas.microsoft.com/office/drawing/2014/main" id="{70E45445-D783-98A9-31E8-F98609AE6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263" y="257290"/>
            <a:ext cx="2794000" cy="322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A1CD7D-F1F8-8A17-8887-FA65B5A384F2}"/>
              </a:ext>
            </a:extLst>
          </p:cNvPr>
          <p:cNvSpPr txBox="1"/>
          <p:nvPr/>
        </p:nvSpPr>
        <p:spPr>
          <a:xfrm>
            <a:off x="2514600" y="1294386"/>
            <a:ext cx="2794000" cy="3693319"/>
          </a:xfrm>
          <a:prstGeom prst="rect">
            <a:avLst/>
          </a:prstGeom>
          <a:noFill/>
        </p:spPr>
        <p:txBody>
          <a:bodyPr wrap="square">
            <a:spAutoFit/>
          </a:bodyPr>
          <a:lstStyle/>
          <a:p>
            <a:r>
              <a:rPr lang="en-US" dirty="0"/>
              <a:t>Rotogravure-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Digital-</a:t>
            </a:r>
          </a:p>
        </p:txBody>
      </p:sp>
      <p:pic>
        <p:nvPicPr>
          <p:cNvPr id="12292" name="Picture 4" descr="undefined">
            <a:extLst>
              <a:ext uri="{FF2B5EF4-FFF2-40B4-BE49-F238E27FC236}">
                <a16:creationId xmlns:a16="http://schemas.microsoft.com/office/drawing/2014/main" id="{E6698A72-48ED-980A-707A-14AA25E89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869" y="3830616"/>
            <a:ext cx="4157065" cy="277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552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39</a:t>
            </a:fld>
            <a:endParaRPr lang="en-US"/>
          </a:p>
        </p:txBody>
      </p:sp>
      <p:sp>
        <p:nvSpPr>
          <p:cNvPr id="3" name="TextBox 2">
            <a:extLst>
              <a:ext uri="{FF2B5EF4-FFF2-40B4-BE49-F238E27FC236}">
                <a16:creationId xmlns:a16="http://schemas.microsoft.com/office/drawing/2014/main" id="{89354726-3929-C832-7EF7-42263E9D51BD}"/>
              </a:ext>
            </a:extLst>
          </p:cNvPr>
          <p:cNvSpPr txBox="1"/>
          <p:nvPr/>
        </p:nvSpPr>
        <p:spPr>
          <a:xfrm>
            <a:off x="1330036" y="403761"/>
            <a:ext cx="5451764" cy="461665"/>
          </a:xfrm>
          <a:prstGeom prst="rect">
            <a:avLst/>
          </a:prstGeom>
          <a:noFill/>
        </p:spPr>
        <p:txBody>
          <a:bodyPr wrap="square" rtlCol="0">
            <a:spAutoFit/>
          </a:bodyPr>
          <a:lstStyle/>
          <a:p>
            <a:r>
              <a:rPr lang="en-US" sz="2400" b="1" dirty="0"/>
              <a:t>Applications of Flexible Packaging</a:t>
            </a:r>
          </a:p>
        </p:txBody>
      </p:sp>
      <p:sp>
        <p:nvSpPr>
          <p:cNvPr id="4" name="TextBox 3">
            <a:extLst>
              <a:ext uri="{FF2B5EF4-FFF2-40B4-BE49-F238E27FC236}">
                <a16:creationId xmlns:a16="http://schemas.microsoft.com/office/drawing/2014/main" id="{D00486CB-F531-8943-D170-71E9BC134768}"/>
              </a:ext>
            </a:extLst>
          </p:cNvPr>
          <p:cNvSpPr txBox="1"/>
          <p:nvPr/>
        </p:nvSpPr>
        <p:spPr>
          <a:xfrm>
            <a:off x="1062043" y="1767225"/>
            <a:ext cx="4871852" cy="2031325"/>
          </a:xfrm>
          <a:prstGeom prst="rect">
            <a:avLst/>
          </a:prstGeom>
          <a:noFill/>
        </p:spPr>
        <p:txBody>
          <a:bodyPr wrap="square">
            <a:spAutoFit/>
          </a:bodyPr>
          <a:lstStyle/>
          <a:p>
            <a:r>
              <a:rPr lang="en-US" b="1" dirty="0"/>
              <a:t>Food and beverage-</a:t>
            </a:r>
          </a:p>
          <a:p>
            <a:r>
              <a:rPr lang="en-US" dirty="0"/>
              <a:t>Largest Segment</a:t>
            </a:r>
          </a:p>
          <a:p>
            <a:r>
              <a:rPr lang="en-US" dirty="0"/>
              <a:t>Multilayer films with Aluminum foil and Polyolefins or PET/polyamide</a:t>
            </a:r>
          </a:p>
          <a:p>
            <a:r>
              <a:rPr lang="en-US" dirty="0"/>
              <a:t>Coating with PVDC to improve O</a:t>
            </a:r>
            <a:r>
              <a:rPr lang="en-US" baseline="-25000" dirty="0"/>
              <a:t>2</a:t>
            </a:r>
            <a:r>
              <a:rPr lang="en-US" dirty="0"/>
              <a:t> barrier</a:t>
            </a:r>
          </a:p>
          <a:p>
            <a:r>
              <a:rPr lang="en-US" dirty="0"/>
              <a:t>Heat sealing material like wax</a:t>
            </a:r>
          </a:p>
          <a:p>
            <a:endParaRPr lang="en-US" dirty="0"/>
          </a:p>
        </p:txBody>
      </p:sp>
      <p:pic>
        <p:nvPicPr>
          <p:cNvPr id="5" name="Picture 4">
            <a:extLst>
              <a:ext uri="{FF2B5EF4-FFF2-40B4-BE49-F238E27FC236}">
                <a16:creationId xmlns:a16="http://schemas.microsoft.com/office/drawing/2014/main" id="{B5CBEBDE-91CE-0048-EE0A-72945C41106D}"/>
              </a:ext>
            </a:extLst>
          </p:cNvPr>
          <p:cNvPicPr>
            <a:picLocks noChangeAspect="1"/>
          </p:cNvPicPr>
          <p:nvPr/>
        </p:nvPicPr>
        <p:blipFill>
          <a:blip r:embed="rId2"/>
          <a:stretch>
            <a:fillRect/>
          </a:stretch>
        </p:blipFill>
        <p:spPr>
          <a:xfrm>
            <a:off x="7231281" y="0"/>
            <a:ext cx="4892237" cy="6858000"/>
          </a:xfrm>
          <a:prstGeom prst="rect">
            <a:avLst/>
          </a:prstGeom>
        </p:spPr>
      </p:pic>
      <p:pic>
        <p:nvPicPr>
          <p:cNvPr id="8194" name="Picture 2" descr="Plastic Ziplock Packaging Pouch ...">
            <a:extLst>
              <a:ext uri="{FF2B5EF4-FFF2-40B4-BE49-F238E27FC236}">
                <a16:creationId xmlns:a16="http://schemas.microsoft.com/office/drawing/2014/main" id="{DDD7C64F-99F7-141B-CC88-ED84B9AEF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420" y="4075112"/>
            <a:ext cx="32893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37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a:t>
            </a:fld>
            <a:endParaRPr lang="en-US"/>
          </a:p>
        </p:txBody>
      </p:sp>
      <p:sp>
        <p:nvSpPr>
          <p:cNvPr id="6" name="TextBox 5">
            <a:extLst>
              <a:ext uri="{FF2B5EF4-FFF2-40B4-BE49-F238E27FC236}">
                <a16:creationId xmlns:a16="http://schemas.microsoft.com/office/drawing/2014/main" id="{2E5E1ED8-090D-2257-1530-36A72089F32E}"/>
              </a:ext>
            </a:extLst>
          </p:cNvPr>
          <p:cNvSpPr txBox="1"/>
          <p:nvPr/>
        </p:nvSpPr>
        <p:spPr>
          <a:xfrm>
            <a:off x="2492633" y="430276"/>
            <a:ext cx="8261131" cy="2123658"/>
          </a:xfrm>
          <a:prstGeom prst="rect">
            <a:avLst/>
          </a:prstGeom>
          <a:noFill/>
        </p:spPr>
        <p:txBody>
          <a:bodyPr wrap="square" rtlCol="0">
            <a:spAutoFit/>
          </a:bodyPr>
          <a:lstStyle/>
          <a:p>
            <a:r>
              <a:rPr lang="en-US" sz="2400" b="1" dirty="0"/>
              <a:t>Flexible Packaging:</a:t>
            </a:r>
          </a:p>
          <a:p>
            <a:endParaRPr lang="en-US" dirty="0"/>
          </a:p>
          <a:p>
            <a:r>
              <a:rPr lang="en-US" dirty="0"/>
              <a:t>Usually multilayer</a:t>
            </a:r>
          </a:p>
          <a:p>
            <a:r>
              <a:rPr lang="en-US" dirty="0"/>
              <a:t>	bulk layers (outer)</a:t>
            </a:r>
          </a:p>
          <a:p>
            <a:r>
              <a:rPr lang="en-US" dirty="0"/>
              <a:t>	barrier layers</a:t>
            </a:r>
          </a:p>
          <a:p>
            <a:r>
              <a:rPr lang="en-US" dirty="0"/>
              <a:t>	tie layers</a:t>
            </a:r>
          </a:p>
          <a:p>
            <a:r>
              <a:rPr lang="en-US" dirty="0"/>
              <a:t>	heat sealable layers</a:t>
            </a:r>
          </a:p>
        </p:txBody>
      </p:sp>
      <p:pic>
        <p:nvPicPr>
          <p:cNvPr id="3074" name="Picture 2" descr="An example of a multilayer flexible ...">
            <a:extLst>
              <a:ext uri="{FF2B5EF4-FFF2-40B4-BE49-F238E27FC236}">
                <a16:creationId xmlns:a16="http://schemas.microsoft.com/office/drawing/2014/main" id="{A0D1888B-7213-23A8-848B-B2526D470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290" y="2904836"/>
            <a:ext cx="8763419" cy="34515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cycling multi-layer packaging ...">
            <a:extLst>
              <a:ext uri="{FF2B5EF4-FFF2-40B4-BE49-F238E27FC236}">
                <a16:creationId xmlns:a16="http://schemas.microsoft.com/office/drawing/2014/main" id="{44013E95-E5F7-35DD-AABE-DE2982F64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808" y="602897"/>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480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40</a:t>
            </a:fld>
            <a:endParaRPr lang="en-US"/>
          </a:p>
        </p:txBody>
      </p:sp>
      <p:sp>
        <p:nvSpPr>
          <p:cNvPr id="4" name="TextBox 3">
            <a:extLst>
              <a:ext uri="{FF2B5EF4-FFF2-40B4-BE49-F238E27FC236}">
                <a16:creationId xmlns:a16="http://schemas.microsoft.com/office/drawing/2014/main" id="{92B08DC9-A65F-0B27-1450-9AE391984EC2}"/>
              </a:ext>
            </a:extLst>
          </p:cNvPr>
          <p:cNvSpPr txBox="1"/>
          <p:nvPr/>
        </p:nvSpPr>
        <p:spPr>
          <a:xfrm>
            <a:off x="1114795" y="2232537"/>
            <a:ext cx="6212279" cy="2862322"/>
          </a:xfrm>
          <a:prstGeom prst="rect">
            <a:avLst/>
          </a:prstGeom>
          <a:noFill/>
        </p:spPr>
        <p:txBody>
          <a:bodyPr wrap="square">
            <a:spAutoFit/>
          </a:bodyPr>
          <a:lstStyle/>
          <a:p>
            <a:r>
              <a:rPr lang="en-US" b="1" dirty="0"/>
              <a:t>Cleaning Products-</a:t>
            </a:r>
          </a:p>
          <a:p>
            <a:r>
              <a:rPr lang="en-US" dirty="0"/>
              <a:t>Soap wrappers</a:t>
            </a:r>
          </a:p>
          <a:p>
            <a:r>
              <a:rPr lang="en-US" dirty="0"/>
              <a:t>Laundry detergent pods (polyvinyl alcohol PVOH)</a:t>
            </a:r>
          </a:p>
          <a:p>
            <a:r>
              <a:rPr lang="en-US" dirty="0"/>
              <a:t>Liquid detergent pouches</a:t>
            </a:r>
          </a:p>
          <a:p>
            <a:r>
              <a:rPr lang="en-US" dirty="0"/>
              <a:t>Hand soap tubes</a:t>
            </a:r>
          </a:p>
          <a:p>
            <a:r>
              <a:rPr lang="en-US" dirty="0"/>
              <a:t>powder soap pouches</a:t>
            </a:r>
          </a:p>
          <a:p>
            <a:r>
              <a:rPr lang="en-US" dirty="0"/>
              <a:t>Dishwasher pouches</a:t>
            </a:r>
          </a:p>
          <a:p>
            <a:r>
              <a:rPr lang="en-US" dirty="0"/>
              <a:t>Dishwasher pods</a:t>
            </a:r>
          </a:p>
          <a:p>
            <a:r>
              <a:rPr lang="en-US" dirty="0"/>
              <a:t>Pouch packing for cleaning chemicals</a:t>
            </a:r>
          </a:p>
          <a:p>
            <a:endParaRPr lang="en-US" dirty="0"/>
          </a:p>
        </p:txBody>
      </p:sp>
      <p:pic>
        <p:nvPicPr>
          <p:cNvPr id="9218" name="Picture 2" descr="What makes dissolving detergent pods ...">
            <a:extLst>
              <a:ext uri="{FF2B5EF4-FFF2-40B4-BE49-F238E27FC236}">
                <a16:creationId xmlns:a16="http://schemas.microsoft.com/office/drawing/2014/main" id="{2755B7D3-4A15-E9F9-43F5-1CD40D98D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535" y="2232537"/>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204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41</a:t>
            </a:fld>
            <a:endParaRPr lang="en-US"/>
          </a:p>
        </p:txBody>
      </p:sp>
      <p:pic>
        <p:nvPicPr>
          <p:cNvPr id="3" name="Picture 2">
            <a:extLst>
              <a:ext uri="{FF2B5EF4-FFF2-40B4-BE49-F238E27FC236}">
                <a16:creationId xmlns:a16="http://schemas.microsoft.com/office/drawing/2014/main" id="{445C6FBF-E652-BC1D-5A40-C4CB3455BD59}"/>
              </a:ext>
            </a:extLst>
          </p:cNvPr>
          <p:cNvPicPr>
            <a:picLocks noChangeAspect="1"/>
          </p:cNvPicPr>
          <p:nvPr/>
        </p:nvPicPr>
        <p:blipFill>
          <a:blip r:embed="rId2"/>
          <a:stretch>
            <a:fillRect/>
          </a:stretch>
        </p:blipFill>
        <p:spPr>
          <a:xfrm>
            <a:off x="4014849" y="828460"/>
            <a:ext cx="7772400" cy="5201079"/>
          </a:xfrm>
          <a:prstGeom prst="rect">
            <a:avLst/>
          </a:prstGeom>
        </p:spPr>
      </p:pic>
      <p:sp>
        <p:nvSpPr>
          <p:cNvPr id="4" name="TextBox 3">
            <a:extLst>
              <a:ext uri="{FF2B5EF4-FFF2-40B4-BE49-F238E27FC236}">
                <a16:creationId xmlns:a16="http://schemas.microsoft.com/office/drawing/2014/main" id="{E5BF7B49-7293-3F25-26C0-C338DA8F0C8E}"/>
              </a:ext>
            </a:extLst>
          </p:cNvPr>
          <p:cNvSpPr txBox="1"/>
          <p:nvPr/>
        </p:nvSpPr>
        <p:spPr>
          <a:xfrm>
            <a:off x="1114795" y="2232537"/>
            <a:ext cx="6212279" cy="1200329"/>
          </a:xfrm>
          <a:prstGeom prst="rect">
            <a:avLst/>
          </a:prstGeom>
          <a:noFill/>
        </p:spPr>
        <p:txBody>
          <a:bodyPr wrap="square">
            <a:spAutoFit/>
          </a:bodyPr>
          <a:lstStyle/>
          <a:p>
            <a:r>
              <a:rPr lang="en-US" b="1" dirty="0"/>
              <a:t>Medical/Personal Care/Cosmetics</a:t>
            </a:r>
          </a:p>
          <a:p>
            <a:endParaRPr lang="en-US" dirty="0"/>
          </a:p>
          <a:p>
            <a:endParaRPr lang="en-US" dirty="0"/>
          </a:p>
          <a:p>
            <a:endParaRPr lang="en-US" dirty="0"/>
          </a:p>
        </p:txBody>
      </p:sp>
      <p:sp>
        <p:nvSpPr>
          <p:cNvPr id="5" name="TextBox 4">
            <a:extLst>
              <a:ext uri="{FF2B5EF4-FFF2-40B4-BE49-F238E27FC236}">
                <a16:creationId xmlns:a16="http://schemas.microsoft.com/office/drawing/2014/main" id="{10A78604-1339-E339-8D19-598AC36CBA61}"/>
              </a:ext>
            </a:extLst>
          </p:cNvPr>
          <p:cNvSpPr txBox="1"/>
          <p:nvPr/>
        </p:nvSpPr>
        <p:spPr>
          <a:xfrm>
            <a:off x="558140" y="3218213"/>
            <a:ext cx="2873829" cy="2031325"/>
          </a:xfrm>
          <a:prstGeom prst="rect">
            <a:avLst/>
          </a:prstGeom>
          <a:noFill/>
        </p:spPr>
        <p:txBody>
          <a:bodyPr wrap="square" rtlCol="0">
            <a:spAutoFit/>
          </a:bodyPr>
          <a:lstStyle/>
          <a:p>
            <a:r>
              <a:rPr lang="en-US" dirty="0"/>
              <a:t>Printed Aluminum Layer</a:t>
            </a:r>
          </a:p>
          <a:p>
            <a:r>
              <a:rPr lang="en-US" dirty="0"/>
              <a:t>Forming Film </a:t>
            </a:r>
          </a:p>
          <a:p>
            <a:r>
              <a:rPr lang="en-US" dirty="0"/>
              <a:t>LDPE, LLDPE, BOPP, OPP, PET, polyamide, PVC, PVDC</a:t>
            </a:r>
          </a:p>
          <a:p>
            <a:endParaRPr lang="en-US" dirty="0"/>
          </a:p>
          <a:p>
            <a:r>
              <a:rPr lang="en-US" dirty="0"/>
              <a:t>Considered medical waste</a:t>
            </a:r>
          </a:p>
        </p:txBody>
      </p:sp>
    </p:spTree>
    <p:extLst>
      <p:ext uri="{BB962C8B-B14F-4D97-AF65-F5344CB8AC3E}">
        <p14:creationId xmlns:p14="http://schemas.microsoft.com/office/powerpoint/2010/main" val="3110702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42</a:t>
            </a:fld>
            <a:endParaRPr lang="en-US"/>
          </a:p>
        </p:txBody>
      </p:sp>
      <p:sp>
        <p:nvSpPr>
          <p:cNvPr id="3" name="TextBox 2">
            <a:extLst>
              <a:ext uri="{FF2B5EF4-FFF2-40B4-BE49-F238E27FC236}">
                <a16:creationId xmlns:a16="http://schemas.microsoft.com/office/drawing/2014/main" id="{BE9997F0-A8BF-28B9-AA2E-D4AB860A8D11}"/>
              </a:ext>
            </a:extLst>
          </p:cNvPr>
          <p:cNvSpPr txBox="1"/>
          <p:nvPr/>
        </p:nvSpPr>
        <p:spPr>
          <a:xfrm>
            <a:off x="1114795" y="2232537"/>
            <a:ext cx="6212279" cy="2862322"/>
          </a:xfrm>
          <a:prstGeom prst="rect">
            <a:avLst/>
          </a:prstGeom>
          <a:noFill/>
        </p:spPr>
        <p:txBody>
          <a:bodyPr wrap="square">
            <a:spAutoFit/>
          </a:bodyPr>
          <a:lstStyle/>
          <a:p>
            <a:r>
              <a:rPr lang="en-US" b="1" dirty="0"/>
              <a:t>Flexible Pouches for Infusion</a:t>
            </a:r>
          </a:p>
          <a:p>
            <a:endParaRPr lang="en-US" b="1" dirty="0"/>
          </a:p>
          <a:p>
            <a:r>
              <a:rPr lang="en-US" b="1" dirty="0"/>
              <a:t>-Zero volume chamber</a:t>
            </a:r>
          </a:p>
          <a:p>
            <a:r>
              <a:rPr lang="en-US" b="1" dirty="0"/>
              <a:t>-Retained asepsis</a:t>
            </a:r>
          </a:p>
          <a:p>
            <a:r>
              <a:rPr lang="en-US" b="1" dirty="0"/>
              <a:t>-Reduce waste</a:t>
            </a:r>
          </a:p>
          <a:p>
            <a:endParaRPr lang="en-US" b="1" dirty="0"/>
          </a:p>
          <a:p>
            <a:r>
              <a:rPr lang="en-US" b="1" dirty="0"/>
              <a:t>PVC or polypropylene</a:t>
            </a:r>
          </a:p>
          <a:p>
            <a:endParaRPr lang="en-US" dirty="0"/>
          </a:p>
          <a:p>
            <a:endParaRPr lang="en-US" dirty="0"/>
          </a:p>
          <a:p>
            <a:endParaRPr lang="en-US" dirty="0"/>
          </a:p>
        </p:txBody>
      </p:sp>
      <p:pic>
        <p:nvPicPr>
          <p:cNvPr id="16386" name="Picture 2" descr="McKesson Gravity Feeding Bag Set, 1200 mL">
            <a:extLst>
              <a:ext uri="{FF2B5EF4-FFF2-40B4-BE49-F238E27FC236}">
                <a16:creationId xmlns:a16="http://schemas.microsoft.com/office/drawing/2014/main" id="{338A2A89-7F30-26C3-B51E-3F5F8C9F5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449" y="558140"/>
            <a:ext cx="5094514" cy="509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783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43</a:t>
            </a:fld>
            <a:endParaRPr lang="en-US"/>
          </a:p>
        </p:txBody>
      </p:sp>
      <p:pic>
        <p:nvPicPr>
          <p:cNvPr id="3" name="Picture 2">
            <a:hlinkClick r:id="rId2"/>
            <a:extLst>
              <a:ext uri="{FF2B5EF4-FFF2-40B4-BE49-F238E27FC236}">
                <a16:creationId xmlns:a16="http://schemas.microsoft.com/office/drawing/2014/main" id="{51A09756-2F30-9BCA-5E6F-430A90D824B7}"/>
              </a:ext>
            </a:extLst>
          </p:cNvPr>
          <p:cNvPicPr>
            <a:picLocks noChangeAspect="1"/>
          </p:cNvPicPr>
          <p:nvPr/>
        </p:nvPicPr>
        <p:blipFill>
          <a:blip r:embed="rId3"/>
          <a:stretch>
            <a:fillRect/>
          </a:stretch>
        </p:blipFill>
        <p:spPr>
          <a:xfrm>
            <a:off x="2209800" y="636670"/>
            <a:ext cx="7772400" cy="5584659"/>
          </a:xfrm>
          <a:prstGeom prst="rect">
            <a:avLst/>
          </a:prstGeom>
        </p:spPr>
      </p:pic>
    </p:spTree>
    <p:extLst>
      <p:ext uri="{BB962C8B-B14F-4D97-AF65-F5344CB8AC3E}">
        <p14:creationId xmlns:p14="http://schemas.microsoft.com/office/powerpoint/2010/main" val="4102079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44</a:t>
            </a:fld>
            <a:endParaRPr lang="en-US"/>
          </a:p>
        </p:txBody>
      </p:sp>
      <p:pic>
        <p:nvPicPr>
          <p:cNvPr id="3" name="Picture 2">
            <a:hlinkClick r:id="rId2"/>
            <a:extLst>
              <a:ext uri="{FF2B5EF4-FFF2-40B4-BE49-F238E27FC236}">
                <a16:creationId xmlns:a16="http://schemas.microsoft.com/office/drawing/2014/main" id="{5B44B00C-0F63-332B-07EA-A5C39975A5B0}"/>
              </a:ext>
            </a:extLst>
          </p:cNvPr>
          <p:cNvPicPr>
            <a:picLocks noChangeAspect="1"/>
          </p:cNvPicPr>
          <p:nvPr/>
        </p:nvPicPr>
        <p:blipFill>
          <a:blip r:embed="rId3"/>
          <a:stretch>
            <a:fillRect/>
          </a:stretch>
        </p:blipFill>
        <p:spPr>
          <a:xfrm>
            <a:off x="2209800" y="469162"/>
            <a:ext cx="7772400" cy="5919676"/>
          </a:xfrm>
          <a:prstGeom prst="rect">
            <a:avLst/>
          </a:prstGeom>
        </p:spPr>
      </p:pic>
    </p:spTree>
    <p:extLst>
      <p:ext uri="{BB962C8B-B14F-4D97-AF65-F5344CB8AC3E}">
        <p14:creationId xmlns:p14="http://schemas.microsoft.com/office/powerpoint/2010/main" val="2346998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45</a:t>
            </a:fld>
            <a:endParaRPr lang="en-US"/>
          </a:p>
        </p:txBody>
      </p:sp>
      <p:pic>
        <p:nvPicPr>
          <p:cNvPr id="4" name="Picture 3">
            <a:hlinkClick r:id="rId2"/>
            <a:extLst>
              <a:ext uri="{FF2B5EF4-FFF2-40B4-BE49-F238E27FC236}">
                <a16:creationId xmlns:a16="http://schemas.microsoft.com/office/drawing/2014/main" id="{F06455EF-EEA0-4B12-4FF2-EE7477CE5A40}"/>
              </a:ext>
            </a:extLst>
          </p:cNvPr>
          <p:cNvPicPr>
            <a:picLocks noChangeAspect="1"/>
          </p:cNvPicPr>
          <p:nvPr/>
        </p:nvPicPr>
        <p:blipFill>
          <a:blip r:embed="rId3"/>
          <a:stretch>
            <a:fillRect/>
          </a:stretch>
        </p:blipFill>
        <p:spPr>
          <a:xfrm>
            <a:off x="2209800" y="442226"/>
            <a:ext cx="7772400" cy="5973547"/>
          </a:xfrm>
          <a:prstGeom prst="rect">
            <a:avLst/>
          </a:prstGeom>
        </p:spPr>
      </p:pic>
    </p:spTree>
    <p:extLst>
      <p:ext uri="{BB962C8B-B14F-4D97-AF65-F5344CB8AC3E}">
        <p14:creationId xmlns:p14="http://schemas.microsoft.com/office/powerpoint/2010/main" val="3112631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46</a:t>
            </a:fld>
            <a:endParaRPr lang="en-US"/>
          </a:p>
        </p:txBody>
      </p:sp>
      <p:pic>
        <p:nvPicPr>
          <p:cNvPr id="3" name="Picture 2">
            <a:hlinkClick r:id="rId2"/>
            <a:extLst>
              <a:ext uri="{FF2B5EF4-FFF2-40B4-BE49-F238E27FC236}">
                <a16:creationId xmlns:a16="http://schemas.microsoft.com/office/drawing/2014/main" id="{4B52A89A-887A-02E6-ED6B-B2CCD2B35A6D}"/>
              </a:ext>
            </a:extLst>
          </p:cNvPr>
          <p:cNvPicPr>
            <a:picLocks noChangeAspect="1"/>
          </p:cNvPicPr>
          <p:nvPr/>
        </p:nvPicPr>
        <p:blipFill>
          <a:blip r:embed="rId3"/>
          <a:stretch>
            <a:fillRect/>
          </a:stretch>
        </p:blipFill>
        <p:spPr>
          <a:xfrm>
            <a:off x="1301262" y="382343"/>
            <a:ext cx="9776086" cy="6211887"/>
          </a:xfrm>
          <a:prstGeom prst="rect">
            <a:avLst/>
          </a:prstGeom>
        </p:spPr>
      </p:pic>
    </p:spTree>
    <p:extLst>
      <p:ext uri="{BB962C8B-B14F-4D97-AF65-F5344CB8AC3E}">
        <p14:creationId xmlns:p14="http://schemas.microsoft.com/office/powerpoint/2010/main" val="1434474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47</a:t>
            </a:fld>
            <a:endParaRPr lang="en-US"/>
          </a:p>
        </p:txBody>
      </p:sp>
      <p:sp>
        <p:nvSpPr>
          <p:cNvPr id="3" name="TextBox 2">
            <a:extLst>
              <a:ext uri="{FF2B5EF4-FFF2-40B4-BE49-F238E27FC236}">
                <a16:creationId xmlns:a16="http://schemas.microsoft.com/office/drawing/2014/main" id="{597339DE-714E-58B1-72EF-26EF2BF2E2AB}"/>
              </a:ext>
            </a:extLst>
          </p:cNvPr>
          <p:cNvSpPr txBox="1"/>
          <p:nvPr/>
        </p:nvSpPr>
        <p:spPr>
          <a:xfrm>
            <a:off x="224145" y="261233"/>
            <a:ext cx="6212279" cy="369332"/>
          </a:xfrm>
          <a:prstGeom prst="rect">
            <a:avLst/>
          </a:prstGeom>
          <a:noFill/>
        </p:spPr>
        <p:txBody>
          <a:bodyPr wrap="square">
            <a:spAutoFit/>
          </a:bodyPr>
          <a:lstStyle/>
          <a:p>
            <a:r>
              <a:rPr lang="en-US" b="1" dirty="0"/>
              <a:t>Construction and Building</a:t>
            </a:r>
          </a:p>
        </p:txBody>
      </p:sp>
      <p:sp>
        <p:nvSpPr>
          <p:cNvPr id="5" name="TextBox 4">
            <a:extLst>
              <a:ext uri="{FF2B5EF4-FFF2-40B4-BE49-F238E27FC236}">
                <a16:creationId xmlns:a16="http://schemas.microsoft.com/office/drawing/2014/main" id="{528155C3-239A-6E97-71C4-519D82730641}"/>
              </a:ext>
            </a:extLst>
          </p:cNvPr>
          <p:cNvSpPr txBox="1"/>
          <p:nvPr/>
        </p:nvSpPr>
        <p:spPr>
          <a:xfrm>
            <a:off x="1246909" y="1175657"/>
            <a:ext cx="5474525" cy="5078313"/>
          </a:xfrm>
          <a:prstGeom prst="rect">
            <a:avLst/>
          </a:prstGeom>
          <a:noFill/>
        </p:spPr>
        <p:txBody>
          <a:bodyPr wrap="square" rtlCol="0">
            <a:spAutoFit/>
          </a:bodyPr>
          <a:lstStyle/>
          <a:p>
            <a:r>
              <a:rPr lang="en-US" dirty="0"/>
              <a:t>Stretch Film made of LLDPE </a:t>
            </a:r>
          </a:p>
          <a:p>
            <a:endParaRPr lang="en-US" dirty="0"/>
          </a:p>
          <a:p>
            <a:r>
              <a:rPr lang="en-US" dirty="0"/>
              <a:t>Bricks,</a:t>
            </a:r>
          </a:p>
          <a:p>
            <a:r>
              <a:rPr lang="en-US" dirty="0"/>
              <a:t>Tiling,</a:t>
            </a:r>
          </a:p>
          <a:p>
            <a:r>
              <a:rPr lang="en-US" dirty="0"/>
              <a:t>Roofing</a:t>
            </a:r>
          </a:p>
          <a:p>
            <a:r>
              <a:rPr lang="en-US" dirty="0"/>
              <a:t>Truss structures</a:t>
            </a:r>
          </a:p>
          <a:p>
            <a:endParaRPr lang="en-US" dirty="0"/>
          </a:p>
          <a:p>
            <a:endParaRPr lang="en-US" dirty="0"/>
          </a:p>
          <a:p>
            <a:r>
              <a:rPr lang="en-US" dirty="0"/>
              <a:t>Woven PP bags </a:t>
            </a:r>
          </a:p>
          <a:p>
            <a:r>
              <a:rPr lang="en-US" dirty="0"/>
              <a:t>For sand</a:t>
            </a:r>
          </a:p>
          <a:p>
            <a:r>
              <a:rPr lang="en-US" dirty="0"/>
              <a:t>Bricks</a:t>
            </a:r>
          </a:p>
          <a:p>
            <a:r>
              <a:rPr lang="en-US" dirty="0"/>
              <a:t>Cement</a:t>
            </a:r>
          </a:p>
          <a:p>
            <a:endParaRPr lang="en-US" dirty="0"/>
          </a:p>
          <a:p>
            <a:r>
              <a:rPr lang="en-US" dirty="0"/>
              <a:t>PP or PET straps for</a:t>
            </a:r>
          </a:p>
          <a:p>
            <a:r>
              <a:rPr lang="en-US" dirty="0"/>
              <a:t>Ceramic tile pavers</a:t>
            </a:r>
          </a:p>
          <a:p>
            <a:r>
              <a:rPr lang="en-US" dirty="0"/>
              <a:t>Building blocks</a:t>
            </a:r>
          </a:p>
          <a:p>
            <a:endParaRPr lang="en-US" dirty="0"/>
          </a:p>
          <a:p>
            <a:r>
              <a:rPr lang="en-US" dirty="0"/>
              <a:t>Recycling is common</a:t>
            </a:r>
          </a:p>
        </p:txBody>
      </p:sp>
      <p:pic>
        <p:nvPicPr>
          <p:cNvPr id="6" name="Picture 5">
            <a:extLst>
              <a:ext uri="{FF2B5EF4-FFF2-40B4-BE49-F238E27FC236}">
                <a16:creationId xmlns:a16="http://schemas.microsoft.com/office/drawing/2014/main" id="{6BBE452A-DCA8-4225-6685-1BB84097199D}"/>
              </a:ext>
            </a:extLst>
          </p:cNvPr>
          <p:cNvPicPr>
            <a:picLocks noChangeAspect="1"/>
          </p:cNvPicPr>
          <p:nvPr/>
        </p:nvPicPr>
        <p:blipFill>
          <a:blip r:embed="rId2"/>
          <a:stretch>
            <a:fillRect/>
          </a:stretch>
        </p:blipFill>
        <p:spPr>
          <a:xfrm>
            <a:off x="4323608" y="341725"/>
            <a:ext cx="7772400" cy="6174550"/>
          </a:xfrm>
          <a:prstGeom prst="rect">
            <a:avLst/>
          </a:prstGeom>
        </p:spPr>
      </p:pic>
    </p:spTree>
    <p:extLst>
      <p:ext uri="{BB962C8B-B14F-4D97-AF65-F5344CB8AC3E}">
        <p14:creationId xmlns:p14="http://schemas.microsoft.com/office/powerpoint/2010/main" val="2993871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48</a:t>
            </a:fld>
            <a:endParaRPr lang="en-US"/>
          </a:p>
        </p:txBody>
      </p:sp>
      <p:sp>
        <p:nvSpPr>
          <p:cNvPr id="3" name="TextBox 2">
            <a:extLst>
              <a:ext uri="{FF2B5EF4-FFF2-40B4-BE49-F238E27FC236}">
                <a16:creationId xmlns:a16="http://schemas.microsoft.com/office/drawing/2014/main" id="{C267DD6A-2075-4DC9-D58E-122A2F00D6BC}"/>
              </a:ext>
            </a:extLst>
          </p:cNvPr>
          <p:cNvSpPr txBox="1"/>
          <p:nvPr/>
        </p:nvSpPr>
        <p:spPr>
          <a:xfrm>
            <a:off x="224145" y="261233"/>
            <a:ext cx="6212279" cy="369332"/>
          </a:xfrm>
          <a:prstGeom prst="rect">
            <a:avLst/>
          </a:prstGeom>
          <a:noFill/>
        </p:spPr>
        <p:txBody>
          <a:bodyPr wrap="square">
            <a:spAutoFit/>
          </a:bodyPr>
          <a:lstStyle/>
          <a:p>
            <a:r>
              <a:rPr lang="en-US" b="1" dirty="0"/>
              <a:t>E-Commerce</a:t>
            </a:r>
          </a:p>
        </p:txBody>
      </p:sp>
      <p:sp>
        <p:nvSpPr>
          <p:cNvPr id="4" name="TextBox 3">
            <a:extLst>
              <a:ext uri="{FF2B5EF4-FFF2-40B4-BE49-F238E27FC236}">
                <a16:creationId xmlns:a16="http://schemas.microsoft.com/office/drawing/2014/main" id="{E29442D6-0312-45F5-32C6-F36F070B898A}"/>
              </a:ext>
            </a:extLst>
          </p:cNvPr>
          <p:cNvSpPr txBox="1"/>
          <p:nvPr/>
        </p:nvSpPr>
        <p:spPr>
          <a:xfrm>
            <a:off x="1246909" y="1175657"/>
            <a:ext cx="5474525" cy="2031325"/>
          </a:xfrm>
          <a:prstGeom prst="rect">
            <a:avLst/>
          </a:prstGeom>
          <a:noFill/>
        </p:spPr>
        <p:txBody>
          <a:bodyPr wrap="square" rtlCol="0">
            <a:spAutoFit/>
          </a:bodyPr>
          <a:lstStyle/>
          <a:p>
            <a:r>
              <a:rPr lang="en-US" dirty="0"/>
              <a:t>20% of retail sales</a:t>
            </a:r>
          </a:p>
          <a:p>
            <a:endParaRPr lang="en-US" dirty="0"/>
          </a:p>
          <a:p>
            <a:r>
              <a:rPr lang="en-US" dirty="0"/>
              <a:t>Layers of LDPE and HDPE</a:t>
            </a:r>
          </a:p>
          <a:p>
            <a:endParaRPr lang="en-US" dirty="0"/>
          </a:p>
          <a:p>
            <a:r>
              <a:rPr lang="en-US" dirty="0"/>
              <a:t>Usually not for curbside recycling</a:t>
            </a:r>
          </a:p>
          <a:p>
            <a:r>
              <a:rPr lang="en-US" dirty="0"/>
              <a:t>Labels need to be removed or cut out</a:t>
            </a:r>
          </a:p>
          <a:p>
            <a:endParaRPr lang="en-US" dirty="0"/>
          </a:p>
        </p:txBody>
      </p:sp>
      <p:pic>
        <p:nvPicPr>
          <p:cNvPr id="18434" name="Picture 2" descr="Amazon packages are awash in plastic ...">
            <a:extLst>
              <a:ext uri="{FF2B5EF4-FFF2-40B4-BE49-F238E27FC236}">
                <a16:creationId xmlns:a16="http://schemas.microsoft.com/office/drawing/2014/main" id="{B5AE3C6A-6463-1C6A-3465-ADB2C21AA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158" y="914730"/>
            <a:ext cx="32893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Amazon packages are awash in plastic ...">
            <a:extLst>
              <a:ext uri="{FF2B5EF4-FFF2-40B4-BE49-F238E27FC236}">
                <a16:creationId xmlns:a16="http://schemas.microsoft.com/office/drawing/2014/main" id="{52FCF2AF-D2C5-B6D8-C2AC-C657EFB50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3565690"/>
            <a:ext cx="3124200" cy="260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775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49</a:t>
            </a:fld>
            <a:endParaRPr lang="en-US"/>
          </a:p>
        </p:txBody>
      </p:sp>
    </p:spTree>
    <p:extLst>
      <p:ext uri="{BB962C8B-B14F-4D97-AF65-F5344CB8AC3E}">
        <p14:creationId xmlns:p14="http://schemas.microsoft.com/office/powerpoint/2010/main" val="4053175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5</a:t>
            </a:fld>
            <a:endParaRPr lang="en-US"/>
          </a:p>
        </p:txBody>
      </p:sp>
      <p:pic>
        <p:nvPicPr>
          <p:cNvPr id="4" name="Picture 3">
            <a:extLst>
              <a:ext uri="{FF2B5EF4-FFF2-40B4-BE49-F238E27FC236}">
                <a16:creationId xmlns:a16="http://schemas.microsoft.com/office/drawing/2014/main" id="{ED16F5D0-C29C-DC10-0863-C712E826BF5B}"/>
              </a:ext>
            </a:extLst>
          </p:cNvPr>
          <p:cNvPicPr>
            <a:picLocks noChangeAspect="1"/>
          </p:cNvPicPr>
          <p:nvPr/>
        </p:nvPicPr>
        <p:blipFill>
          <a:blip r:embed="rId2"/>
          <a:stretch>
            <a:fillRect/>
          </a:stretch>
        </p:blipFill>
        <p:spPr>
          <a:xfrm>
            <a:off x="1449081" y="0"/>
            <a:ext cx="6465293" cy="6858000"/>
          </a:xfrm>
          <a:prstGeom prst="rect">
            <a:avLst/>
          </a:prstGeom>
        </p:spPr>
      </p:pic>
      <p:pic>
        <p:nvPicPr>
          <p:cNvPr id="4098" name="Picture 2" descr="aid recycling of multi-layer packaging">
            <a:extLst>
              <a:ext uri="{FF2B5EF4-FFF2-40B4-BE49-F238E27FC236}">
                <a16:creationId xmlns:a16="http://schemas.microsoft.com/office/drawing/2014/main" id="{F9E05EFD-A86F-8F81-4098-C96F7B8C4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658" y="1498834"/>
            <a:ext cx="3308142" cy="22014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merCareRoyal RPTYB6 &quot;Thank You&quot; T-Shirt Bag - 11 1/2&quot;L x 6 1/2&quot;W, HDPE, White">
            <a:extLst>
              <a:ext uri="{FF2B5EF4-FFF2-40B4-BE49-F238E27FC236}">
                <a16:creationId xmlns:a16="http://schemas.microsoft.com/office/drawing/2014/main" id="{87A4B7F6-B4DA-6D91-E4C7-654DF9322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8332" y="136525"/>
            <a:ext cx="1401572" cy="13719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olyethylene Cereal Liners">
            <a:extLst>
              <a:ext uri="{FF2B5EF4-FFF2-40B4-BE49-F238E27FC236}">
                <a16:creationId xmlns:a16="http://schemas.microsoft.com/office/drawing/2014/main" id="{9280297C-D2F4-05C7-C3D8-AC724D5231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4108821"/>
            <a:ext cx="3962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514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50</a:t>
            </a:fld>
            <a:endParaRPr lang="en-US"/>
          </a:p>
        </p:txBody>
      </p:sp>
      <p:pic>
        <p:nvPicPr>
          <p:cNvPr id="3" name="Picture 2">
            <a:extLst>
              <a:ext uri="{FF2B5EF4-FFF2-40B4-BE49-F238E27FC236}">
                <a16:creationId xmlns:a16="http://schemas.microsoft.com/office/drawing/2014/main" id="{7E70B524-D531-5A55-232D-2B6A9718F8AA}"/>
              </a:ext>
            </a:extLst>
          </p:cNvPr>
          <p:cNvPicPr>
            <a:picLocks noChangeAspect="1"/>
          </p:cNvPicPr>
          <p:nvPr/>
        </p:nvPicPr>
        <p:blipFill>
          <a:blip r:embed="rId2"/>
          <a:stretch>
            <a:fillRect/>
          </a:stretch>
        </p:blipFill>
        <p:spPr>
          <a:xfrm>
            <a:off x="2724807" y="820295"/>
            <a:ext cx="7772400" cy="5718617"/>
          </a:xfrm>
          <a:prstGeom prst="rect">
            <a:avLst/>
          </a:prstGeom>
        </p:spPr>
      </p:pic>
      <p:pic>
        <p:nvPicPr>
          <p:cNvPr id="5" name="Picture 4">
            <a:extLst>
              <a:ext uri="{FF2B5EF4-FFF2-40B4-BE49-F238E27FC236}">
                <a16:creationId xmlns:a16="http://schemas.microsoft.com/office/drawing/2014/main" id="{45B937DF-2A15-2C2A-DAAC-87CCB0FDD41D}"/>
              </a:ext>
            </a:extLst>
          </p:cNvPr>
          <p:cNvPicPr>
            <a:picLocks noChangeAspect="1"/>
          </p:cNvPicPr>
          <p:nvPr/>
        </p:nvPicPr>
        <p:blipFill>
          <a:blip r:embed="rId3"/>
          <a:stretch>
            <a:fillRect/>
          </a:stretch>
        </p:blipFill>
        <p:spPr>
          <a:xfrm>
            <a:off x="2350595" y="136525"/>
            <a:ext cx="6565900" cy="609600"/>
          </a:xfrm>
          <a:prstGeom prst="rect">
            <a:avLst/>
          </a:prstGeom>
        </p:spPr>
      </p:pic>
    </p:spTree>
    <p:extLst>
      <p:ext uri="{BB962C8B-B14F-4D97-AF65-F5344CB8AC3E}">
        <p14:creationId xmlns:p14="http://schemas.microsoft.com/office/powerpoint/2010/main" val="2623504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51</a:t>
            </a:fld>
            <a:endParaRPr lang="en-US"/>
          </a:p>
        </p:txBody>
      </p:sp>
      <p:pic>
        <p:nvPicPr>
          <p:cNvPr id="3" name="Picture 2">
            <a:extLst>
              <a:ext uri="{FF2B5EF4-FFF2-40B4-BE49-F238E27FC236}">
                <a16:creationId xmlns:a16="http://schemas.microsoft.com/office/drawing/2014/main" id="{50832179-F690-AD24-AE76-2B2D30EAC5D8}"/>
              </a:ext>
            </a:extLst>
          </p:cNvPr>
          <p:cNvPicPr>
            <a:picLocks noChangeAspect="1"/>
          </p:cNvPicPr>
          <p:nvPr/>
        </p:nvPicPr>
        <p:blipFill>
          <a:blip r:embed="rId2"/>
          <a:stretch>
            <a:fillRect/>
          </a:stretch>
        </p:blipFill>
        <p:spPr>
          <a:xfrm>
            <a:off x="2209800" y="1267876"/>
            <a:ext cx="7772400" cy="3166110"/>
          </a:xfrm>
          <a:prstGeom prst="rect">
            <a:avLst/>
          </a:prstGeom>
        </p:spPr>
      </p:pic>
      <p:sp>
        <p:nvSpPr>
          <p:cNvPr id="5" name="TextBox 4">
            <a:extLst>
              <a:ext uri="{FF2B5EF4-FFF2-40B4-BE49-F238E27FC236}">
                <a16:creationId xmlns:a16="http://schemas.microsoft.com/office/drawing/2014/main" id="{AD4F2108-D8A4-9BCF-7A02-04172643528E}"/>
              </a:ext>
            </a:extLst>
          </p:cNvPr>
          <p:cNvSpPr txBox="1"/>
          <p:nvPr/>
        </p:nvSpPr>
        <p:spPr>
          <a:xfrm>
            <a:off x="2667000" y="4795003"/>
            <a:ext cx="7315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Uses less material, less expensive, </a:t>
            </a:r>
          </a:p>
          <a:p>
            <a:pPr marL="285750" indent="-285750">
              <a:buFont typeface="Arial" panose="020B0604020202020204" pitchFamily="34" charset="0"/>
              <a:buChar char="•"/>
            </a:pPr>
            <a:r>
              <a:rPr lang="en-US" dirty="0"/>
              <a:t>Can be designed to be more appealing, </a:t>
            </a:r>
          </a:p>
          <a:p>
            <a:pPr marL="285750" indent="-285750">
              <a:buFont typeface="Arial" panose="020B0604020202020204" pitchFamily="34" charset="0"/>
              <a:buChar char="•"/>
            </a:pPr>
            <a:r>
              <a:rPr lang="en-US" dirty="0"/>
              <a:t>Printable, rigid packaging needs labels often made of flexible packaging</a:t>
            </a:r>
          </a:p>
          <a:p>
            <a:pPr marL="285750" indent="-285750">
              <a:buFont typeface="Arial" panose="020B0604020202020204" pitchFamily="34" charset="0"/>
              <a:buChar char="•"/>
            </a:pPr>
            <a:r>
              <a:rPr lang="en-US" dirty="0"/>
              <a:t>Tunable transport properties minimize material use</a:t>
            </a:r>
          </a:p>
        </p:txBody>
      </p:sp>
    </p:spTree>
    <p:extLst>
      <p:ext uri="{BB962C8B-B14F-4D97-AF65-F5344CB8AC3E}">
        <p14:creationId xmlns:p14="http://schemas.microsoft.com/office/powerpoint/2010/main" val="2002833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3681516" y="598521"/>
            <a:ext cx="5123518"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Recycling and Flexible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52</a:t>
            </a:fld>
            <a:endParaRPr lang="en-US"/>
          </a:p>
        </p:txBody>
      </p:sp>
      <p:pic>
        <p:nvPicPr>
          <p:cNvPr id="3" name="Picture 2">
            <a:extLst>
              <a:ext uri="{FF2B5EF4-FFF2-40B4-BE49-F238E27FC236}">
                <a16:creationId xmlns:a16="http://schemas.microsoft.com/office/drawing/2014/main" id="{81D79214-B873-9853-24E1-46A70B32A08C}"/>
              </a:ext>
            </a:extLst>
          </p:cNvPr>
          <p:cNvPicPr>
            <a:picLocks noChangeAspect="1"/>
          </p:cNvPicPr>
          <p:nvPr/>
        </p:nvPicPr>
        <p:blipFill>
          <a:blip r:embed="rId2"/>
          <a:stretch>
            <a:fillRect/>
          </a:stretch>
        </p:blipFill>
        <p:spPr>
          <a:xfrm>
            <a:off x="2209800" y="1461837"/>
            <a:ext cx="7772400" cy="3934326"/>
          </a:xfrm>
          <a:prstGeom prst="rect">
            <a:avLst/>
          </a:prstGeom>
        </p:spPr>
      </p:pic>
    </p:spTree>
    <p:extLst>
      <p:ext uri="{BB962C8B-B14F-4D97-AF65-F5344CB8AC3E}">
        <p14:creationId xmlns:p14="http://schemas.microsoft.com/office/powerpoint/2010/main" val="2200308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53</a:t>
            </a:fld>
            <a:endParaRPr lang="en-US"/>
          </a:p>
        </p:txBody>
      </p:sp>
      <p:sp>
        <p:nvSpPr>
          <p:cNvPr id="3" name="TextBox 2">
            <a:extLst>
              <a:ext uri="{FF2B5EF4-FFF2-40B4-BE49-F238E27FC236}">
                <a16:creationId xmlns:a16="http://schemas.microsoft.com/office/drawing/2014/main" id="{0DCAD930-89C8-14A3-25F3-5F77021400A8}"/>
              </a:ext>
            </a:extLst>
          </p:cNvPr>
          <p:cNvSpPr txBox="1"/>
          <p:nvPr/>
        </p:nvSpPr>
        <p:spPr>
          <a:xfrm>
            <a:off x="3681516" y="598521"/>
            <a:ext cx="5123518"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Recycling and Flexible Packaging</a:t>
            </a:r>
          </a:p>
        </p:txBody>
      </p:sp>
      <p:sp>
        <p:nvSpPr>
          <p:cNvPr id="5" name="TextBox 4">
            <a:extLst>
              <a:ext uri="{FF2B5EF4-FFF2-40B4-BE49-F238E27FC236}">
                <a16:creationId xmlns:a16="http://schemas.microsoft.com/office/drawing/2014/main" id="{0E2CD24E-C993-E2E4-5C5E-2CC91934F539}"/>
              </a:ext>
            </a:extLst>
          </p:cNvPr>
          <p:cNvSpPr txBox="1"/>
          <p:nvPr/>
        </p:nvSpPr>
        <p:spPr>
          <a:xfrm>
            <a:off x="2123090" y="1671145"/>
            <a:ext cx="9722069" cy="3139321"/>
          </a:xfrm>
          <a:prstGeom prst="rect">
            <a:avLst/>
          </a:prstGeom>
          <a:noFill/>
        </p:spPr>
        <p:txBody>
          <a:bodyPr wrap="square" rtlCol="0">
            <a:spAutoFit/>
          </a:bodyPr>
          <a:lstStyle/>
          <a:p>
            <a:r>
              <a:rPr lang="en-US" dirty="0"/>
              <a:t>Automated sorting, requires equipment</a:t>
            </a:r>
          </a:p>
          <a:p>
            <a:r>
              <a:rPr lang="en-US" dirty="0"/>
              <a:t>Sorted material must be shredded to produce flake scrap material</a:t>
            </a:r>
          </a:p>
          <a:p>
            <a:r>
              <a:rPr lang="en-US" dirty="0"/>
              <a:t>Flake must be pelletized</a:t>
            </a:r>
          </a:p>
          <a:p>
            <a:r>
              <a:rPr lang="en-US" dirty="0"/>
              <a:t>For rotational molding, spray coating pellets are ground to a powder</a:t>
            </a:r>
          </a:p>
          <a:p>
            <a:endParaRPr lang="en-US" dirty="0"/>
          </a:p>
          <a:p>
            <a:r>
              <a:rPr lang="en-US" dirty="0"/>
              <a:t>Sorting is the main cost and results in material more expensive than virgin resin</a:t>
            </a:r>
          </a:p>
          <a:p>
            <a:endParaRPr lang="en-US" dirty="0"/>
          </a:p>
          <a:p>
            <a:r>
              <a:rPr lang="en-US" dirty="0"/>
              <a:t>80% of flexible packaging are contaminated with food at 10 to 20% of the weight</a:t>
            </a:r>
          </a:p>
          <a:p>
            <a:r>
              <a:rPr lang="en-US" dirty="0"/>
              <a:t>Packaging films tangle and clog sorting equipment at material recovery facilities</a:t>
            </a:r>
          </a:p>
          <a:p>
            <a:endParaRPr lang="en-US" dirty="0"/>
          </a:p>
          <a:p>
            <a:endParaRPr lang="en-US" dirty="0"/>
          </a:p>
        </p:txBody>
      </p:sp>
      <p:pic>
        <p:nvPicPr>
          <p:cNvPr id="10242" name="Picture 2" descr="Toll Grinding Plastic Film ...">
            <a:extLst>
              <a:ext uri="{FF2B5EF4-FFF2-40B4-BE49-F238E27FC236}">
                <a16:creationId xmlns:a16="http://schemas.microsoft.com/office/drawing/2014/main" id="{43B809FC-5B05-E0A5-EBCE-73466F6805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516" y="4351508"/>
            <a:ext cx="33020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ndustrial Plastic Shredders and ...">
            <a:extLst>
              <a:ext uri="{FF2B5EF4-FFF2-40B4-BE49-F238E27FC236}">
                <a16:creationId xmlns:a16="http://schemas.microsoft.com/office/drawing/2014/main" id="{A3121339-C246-EB9C-BBF3-1F882D7F1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504" y="4300952"/>
            <a:ext cx="32893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196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3236682" y="598521"/>
            <a:ext cx="6013186"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Recycling Multilayer Flexible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54</a:t>
            </a:fld>
            <a:endParaRPr lang="en-US"/>
          </a:p>
        </p:txBody>
      </p:sp>
      <p:sp>
        <p:nvSpPr>
          <p:cNvPr id="3" name="TextBox 2">
            <a:extLst>
              <a:ext uri="{FF2B5EF4-FFF2-40B4-BE49-F238E27FC236}">
                <a16:creationId xmlns:a16="http://schemas.microsoft.com/office/drawing/2014/main" id="{B603B0CF-639B-10E3-AC98-0F110925B5FB}"/>
              </a:ext>
            </a:extLst>
          </p:cNvPr>
          <p:cNvSpPr txBox="1"/>
          <p:nvPr/>
        </p:nvSpPr>
        <p:spPr>
          <a:xfrm>
            <a:off x="1702806" y="1546609"/>
            <a:ext cx="8912772" cy="369332"/>
          </a:xfrm>
          <a:prstGeom prst="rect">
            <a:avLst/>
          </a:prstGeom>
          <a:noFill/>
        </p:spPr>
        <p:txBody>
          <a:bodyPr wrap="square" rtlCol="0">
            <a:spAutoFit/>
          </a:bodyPr>
          <a:lstStyle/>
          <a:p>
            <a:r>
              <a:rPr lang="en-US" dirty="0"/>
              <a:t>There is no technology for recycling of multilayer flexible packaging or metallized films</a:t>
            </a:r>
          </a:p>
        </p:txBody>
      </p:sp>
      <p:grpSp>
        <p:nvGrpSpPr>
          <p:cNvPr id="9" name="Group 8">
            <a:extLst>
              <a:ext uri="{FF2B5EF4-FFF2-40B4-BE49-F238E27FC236}">
                <a16:creationId xmlns:a16="http://schemas.microsoft.com/office/drawing/2014/main" id="{44F8F311-87EB-41F8-9875-871BA96D6AE3}"/>
              </a:ext>
            </a:extLst>
          </p:cNvPr>
          <p:cNvGrpSpPr/>
          <p:nvPr/>
        </p:nvGrpSpPr>
        <p:grpSpPr>
          <a:xfrm>
            <a:off x="2651234" y="2135979"/>
            <a:ext cx="8162299" cy="3733948"/>
            <a:chOff x="2735317" y="2339981"/>
            <a:chExt cx="8162299" cy="3733948"/>
          </a:xfrm>
        </p:grpSpPr>
        <p:grpSp>
          <p:nvGrpSpPr>
            <p:cNvPr id="7" name="Group 6">
              <a:extLst>
                <a:ext uri="{FF2B5EF4-FFF2-40B4-BE49-F238E27FC236}">
                  <a16:creationId xmlns:a16="http://schemas.microsoft.com/office/drawing/2014/main" id="{869A3EA3-67AA-DDA5-2457-6AA040EC5D32}"/>
                </a:ext>
              </a:extLst>
            </p:cNvPr>
            <p:cNvGrpSpPr/>
            <p:nvPr/>
          </p:nvGrpSpPr>
          <p:grpSpPr>
            <a:xfrm>
              <a:off x="2735317" y="2339981"/>
              <a:ext cx="7772400" cy="3364616"/>
              <a:chOff x="2209800" y="2287429"/>
              <a:chExt cx="7772400" cy="3364616"/>
            </a:xfrm>
          </p:grpSpPr>
          <p:pic>
            <p:nvPicPr>
              <p:cNvPr id="5" name="Picture 4">
                <a:extLst>
                  <a:ext uri="{FF2B5EF4-FFF2-40B4-BE49-F238E27FC236}">
                    <a16:creationId xmlns:a16="http://schemas.microsoft.com/office/drawing/2014/main" id="{8ABE7608-2ECB-05B8-2D4B-4C8291038A90}"/>
                  </a:ext>
                </a:extLst>
              </p:cNvPr>
              <p:cNvPicPr>
                <a:picLocks noChangeAspect="1"/>
              </p:cNvPicPr>
              <p:nvPr/>
            </p:nvPicPr>
            <p:blipFill>
              <a:blip r:embed="rId2"/>
              <a:stretch>
                <a:fillRect/>
              </a:stretch>
            </p:blipFill>
            <p:spPr>
              <a:xfrm>
                <a:off x="2209800" y="2287429"/>
                <a:ext cx="7772400" cy="1141571"/>
              </a:xfrm>
              <a:prstGeom prst="rect">
                <a:avLst/>
              </a:prstGeom>
            </p:spPr>
          </p:pic>
          <p:pic>
            <p:nvPicPr>
              <p:cNvPr id="6" name="Picture 5">
                <a:extLst>
                  <a:ext uri="{FF2B5EF4-FFF2-40B4-BE49-F238E27FC236}">
                    <a16:creationId xmlns:a16="http://schemas.microsoft.com/office/drawing/2014/main" id="{EBBF88C4-A6E3-898A-C004-D9CFBA833A8A}"/>
                  </a:ext>
                </a:extLst>
              </p:cNvPr>
              <p:cNvPicPr>
                <a:picLocks noChangeAspect="1"/>
              </p:cNvPicPr>
              <p:nvPr/>
            </p:nvPicPr>
            <p:blipFill>
              <a:blip r:embed="rId3"/>
              <a:stretch>
                <a:fillRect/>
              </a:stretch>
            </p:blipFill>
            <p:spPr>
              <a:xfrm>
                <a:off x="2209800" y="3351803"/>
                <a:ext cx="7772400" cy="2300242"/>
              </a:xfrm>
              <a:prstGeom prst="rect">
                <a:avLst/>
              </a:prstGeom>
            </p:spPr>
          </p:pic>
        </p:grpSp>
        <p:sp>
          <p:nvSpPr>
            <p:cNvPr id="8" name="TextBox 7">
              <a:extLst>
                <a:ext uri="{FF2B5EF4-FFF2-40B4-BE49-F238E27FC236}">
                  <a16:creationId xmlns:a16="http://schemas.microsoft.com/office/drawing/2014/main" id="{188A29BB-AAC1-85E3-EDC4-4F51A2FE8C48}"/>
                </a:ext>
              </a:extLst>
            </p:cNvPr>
            <p:cNvSpPr txBox="1"/>
            <p:nvPr/>
          </p:nvSpPr>
          <p:spPr>
            <a:xfrm>
              <a:off x="2735317" y="5704597"/>
              <a:ext cx="8162299" cy="369332"/>
            </a:xfrm>
            <a:prstGeom prst="rect">
              <a:avLst/>
            </a:prstGeom>
            <a:noFill/>
          </p:spPr>
          <p:txBody>
            <a:bodyPr wrap="none" rtlCol="0">
              <a:spAutoFit/>
            </a:bodyPr>
            <a:lstStyle/>
            <a:p>
              <a:pPr marL="285750" indent="-285750">
                <a:buFont typeface="Arial" panose="020B0604020202020204" pitchFamily="34" charset="0"/>
                <a:buChar char="•"/>
              </a:pPr>
              <a:r>
                <a:rPr lang="en-US" dirty="0"/>
                <a:t>Printing ink, labels, metallized material, adhesives, coatings must be removed</a:t>
              </a:r>
            </a:p>
          </p:txBody>
        </p:sp>
      </p:grpSp>
    </p:spTree>
    <p:extLst>
      <p:ext uri="{BB962C8B-B14F-4D97-AF65-F5344CB8AC3E}">
        <p14:creationId xmlns:p14="http://schemas.microsoft.com/office/powerpoint/2010/main" val="4276700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55</a:t>
            </a:fld>
            <a:endParaRPr lang="en-US"/>
          </a:p>
        </p:txBody>
      </p:sp>
      <p:sp>
        <p:nvSpPr>
          <p:cNvPr id="3" name="TextBox 2">
            <a:extLst>
              <a:ext uri="{FF2B5EF4-FFF2-40B4-BE49-F238E27FC236}">
                <a16:creationId xmlns:a16="http://schemas.microsoft.com/office/drawing/2014/main" id="{E6DA054C-25C9-A7F1-0058-CD9024C97CB4}"/>
              </a:ext>
            </a:extLst>
          </p:cNvPr>
          <p:cNvSpPr txBox="1"/>
          <p:nvPr/>
        </p:nvSpPr>
        <p:spPr>
          <a:xfrm>
            <a:off x="3236682" y="598521"/>
            <a:ext cx="6013186"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Recycling Multilayer Flexible Packaging</a:t>
            </a:r>
          </a:p>
        </p:txBody>
      </p:sp>
      <p:sp>
        <p:nvSpPr>
          <p:cNvPr id="5" name="TextBox 4">
            <a:extLst>
              <a:ext uri="{FF2B5EF4-FFF2-40B4-BE49-F238E27FC236}">
                <a16:creationId xmlns:a16="http://schemas.microsoft.com/office/drawing/2014/main" id="{64502081-A20E-5DBA-2E60-5CB89C52DA1D}"/>
              </a:ext>
            </a:extLst>
          </p:cNvPr>
          <p:cNvSpPr txBox="1"/>
          <p:nvPr/>
        </p:nvSpPr>
        <p:spPr>
          <a:xfrm>
            <a:off x="2732690" y="1849821"/>
            <a:ext cx="6517178" cy="1200329"/>
          </a:xfrm>
          <a:prstGeom prst="rect">
            <a:avLst/>
          </a:prstGeom>
          <a:noFill/>
        </p:spPr>
        <p:txBody>
          <a:bodyPr wrap="square" rtlCol="0">
            <a:spAutoFit/>
          </a:bodyPr>
          <a:lstStyle/>
          <a:p>
            <a:r>
              <a:rPr lang="en-US" dirty="0"/>
              <a:t>Each layer (there could be up to 10 layers) must be</a:t>
            </a:r>
          </a:p>
          <a:p>
            <a:pPr marL="285750" indent="-285750">
              <a:buFont typeface="Arial" panose="020B0604020202020204" pitchFamily="34" charset="0"/>
              <a:buChar char="•"/>
            </a:pPr>
            <a:r>
              <a:rPr lang="en-US" dirty="0"/>
              <a:t>Separated</a:t>
            </a:r>
          </a:p>
          <a:p>
            <a:pPr marL="285750" indent="-285750">
              <a:buFont typeface="Arial" panose="020B0604020202020204" pitchFamily="34" charset="0"/>
              <a:buChar char="•"/>
            </a:pPr>
            <a:r>
              <a:rPr lang="en-US" dirty="0"/>
              <a:t>Analyzed and categorized</a:t>
            </a:r>
          </a:p>
          <a:p>
            <a:pPr marL="285750" indent="-285750">
              <a:buFont typeface="Arial" panose="020B0604020202020204" pitchFamily="34" charset="0"/>
              <a:buChar char="•"/>
            </a:pPr>
            <a:r>
              <a:rPr lang="en-US" dirty="0"/>
              <a:t>Recycled (shredded, pelletized)</a:t>
            </a:r>
          </a:p>
        </p:txBody>
      </p:sp>
    </p:spTree>
    <p:extLst>
      <p:ext uri="{BB962C8B-B14F-4D97-AF65-F5344CB8AC3E}">
        <p14:creationId xmlns:p14="http://schemas.microsoft.com/office/powerpoint/2010/main" val="2157736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56</a:t>
            </a:fld>
            <a:endParaRPr lang="en-US"/>
          </a:p>
        </p:txBody>
      </p:sp>
      <p:sp>
        <p:nvSpPr>
          <p:cNvPr id="3" name="TextBox 2">
            <a:extLst>
              <a:ext uri="{FF2B5EF4-FFF2-40B4-BE49-F238E27FC236}">
                <a16:creationId xmlns:a16="http://schemas.microsoft.com/office/drawing/2014/main" id="{E6DA054C-25C9-A7F1-0058-CD9024C97CB4}"/>
              </a:ext>
            </a:extLst>
          </p:cNvPr>
          <p:cNvSpPr txBox="1"/>
          <p:nvPr/>
        </p:nvSpPr>
        <p:spPr>
          <a:xfrm>
            <a:off x="3793734" y="598521"/>
            <a:ext cx="4899098"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Collection of Flexible Packaging</a:t>
            </a:r>
          </a:p>
        </p:txBody>
      </p:sp>
      <p:sp>
        <p:nvSpPr>
          <p:cNvPr id="4" name="TextBox 3">
            <a:extLst>
              <a:ext uri="{FF2B5EF4-FFF2-40B4-BE49-F238E27FC236}">
                <a16:creationId xmlns:a16="http://schemas.microsoft.com/office/drawing/2014/main" id="{A914ED10-1632-4515-D19F-5DEBA7D59292}"/>
              </a:ext>
            </a:extLst>
          </p:cNvPr>
          <p:cNvSpPr txBox="1"/>
          <p:nvPr/>
        </p:nvSpPr>
        <p:spPr>
          <a:xfrm>
            <a:off x="1531917" y="1472540"/>
            <a:ext cx="2261817" cy="1477328"/>
          </a:xfrm>
          <a:prstGeom prst="rect">
            <a:avLst/>
          </a:prstGeom>
          <a:noFill/>
        </p:spPr>
        <p:txBody>
          <a:bodyPr wrap="square" rtlCol="0">
            <a:spAutoFit/>
          </a:bodyPr>
          <a:lstStyle/>
          <a:p>
            <a:r>
              <a:rPr lang="en-US" dirty="0"/>
              <a:t>Flexible packaging recycle rate is cited at 2% by some, 3% by others and up to 20% by still others</a:t>
            </a:r>
          </a:p>
        </p:txBody>
      </p:sp>
      <p:sp>
        <p:nvSpPr>
          <p:cNvPr id="6" name="TextBox 5">
            <a:extLst>
              <a:ext uri="{FF2B5EF4-FFF2-40B4-BE49-F238E27FC236}">
                <a16:creationId xmlns:a16="http://schemas.microsoft.com/office/drawing/2014/main" id="{5249F532-F17A-B61C-BAC8-1FF1EB47DEE6}"/>
              </a:ext>
            </a:extLst>
          </p:cNvPr>
          <p:cNvSpPr txBox="1"/>
          <p:nvPr/>
        </p:nvSpPr>
        <p:spPr>
          <a:xfrm>
            <a:off x="4581895" y="1577439"/>
            <a:ext cx="4752109" cy="1754326"/>
          </a:xfrm>
          <a:prstGeom prst="rect">
            <a:avLst/>
          </a:prstGeom>
          <a:noFill/>
        </p:spPr>
        <p:txBody>
          <a:bodyPr wrap="square" rtlCol="0">
            <a:spAutoFit/>
          </a:bodyPr>
          <a:lstStyle/>
          <a:p>
            <a:r>
              <a:rPr lang="en-US" dirty="0"/>
              <a:t>-Not widely collected around the world</a:t>
            </a:r>
          </a:p>
          <a:p>
            <a:endParaRPr lang="en-US" dirty="0"/>
          </a:p>
          <a:p>
            <a:r>
              <a:rPr lang="en-US" dirty="0"/>
              <a:t>Sources:</a:t>
            </a:r>
          </a:p>
          <a:p>
            <a:r>
              <a:rPr lang="en-US" dirty="0"/>
              <a:t>	</a:t>
            </a:r>
            <a:r>
              <a:rPr lang="en-US" b="1" dirty="0"/>
              <a:t>Post-consumer</a:t>
            </a:r>
          </a:p>
          <a:p>
            <a:r>
              <a:rPr lang="en-US" b="1" dirty="0"/>
              <a:t>	Post-commercial</a:t>
            </a:r>
          </a:p>
          <a:p>
            <a:r>
              <a:rPr lang="en-US" b="1" dirty="0"/>
              <a:t>	Post-industrial</a:t>
            </a:r>
          </a:p>
        </p:txBody>
      </p:sp>
      <p:sp>
        <p:nvSpPr>
          <p:cNvPr id="7" name="TextBox 6">
            <a:extLst>
              <a:ext uri="{FF2B5EF4-FFF2-40B4-BE49-F238E27FC236}">
                <a16:creationId xmlns:a16="http://schemas.microsoft.com/office/drawing/2014/main" id="{7D4DFD3A-8ACE-DF90-0F8A-2488AC97B465}"/>
              </a:ext>
            </a:extLst>
          </p:cNvPr>
          <p:cNvSpPr txBox="1"/>
          <p:nvPr/>
        </p:nvSpPr>
        <p:spPr>
          <a:xfrm>
            <a:off x="2347354" y="3362222"/>
            <a:ext cx="6143502" cy="2031325"/>
          </a:xfrm>
          <a:prstGeom prst="rect">
            <a:avLst/>
          </a:prstGeom>
          <a:noFill/>
        </p:spPr>
        <p:txBody>
          <a:bodyPr wrap="square" rtlCol="0">
            <a:spAutoFit/>
          </a:bodyPr>
          <a:lstStyle/>
          <a:p>
            <a:r>
              <a:rPr lang="en-US" b="1" dirty="0"/>
              <a:t>Post-consumer:</a:t>
            </a:r>
          </a:p>
          <a:p>
            <a:endParaRPr lang="en-US" dirty="0"/>
          </a:p>
          <a:p>
            <a:r>
              <a:rPr lang="en-US" dirty="0"/>
              <a:t>LDPE, LLDPE, HDPE, </a:t>
            </a:r>
            <a:r>
              <a:rPr lang="en-US" dirty="0" err="1"/>
              <a:t>iPP</a:t>
            </a:r>
            <a:r>
              <a:rPr lang="en-US" dirty="0"/>
              <a:t> and multilayer films</a:t>
            </a:r>
          </a:p>
          <a:p>
            <a:r>
              <a:rPr lang="en-US" dirty="0"/>
              <a:t>Much of it contaminated with organics and labels/printing</a:t>
            </a:r>
          </a:p>
          <a:p>
            <a:endParaRPr lang="en-US" dirty="0"/>
          </a:p>
          <a:p>
            <a:r>
              <a:rPr lang="en-US" dirty="0" err="1"/>
              <a:t>TerraCycle</a:t>
            </a:r>
            <a:r>
              <a:rPr lang="en-US" dirty="0"/>
              <a:t> Zero Waste Bags</a:t>
            </a:r>
          </a:p>
          <a:p>
            <a:r>
              <a:rPr lang="en-US" dirty="0"/>
              <a:t>	</a:t>
            </a:r>
          </a:p>
        </p:txBody>
      </p:sp>
      <p:pic>
        <p:nvPicPr>
          <p:cNvPr id="8" name="Picture 7">
            <a:hlinkClick r:id="rId2"/>
            <a:extLst>
              <a:ext uri="{FF2B5EF4-FFF2-40B4-BE49-F238E27FC236}">
                <a16:creationId xmlns:a16="http://schemas.microsoft.com/office/drawing/2014/main" id="{1A07A39C-A336-D23E-2B72-638284F7945E}"/>
              </a:ext>
            </a:extLst>
          </p:cNvPr>
          <p:cNvPicPr>
            <a:picLocks noChangeAspect="1"/>
          </p:cNvPicPr>
          <p:nvPr/>
        </p:nvPicPr>
        <p:blipFill>
          <a:blip r:embed="rId3"/>
          <a:stretch>
            <a:fillRect/>
          </a:stretch>
        </p:blipFill>
        <p:spPr>
          <a:xfrm>
            <a:off x="5783283" y="4581160"/>
            <a:ext cx="5862047" cy="2276697"/>
          </a:xfrm>
          <a:prstGeom prst="rect">
            <a:avLst/>
          </a:prstGeom>
        </p:spPr>
      </p:pic>
      <p:sp>
        <p:nvSpPr>
          <p:cNvPr id="9" name="TextBox 8">
            <a:extLst>
              <a:ext uri="{FF2B5EF4-FFF2-40B4-BE49-F238E27FC236}">
                <a16:creationId xmlns:a16="http://schemas.microsoft.com/office/drawing/2014/main" id="{1F34B6DB-6CFF-EEEF-72D5-3E5B3F88F34C}"/>
              </a:ext>
            </a:extLst>
          </p:cNvPr>
          <p:cNvSpPr txBox="1"/>
          <p:nvPr/>
        </p:nvSpPr>
        <p:spPr>
          <a:xfrm>
            <a:off x="8858992" y="1577439"/>
            <a:ext cx="2786338" cy="1477328"/>
          </a:xfrm>
          <a:prstGeom prst="rect">
            <a:avLst/>
          </a:prstGeom>
          <a:noFill/>
        </p:spPr>
        <p:txBody>
          <a:bodyPr wrap="square" rtlCol="0">
            <a:spAutoFit/>
          </a:bodyPr>
          <a:lstStyle/>
          <a:p>
            <a:r>
              <a:rPr lang="en-US" i="1" dirty="0"/>
              <a:t>If you put your recycle in a plastic garbage bag it is removed from the stream  at the MRF and sent to landfill</a:t>
            </a:r>
          </a:p>
        </p:txBody>
      </p:sp>
    </p:spTree>
    <p:extLst>
      <p:ext uri="{BB962C8B-B14F-4D97-AF65-F5344CB8AC3E}">
        <p14:creationId xmlns:p14="http://schemas.microsoft.com/office/powerpoint/2010/main" val="27396348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A054C-25C9-A7F1-0058-CD9024C97CB4}"/>
              </a:ext>
            </a:extLst>
          </p:cNvPr>
          <p:cNvSpPr txBox="1"/>
          <p:nvPr/>
        </p:nvSpPr>
        <p:spPr>
          <a:xfrm>
            <a:off x="3793734" y="598521"/>
            <a:ext cx="4899098"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Collection of Flexible Packaging</a:t>
            </a:r>
          </a:p>
        </p:txBody>
      </p:sp>
      <p:sp>
        <p:nvSpPr>
          <p:cNvPr id="5" name="TextBox 4">
            <a:extLst>
              <a:ext uri="{FF2B5EF4-FFF2-40B4-BE49-F238E27FC236}">
                <a16:creationId xmlns:a16="http://schemas.microsoft.com/office/drawing/2014/main" id="{1C5AAEC2-5880-104F-78BB-0DD52061BABB}"/>
              </a:ext>
            </a:extLst>
          </p:cNvPr>
          <p:cNvSpPr txBox="1"/>
          <p:nvPr/>
        </p:nvSpPr>
        <p:spPr>
          <a:xfrm>
            <a:off x="771896" y="1199408"/>
            <a:ext cx="3479470" cy="646331"/>
          </a:xfrm>
          <a:prstGeom prst="rect">
            <a:avLst/>
          </a:prstGeom>
          <a:noFill/>
        </p:spPr>
        <p:txBody>
          <a:bodyPr wrap="square" rtlCol="0">
            <a:spAutoFit/>
          </a:bodyPr>
          <a:lstStyle/>
          <a:p>
            <a:r>
              <a:rPr lang="en-US" dirty="0"/>
              <a:t>EU Rules, originally 2025 then Dec 2025 now 2030…</a:t>
            </a:r>
          </a:p>
        </p:txBody>
      </p:sp>
      <p:pic>
        <p:nvPicPr>
          <p:cNvPr id="9" name="Picture 8">
            <a:hlinkClick r:id="rId2"/>
            <a:extLst>
              <a:ext uri="{FF2B5EF4-FFF2-40B4-BE49-F238E27FC236}">
                <a16:creationId xmlns:a16="http://schemas.microsoft.com/office/drawing/2014/main" id="{53195173-4B01-C71E-0B63-EE70EEFE6C17}"/>
              </a:ext>
            </a:extLst>
          </p:cNvPr>
          <p:cNvPicPr>
            <a:picLocks noChangeAspect="1"/>
          </p:cNvPicPr>
          <p:nvPr/>
        </p:nvPicPr>
        <p:blipFill>
          <a:blip r:embed="rId3"/>
          <a:stretch>
            <a:fillRect/>
          </a:stretch>
        </p:blipFill>
        <p:spPr>
          <a:xfrm>
            <a:off x="2209800" y="1794251"/>
            <a:ext cx="7772400" cy="3269498"/>
          </a:xfrm>
          <a:prstGeom prst="rect">
            <a:avLst/>
          </a:prstGeom>
        </p:spPr>
      </p:pic>
    </p:spTree>
    <p:extLst>
      <p:ext uri="{BB962C8B-B14F-4D97-AF65-F5344CB8AC3E}">
        <p14:creationId xmlns:p14="http://schemas.microsoft.com/office/powerpoint/2010/main" val="170258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A054C-25C9-A7F1-0058-CD9024C97CB4}"/>
              </a:ext>
            </a:extLst>
          </p:cNvPr>
          <p:cNvSpPr txBox="1"/>
          <p:nvPr/>
        </p:nvSpPr>
        <p:spPr>
          <a:xfrm>
            <a:off x="3793734" y="598521"/>
            <a:ext cx="4899098"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Collection of Flexible Packaging</a:t>
            </a:r>
          </a:p>
        </p:txBody>
      </p:sp>
      <p:pic>
        <p:nvPicPr>
          <p:cNvPr id="2" name="Picture 1">
            <a:hlinkClick r:id="rId2"/>
            <a:extLst>
              <a:ext uri="{FF2B5EF4-FFF2-40B4-BE49-F238E27FC236}">
                <a16:creationId xmlns:a16="http://schemas.microsoft.com/office/drawing/2014/main" id="{B1BC0F55-45CC-73CA-02EC-CB2CFC12BA18}"/>
              </a:ext>
            </a:extLst>
          </p:cNvPr>
          <p:cNvPicPr>
            <a:picLocks noChangeAspect="1"/>
          </p:cNvPicPr>
          <p:nvPr/>
        </p:nvPicPr>
        <p:blipFill>
          <a:blip r:embed="rId3"/>
          <a:stretch>
            <a:fillRect/>
          </a:stretch>
        </p:blipFill>
        <p:spPr>
          <a:xfrm>
            <a:off x="5815700" y="1555666"/>
            <a:ext cx="6280308" cy="4260005"/>
          </a:xfrm>
          <a:prstGeom prst="rect">
            <a:avLst/>
          </a:prstGeom>
        </p:spPr>
      </p:pic>
      <p:pic>
        <p:nvPicPr>
          <p:cNvPr id="4" name="Picture 3">
            <a:hlinkClick r:id="rId4"/>
            <a:extLst>
              <a:ext uri="{FF2B5EF4-FFF2-40B4-BE49-F238E27FC236}">
                <a16:creationId xmlns:a16="http://schemas.microsoft.com/office/drawing/2014/main" id="{E34D9D6C-9383-716A-FBD2-2996891B3EA2}"/>
              </a:ext>
            </a:extLst>
          </p:cNvPr>
          <p:cNvPicPr>
            <a:picLocks noChangeAspect="1"/>
          </p:cNvPicPr>
          <p:nvPr/>
        </p:nvPicPr>
        <p:blipFill>
          <a:blip r:embed="rId5"/>
          <a:stretch>
            <a:fillRect/>
          </a:stretch>
        </p:blipFill>
        <p:spPr>
          <a:xfrm>
            <a:off x="333499" y="1557313"/>
            <a:ext cx="5589966" cy="3379979"/>
          </a:xfrm>
          <a:prstGeom prst="rect">
            <a:avLst/>
          </a:prstGeom>
        </p:spPr>
      </p:pic>
      <p:sp>
        <p:nvSpPr>
          <p:cNvPr id="6" name="TextBox 5">
            <a:extLst>
              <a:ext uri="{FF2B5EF4-FFF2-40B4-BE49-F238E27FC236}">
                <a16:creationId xmlns:a16="http://schemas.microsoft.com/office/drawing/2014/main" id="{DA4100FE-8B7B-8FC5-0B06-968CA4B0252E}"/>
              </a:ext>
            </a:extLst>
          </p:cNvPr>
          <p:cNvSpPr txBox="1"/>
          <p:nvPr/>
        </p:nvSpPr>
        <p:spPr>
          <a:xfrm>
            <a:off x="448294" y="5007149"/>
            <a:ext cx="6097978" cy="369332"/>
          </a:xfrm>
          <a:prstGeom prst="rect">
            <a:avLst/>
          </a:prstGeom>
          <a:noFill/>
        </p:spPr>
        <p:txBody>
          <a:bodyPr wrap="square">
            <a:spAutoFit/>
          </a:bodyPr>
          <a:lstStyle/>
          <a:p>
            <a:r>
              <a:rPr lang="en-US" dirty="0"/>
              <a:t>https://</a:t>
            </a:r>
            <a:r>
              <a:rPr lang="en-US" dirty="0" err="1"/>
              <a:t>www.hefty.com</a:t>
            </a:r>
            <a:r>
              <a:rPr lang="en-US" dirty="0"/>
              <a:t>/hefty-renew-starter-kit</a:t>
            </a:r>
          </a:p>
        </p:txBody>
      </p:sp>
    </p:spTree>
    <p:extLst>
      <p:ext uri="{BB962C8B-B14F-4D97-AF65-F5344CB8AC3E}">
        <p14:creationId xmlns:p14="http://schemas.microsoft.com/office/powerpoint/2010/main" val="2934017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A054C-25C9-A7F1-0058-CD9024C97CB4}"/>
              </a:ext>
            </a:extLst>
          </p:cNvPr>
          <p:cNvSpPr txBox="1"/>
          <p:nvPr/>
        </p:nvSpPr>
        <p:spPr>
          <a:xfrm>
            <a:off x="3793734" y="598521"/>
            <a:ext cx="4899098"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Collection of Flexible Packaging</a:t>
            </a:r>
          </a:p>
        </p:txBody>
      </p:sp>
      <p:pic>
        <p:nvPicPr>
          <p:cNvPr id="2" name="Picture 1">
            <a:hlinkClick r:id="rId2"/>
            <a:extLst>
              <a:ext uri="{FF2B5EF4-FFF2-40B4-BE49-F238E27FC236}">
                <a16:creationId xmlns:a16="http://schemas.microsoft.com/office/drawing/2014/main" id="{9C167028-5B4B-547A-74EA-FEA874224931}"/>
              </a:ext>
            </a:extLst>
          </p:cNvPr>
          <p:cNvPicPr>
            <a:picLocks noChangeAspect="1"/>
          </p:cNvPicPr>
          <p:nvPr/>
        </p:nvPicPr>
        <p:blipFill>
          <a:blip r:embed="rId3"/>
          <a:stretch>
            <a:fillRect/>
          </a:stretch>
        </p:blipFill>
        <p:spPr>
          <a:xfrm>
            <a:off x="2209800" y="1060186"/>
            <a:ext cx="7772400" cy="5537148"/>
          </a:xfrm>
          <a:prstGeom prst="rect">
            <a:avLst/>
          </a:prstGeom>
        </p:spPr>
      </p:pic>
    </p:spTree>
    <p:extLst>
      <p:ext uri="{BB962C8B-B14F-4D97-AF65-F5344CB8AC3E}">
        <p14:creationId xmlns:p14="http://schemas.microsoft.com/office/powerpoint/2010/main" val="625361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6</a:t>
            </a:fld>
            <a:endParaRPr lang="en-US"/>
          </a:p>
        </p:txBody>
      </p:sp>
      <p:pic>
        <p:nvPicPr>
          <p:cNvPr id="3" name="Picture 2">
            <a:extLst>
              <a:ext uri="{FF2B5EF4-FFF2-40B4-BE49-F238E27FC236}">
                <a16:creationId xmlns:a16="http://schemas.microsoft.com/office/drawing/2014/main" id="{7D18F36E-0072-B694-98B3-08D259EA9D7E}"/>
              </a:ext>
            </a:extLst>
          </p:cNvPr>
          <p:cNvPicPr>
            <a:picLocks noChangeAspect="1"/>
          </p:cNvPicPr>
          <p:nvPr/>
        </p:nvPicPr>
        <p:blipFill>
          <a:blip r:embed="rId2"/>
          <a:stretch>
            <a:fillRect/>
          </a:stretch>
        </p:blipFill>
        <p:spPr>
          <a:xfrm>
            <a:off x="1502664" y="1980798"/>
            <a:ext cx="7772400" cy="3286548"/>
          </a:xfrm>
          <a:prstGeom prst="rect">
            <a:avLst/>
          </a:prstGeom>
        </p:spPr>
      </p:pic>
      <p:pic>
        <p:nvPicPr>
          <p:cNvPr id="5122" name="Picture 2" descr="Eco-friendly Barrier Packaging ...">
            <a:extLst>
              <a:ext uri="{FF2B5EF4-FFF2-40B4-BE49-F238E27FC236}">
                <a16:creationId xmlns:a16="http://schemas.microsoft.com/office/drawing/2014/main" id="{04E9FEF4-A445-9875-97D7-364647781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00" y="136525"/>
            <a:ext cx="3911600" cy="208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130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A054C-25C9-A7F1-0058-CD9024C97CB4}"/>
              </a:ext>
            </a:extLst>
          </p:cNvPr>
          <p:cNvSpPr txBox="1"/>
          <p:nvPr/>
        </p:nvSpPr>
        <p:spPr>
          <a:xfrm>
            <a:off x="3793734" y="598521"/>
            <a:ext cx="4899098"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Collection of Flexible Packaging</a:t>
            </a:r>
          </a:p>
        </p:txBody>
      </p:sp>
      <p:pic>
        <p:nvPicPr>
          <p:cNvPr id="2" name="Picture 1">
            <a:extLst>
              <a:ext uri="{FF2B5EF4-FFF2-40B4-BE49-F238E27FC236}">
                <a16:creationId xmlns:a16="http://schemas.microsoft.com/office/drawing/2014/main" id="{98FE2215-A007-8041-C4DC-95B7D81BE2B7}"/>
              </a:ext>
            </a:extLst>
          </p:cNvPr>
          <p:cNvPicPr>
            <a:picLocks noChangeAspect="1"/>
          </p:cNvPicPr>
          <p:nvPr/>
        </p:nvPicPr>
        <p:blipFill rotWithShape="1">
          <a:blip r:embed="rId2"/>
          <a:srcRect t="480"/>
          <a:stretch/>
        </p:blipFill>
        <p:spPr>
          <a:xfrm>
            <a:off x="0" y="1543792"/>
            <a:ext cx="6104492" cy="4161990"/>
          </a:xfrm>
          <a:prstGeom prst="rect">
            <a:avLst/>
          </a:prstGeom>
        </p:spPr>
      </p:pic>
      <p:pic>
        <p:nvPicPr>
          <p:cNvPr id="4" name="Picture 3">
            <a:extLst>
              <a:ext uri="{FF2B5EF4-FFF2-40B4-BE49-F238E27FC236}">
                <a16:creationId xmlns:a16="http://schemas.microsoft.com/office/drawing/2014/main" id="{B149E109-607D-6160-1894-EE3A161CD70B}"/>
              </a:ext>
            </a:extLst>
          </p:cNvPr>
          <p:cNvPicPr>
            <a:picLocks noChangeAspect="1"/>
          </p:cNvPicPr>
          <p:nvPr/>
        </p:nvPicPr>
        <p:blipFill>
          <a:blip r:embed="rId3"/>
          <a:stretch>
            <a:fillRect/>
          </a:stretch>
        </p:blipFill>
        <p:spPr>
          <a:xfrm>
            <a:off x="6243316" y="1367794"/>
            <a:ext cx="5879803" cy="4337988"/>
          </a:xfrm>
          <a:prstGeom prst="rect">
            <a:avLst/>
          </a:prstGeom>
        </p:spPr>
      </p:pic>
    </p:spTree>
    <p:extLst>
      <p:ext uri="{BB962C8B-B14F-4D97-AF65-F5344CB8AC3E}">
        <p14:creationId xmlns:p14="http://schemas.microsoft.com/office/powerpoint/2010/main" val="3664475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A054C-25C9-A7F1-0058-CD9024C97CB4}"/>
              </a:ext>
            </a:extLst>
          </p:cNvPr>
          <p:cNvSpPr txBox="1"/>
          <p:nvPr/>
        </p:nvSpPr>
        <p:spPr>
          <a:xfrm>
            <a:off x="3793734" y="598521"/>
            <a:ext cx="4899098"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Collection of Flexible Packaging</a:t>
            </a:r>
          </a:p>
        </p:txBody>
      </p:sp>
      <p:pic>
        <p:nvPicPr>
          <p:cNvPr id="2" name="Picture 1">
            <a:extLst>
              <a:ext uri="{FF2B5EF4-FFF2-40B4-BE49-F238E27FC236}">
                <a16:creationId xmlns:a16="http://schemas.microsoft.com/office/drawing/2014/main" id="{F1E00062-6437-2423-5CF5-1BC4A055850D}"/>
              </a:ext>
            </a:extLst>
          </p:cNvPr>
          <p:cNvPicPr>
            <a:picLocks noChangeAspect="1"/>
          </p:cNvPicPr>
          <p:nvPr/>
        </p:nvPicPr>
        <p:blipFill>
          <a:blip r:embed="rId2"/>
          <a:stretch>
            <a:fillRect/>
          </a:stretch>
        </p:blipFill>
        <p:spPr>
          <a:xfrm>
            <a:off x="2079171" y="208966"/>
            <a:ext cx="7772400" cy="1240774"/>
          </a:xfrm>
          <a:prstGeom prst="rect">
            <a:avLst/>
          </a:prstGeom>
        </p:spPr>
      </p:pic>
      <p:pic>
        <p:nvPicPr>
          <p:cNvPr id="4" name="Picture 3">
            <a:hlinkClick r:id="rId3"/>
            <a:extLst>
              <a:ext uri="{FF2B5EF4-FFF2-40B4-BE49-F238E27FC236}">
                <a16:creationId xmlns:a16="http://schemas.microsoft.com/office/drawing/2014/main" id="{7E08DB37-EF80-517F-916B-1AF78E807FD5}"/>
              </a:ext>
            </a:extLst>
          </p:cNvPr>
          <p:cNvPicPr>
            <a:picLocks noChangeAspect="1"/>
          </p:cNvPicPr>
          <p:nvPr/>
        </p:nvPicPr>
        <p:blipFill>
          <a:blip r:embed="rId4"/>
          <a:stretch>
            <a:fillRect/>
          </a:stretch>
        </p:blipFill>
        <p:spPr>
          <a:xfrm>
            <a:off x="2209800" y="2170003"/>
            <a:ext cx="7772400" cy="4275541"/>
          </a:xfrm>
          <a:prstGeom prst="rect">
            <a:avLst/>
          </a:prstGeom>
        </p:spPr>
      </p:pic>
    </p:spTree>
    <p:extLst>
      <p:ext uri="{BB962C8B-B14F-4D97-AF65-F5344CB8AC3E}">
        <p14:creationId xmlns:p14="http://schemas.microsoft.com/office/powerpoint/2010/main" val="2743229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83509855-A0AD-8B85-D47B-61972F093A40}"/>
              </a:ext>
            </a:extLst>
          </p:cNvPr>
          <p:cNvPicPr>
            <a:picLocks noChangeAspect="1"/>
          </p:cNvPicPr>
          <p:nvPr/>
        </p:nvPicPr>
        <p:blipFill>
          <a:blip r:embed="rId3"/>
          <a:stretch>
            <a:fillRect/>
          </a:stretch>
        </p:blipFill>
        <p:spPr>
          <a:xfrm>
            <a:off x="2779815" y="876566"/>
            <a:ext cx="7772400" cy="5318623"/>
          </a:xfrm>
          <a:prstGeom prst="rect">
            <a:avLst/>
          </a:prstGeom>
        </p:spPr>
      </p:pic>
      <p:pic>
        <p:nvPicPr>
          <p:cNvPr id="4" name="Picture 3">
            <a:extLst>
              <a:ext uri="{FF2B5EF4-FFF2-40B4-BE49-F238E27FC236}">
                <a16:creationId xmlns:a16="http://schemas.microsoft.com/office/drawing/2014/main" id="{2516B9E0-3B4D-7CC4-9FAF-89806F8AB9AD}"/>
              </a:ext>
            </a:extLst>
          </p:cNvPr>
          <p:cNvPicPr>
            <a:picLocks noChangeAspect="1"/>
          </p:cNvPicPr>
          <p:nvPr/>
        </p:nvPicPr>
        <p:blipFill>
          <a:blip r:embed="rId4"/>
          <a:stretch>
            <a:fillRect/>
          </a:stretch>
        </p:blipFill>
        <p:spPr>
          <a:xfrm>
            <a:off x="301749" y="229938"/>
            <a:ext cx="2349500" cy="1079500"/>
          </a:xfrm>
          <a:prstGeom prst="rect">
            <a:avLst/>
          </a:prstGeom>
        </p:spPr>
      </p:pic>
    </p:spTree>
    <p:extLst>
      <p:ext uri="{BB962C8B-B14F-4D97-AF65-F5344CB8AC3E}">
        <p14:creationId xmlns:p14="http://schemas.microsoft.com/office/powerpoint/2010/main" val="2320470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A054C-25C9-A7F1-0058-CD9024C97CB4}"/>
              </a:ext>
            </a:extLst>
          </p:cNvPr>
          <p:cNvSpPr txBox="1"/>
          <p:nvPr/>
        </p:nvSpPr>
        <p:spPr>
          <a:xfrm>
            <a:off x="2681261" y="598521"/>
            <a:ext cx="7124066"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Post Commercial Flexible Packaging Collection</a:t>
            </a:r>
          </a:p>
        </p:txBody>
      </p:sp>
      <p:sp>
        <p:nvSpPr>
          <p:cNvPr id="2" name="TextBox 1">
            <a:extLst>
              <a:ext uri="{FF2B5EF4-FFF2-40B4-BE49-F238E27FC236}">
                <a16:creationId xmlns:a16="http://schemas.microsoft.com/office/drawing/2014/main" id="{3F0A78E6-409B-AFB5-2EF5-E8A74D42168B}"/>
              </a:ext>
            </a:extLst>
          </p:cNvPr>
          <p:cNvSpPr txBox="1"/>
          <p:nvPr/>
        </p:nvSpPr>
        <p:spPr>
          <a:xfrm>
            <a:off x="507513" y="1550497"/>
            <a:ext cx="5735781" cy="3139321"/>
          </a:xfrm>
          <a:prstGeom prst="rect">
            <a:avLst/>
          </a:prstGeom>
          <a:noFill/>
        </p:spPr>
        <p:txBody>
          <a:bodyPr wrap="square" rtlCol="0">
            <a:spAutoFit/>
          </a:bodyPr>
          <a:lstStyle/>
          <a:p>
            <a:r>
              <a:rPr lang="en-US" dirty="0"/>
              <a:t>Polyethylene clear film</a:t>
            </a:r>
          </a:p>
          <a:p>
            <a:r>
              <a:rPr lang="en-US" dirty="0"/>
              <a:t>Large commercial generators</a:t>
            </a:r>
          </a:p>
          <a:p>
            <a:r>
              <a:rPr lang="en-US" dirty="0"/>
              <a:t>	clear bags, stretch wrap film</a:t>
            </a:r>
          </a:p>
          <a:p>
            <a:r>
              <a:rPr lang="en-US" dirty="0"/>
              <a:t>Doesn’t need to be washed</a:t>
            </a:r>
          </a:p>
          <a:p>
            <a:r>
              <a:rPr lang="en-US" dirty="0"/>
              <a:t>21% recycling rate</a:t>
            </a:r>
          </a:p>
          <a:p>
            <a:r>
              <a:rPr lang="en-US" dirty="0"/>
              <a:t>Recycled into trash bags and thicker commercial films</a:t>
            </a:r>
          </a:p>
          <a:p>
            <a:endParaRPr lang="en-US" dirty="0"/>
          </a:p>
          <a:p>
            <a:r>
              <a:rPr lang="en-US" dirty="0" err="1"/>
              <a:t>Polyethyelene</a:t>
            </a:r>
            <a:r>
              <a:rPr lang="en-US" dirty="0"/>
              <a:t> post commercial mixed color film </a:t>
            </a:r>
          </a:p>
          <a:p>
            <a:r>
              <a:rPr lang="en-US" dirty="0"/>
              <a:t>Stretch wrap</a:t>
            </a:r>
          </a:p>
          <a:p>
            <a:endParaRPr lang="en-US" dirty="0"/>
          </a:p>
          <a:p>
            <a:r>
              <a:rPr lang="en-US" dirty="0"/>
              <a:t>Polypropylene woven bags</a:t>
            </a:r>
          </a:p>
        </p:txBody>
      </p:sp>
      <p:pic>
        <p:nvPicPr>
          <p:cNvPr id="19458" name="Picture 2">
            <a:hlinkClick r:id="rId2"/>
            <a:extLst>
              <a:ext uri="{FF2B5EF4-FFF2-40B4-BE49-F238E27FC236}">
                <a16:creationId xmlns:a16="http://schemas.microsoft.com/office/drawing/2014/main" id="{D87E3D3D-AF1F-E24C-9773-EADE5A695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522" y="3120158"/>
            <a:ext cx="5581015" cy="31393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2"/>
            <a:extLst>
              <a:ext uri="{FF2B5EF4-FFF2-40B4-BE49-F238E27FC236}">
                <a16:creationId xmlns:a16="http://schemas.microsoft.com/office/drawing/2014/main" id="{23515157-FEB2-9A0B-66F8-638605088388}"/>
              </a:ext>
            </a:extLst>
          </p:cNvPr>
          <p:cNvPicPr>
            <a:picLocks noChangeAspect="1"/>
          </p:cNvPicPr>
          <p:nvPr/>
        </p:nvPicPr>
        <p:blipFill>
          <a:blip r:embed="rId4"/>
          <a:stretch>
            <a:fillRect/>
          </a:stretch>
        </p:blipFill>
        <p:spPr>
          <a:xfrm>
            <a:off x="6395522" y="1060186"/>
            <a:ext cx="4169311" cy="2501587"/>
          </a:xfrm>
          <a:prstGeom prst="rect">
            <a:avLst/>
          </a:prstGeom>
        </p:spPr>
      </p:pic>
      <p:pic>
        <p:nvPicPr>
          <p:cNvPr id="5" name="Picture 4">
            <a:extLst>
              <a:ext uri="{FF2B5EF4-FFF2-40B4-BE49-F238E27FC236}">
                <a16:creationId xmlns:a16="http://schemas.microsoft.com/office/drawing/2014/main" id="{6FB617A2-4840-83D2-9073-11DD140E1172}"/>
              </a:ext>
            </a:extLst>
          </p:cNvPr>
          <p:cNvPicPr>
            <a:picLocks noChangeAspect="1"/>
          </p:cNvPicPr>
          <p:nvPr/>
        </p:nvPicPr>
        <p:blipFill>
          <a:blip r:embed="rId5"/>
          <a:stretch>
            <a:fillRect/>
          </a:stretch>
        </p:blipFill>
        <p:spPr>
          <a:xfrm>
            <a:off x="6615546" y="3792399"/>
            <a:ext cx="4523509" cy="231039"/>
          </a:xfrm>
          <a:prstGeom prst="rect">
            <a:avLst/>
          </a:prstGeom>
        </p:spPr>
      </p:pic>
    </p:spTree>
    <p:extLst>
      <p:ext uri="{BB962C8B-B14F-4D97-AF65-F5344CB8AC3E}">
        <p14:creationId xmlns:p14="http://schemas.microsoft.com/office/powerpoint/2010/main" val="3278033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A054C-25C9-A7F1-0058-CD9024C97CB4}"/>
              </a:ext>
            </a:extLst>
          </p:cNvPr>
          <p:cNvSpPr txBox="1"/>
          <p:nvPr/>
        </p:nvSpPr>
        <p:spPr>
          <a:xfrm>
            <a:off x="3699167" y="598521"/>
            <a:ext cx="5088252"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Postindustrial Flexible Packaging</a:t>
            </a:r>
          </a:p>
        </p:txBody>
      </p:sp>
      <p:pic>
        <p:nvPicPr>
          <p:cNvPr id="2" name="Picture 1">
            <a:extLst>
              <a:ext uri="{FF2B5EF4-FFF2-40B4-BE49-F238E27FC236}">
                <a16:creationId xmlns:a16="http://schemas.microsoft.com/office/drawing/2014/main" id="{5402C29B-35E8-190B-A22A-CF399EC93324}"/>
              </a:ext>
            </a:extLst>
          </p:cNvPr>
          <p:cNvPicPr>
            <a:picLocks noChangeAspect="1"/>
          </p:cNvPicPr>
          <p:nvPr/>
        </p:nvPicPr>
        <p:blipFill>
          <a:blip r:embed="rId2"/>
          <a:stretch>
            <a:fillRect/>
          </a:stretch>
        </p:blipFill>
        <p:spPr>
          <a:xfrm>
            <a:off x="2209800" y="2026462"/>
            <a:ext cx="7772400" cy="2805076"/>
          </a:xfrm>
          <a:prstGeom prst="rect">
            <a:avLst/>
          </a:prstGeom>
        </p:spPr>
      </p:pic>
    </p:spTree>
    <p:extLst>
      <p:ext uri="{BB962C8B-B14F-4D97-AF65-F5344CB8AC3E}">
        <p14:creationId xmlns:p14="http://schemas.microsoft.com/office/powerpoint/2010/main" val="2718585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C99A4-53A5-F7F6-1071-5F339A7AD724}"/>
              </a:ext>
            </a:extLst>
          </p:cNvPr>
          <p:cNvPicPr>
            <a:picLocks noChangeAspect="1"/>
          </p:cNvPicPr>
          <p:nvPr/>
        </p:nvPicPr>
        <p:blipFill>
          <a:blip r:embed="rId2"/>
          <a:stretch>
            <a:fillRect/>
          </a:stretch>
        </p:blipFill>
        <p:spPr>
          <a:xfrm>
            <a:off x="393495" y="290946"/>
            <a:ext cx="5948475" cy="5878286"/>
          </a:xfrm>
          <a:prstGeom prst="rect">
            <a:avLst/>
          </a:prstGeom>
        </p:spPr>
      </p:pic>
      <p:pic>
        <p:nvPicPr>
          <p:cNvPr id="20482" name="Picture 2" descr="PCC Trim Reprocessing System - PTG Website">
            <a:extLst>
              <a:ext uri="{FF2B5EF4-FFF2-40B4-BE49-F238E27FC236}">
                <a16:creationId xmlns:a16="http://schemas.microsoft.com/office/drawing/2014/main" id="{DA54AF27-267B-A368-5A42-0AE90DFBD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886" y="210541"/>
            <a:ext cx="6001114" cy="301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659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F82C3-D738-CA54-1605-53014A95A822}"/>
              </a:ext>
            </a:extLst>
          </p:cNvPr>
          <p:cNvPicPr>
            <a:picLocks noChangeAspect="1"/>
          </p:cNvPicPr>
          <p:nvPr/>
        </p:nvPicPr>
        <p:blipFill>
          <a:blip r:embed="rId2"/>
          <a:stretch>
            <a:fillRect/>
          </a:stretch>
        </p:blipFill>
        <p:spPr>
          <a:xfrm>
            <a:off x="2209800" y="1691005"/>
            <a:ext cx="7772400" cy="3475989"/>
          </a:xfrm>
          <a:prstGeom prst="rect">
            <a:avLst/>
          </a:prstGeom>
        </p:spPr>
      </p:pic>
    </p:spTree>
    <p:extLst>
      <p:ext uri="{BB962C8B-B14F-4D97-AF65-F5344CB8AC3E}">
        <p14:creationId xmlns:p14="http://schemas.microsoft.com/office/powerpoint/2010/main" val="2905159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CE756-8E50-53A5-187F-B9822B3D7FAC}"/>
              </a:ext>
            </a:extLst>
          </p:cNvPr>
          <p:cNvSpPr txBox="1"/>
          <p:nvPr/>
        </p:nvSpPr>
        <p:spPr>
          <a:xfrm>
            <a:off x="2763205" y="598521"/>
            <a:ext cx="6960175"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Separation and Sorting and Volume Reduction</a:t>
            </a:r>
          </a:p>
        </p:txBody>
      </p:sp>
    </p:spTree>
    <p:extLst>
      <p:ext uri="{BB962C8B-B14F-4D97-AF65-F5344CB8AC3E}">
        <p14:creationId xmlns:p14="http://schemas.microsoft.com/office/powerpoint/2010/main" val="639067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4BC77-33B7-5662-A826-17246FCA8FD2}"/>
              </a:ext>
            </a:extLst>
          </p:cNvPr>
          <p:cNvSpPr txBox="1"/>
          <p:nvPr/>
        </p:nvSpPr>
        <p:spPr>
          <a:xfrm>
            <a:off x="2763205" y="598521"/>
            <a:ext cx="6960175"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Separation and Sorting and Volume Reduction</a:t>
            </a:r>
          </a:p>
        </p:txBody>
      </p:sp>
      <p:sp>
        <p:nvSpPr>
          <p:cNvPr id="4" name="TextBox 3">
            <a:extLst>
              <a:ext uri="{FF2B5EF4-FFF2-40B4-BE49-F238E27FC236}">
                <a16:creationId xmlns:a16="http://schemas.microsoft.com/office/drawing/2014/main" id="{3CB940EC-F7EE-668F-72A9-D0B6797AEE2B}"/>
              </a:ext>
            </a:extLst>
          </p:cNvPr>
          <p:cNvSpPr txBox="1"/>
          <p:nvPr/>
        </p:nvSpPr>
        <p:spPr>
          <a:xfrm>
            <a:off x="926276" y="1175656"/>
            <a:ext cx="6685807" cy="5355312"/>
          </a:xfrm>
          <a:prstGeom prst="rect">
            <a:avLst/>
          </a:prstGeom>
          <a:noFill/>
        </p:spPr>
        <p:txBody>
          <a:bodyPr wrap="square" rtlCol="0">
            <a:spAutoFit/>
          </a:bodyPr>
          <a:lstStyle/>
          <a:p>
            <a:r>
              <a:rPr lang="en-US" dirty="0"/>
              <a:t>Materials Recovery Facility (MFR)</a:t>
            </a:r>
          </a:p>
          <a:p>
            <a:r>
              <a:rPr lang="en-US" dirty="0"/>
              <a:t>	separate</a:t>
            </a:r>
          </a:p>
          <a:p>
            <a:r>
              <a:rPr lang="en-US" dirty="0"/>
              <a:t>	densify</a:t>
            </a:r>
          </a:p>
          <a:p>
            <a:r>
              <a:rPr lang="en-US" dirty="0"/>
              <a:t>	Ship to </a:t>
            </a:r>
            <a:r>
              <a:rPr lang="en-US" dirty="0" err="1"/>
              <a:t>reprocessors</a:t>
            </a:r>
            <a:r>
              <a:rPr lang="en-US" dirty="0"/>
              <a:t> or recyclers</a:t>
            </a:r>
          </a:p>
          <a:p>
            <a:endParaRPr lang="en-US" dirty="0"/>
          </a:p>
          <a:p>
            <a:r>
              <a:rPr lang="en-US" dirty="0"/>
              <a:t>Clean MFR works with separated materials</a:t>
            </a:r>
          </a:p>
          <a:p>
            <a:endParaRPr lang="en-US" dirty="0"/>
          </a:p>
          <a:p>
            <a:r>
              <a:rPr lang="en-US" dirty="0"/>
              <a:t>Dirty MRF works with comingled wastes including organic matter</a:t>
            </a:r>
          </a:p>
          <a:p>
            <a:endParaRPr lang="en-US" dirty="0"/>
          </a:p>
          <a:p>
            <a:r>
              <a:rPr lang="en-US" dirty="0"/>
              <a:t>Contamination is a big problem</a:t>
            </a:r>
          </a:p>
          <a:p>
            <a:r>
              <a:rPr lang="en-US" dirty="0"/>
              <a:t>	metals</a:t>
            </a:r>
          </a:p>
          <a:p>
            <a:r>
              <a:rPr lang="en-US" dirty="0"/>
              <a:t>	paper</a:t>
            </a:r>
          </a:p>
          <a:p>
            <a:r>
              <a:rPr lang="en-US" dirty="0"/>
              <a:t>	other plastics</a:t>
            </a:r>
          </a:p>
          <a:p>
            <a:r>
              <a:rPr lang="en-US" dirty="0"/>
              <a:t>	odd objects, batteries, metal parts, </a:t>
            </a:r>
            <a:r>
              <a:rPr lang="en-US" dirty="0" err="1"/>
              <a:t>etc</a:t>
            </a:r>
            <a:endParaRPr lang="en-US" dirty="0"/>
          </a:p>
          <a:p>
            <a:r>
              <a:rPr lang="en-US" dirty="0"/>
              <a:t>	Generally flexible plastic films are a contaminant</a:t>
            </a:r>
          </a:p>
          <a:p>
            <a:endParaRPr lang="en-US" dirty="0"/>
          </a:p>
          <a:p>
            <a:r>
              <a:rPr lang="en-US" dirty="0"/>
              <a:t>Plastics Recovery Facility (PRF)</a:t>
            </a:r>
          </a:p>
          <a:p>
            <a:r>
              <a:rPr lang="en-US" dirty="0"/>
              <a:t>	Plastics specific MRF</a:t>
            </a:r>
          </a:p>
          <a:p>
            <a:r>
              <a:rPr lang="en-US" dirty="0"/>
              <a:t>	These don’t exist in the US</a:t>
            </a:r>
          </a:p>
        </p:txBody>
      </p:sp>
    </p:spTree>
    <p:extLst>
      <p:ext uri="{BB962C8B-B14F-4D97-AF65-F5344CB8AC3E}">
        <p14:creationId xmlns:p14="http://schemas.microsoft.com/office/powerpoint/2010/main" val="1410147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CE756-8E50-53A5-187F-B9822B3D7FAC}"/>
              </a:ext>
            </a:extLst>
          </p:cNvPr>
          <p:cNvSpPr txBox="1"/>
          <p:nvPr/>
        </p:nvSpPr>
        <p:spPr>
          <a:xfrm>
            <a:off x="2763205" y="598521"/>
            <a:ext cx="6960175"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Separation and Sorting and Volume Reduction</a:t>
            </a:r>
          </a:p>
        </p:txBody>
      </p:sp>
      <p:pic>
        <p:nvPicPr>
          <p:cNvPr id="3" name="Picture 2">
            <a:extLst>
              <a:ext uri="{FF2B5EF4-FFF2-40B4-BE49-F238E27FC236}">
                <a16:creationId xmlns:a16="http://schemas.microsoft.com/office/drawing/2014/main" id="{DB4396B7-26A2-BCDA-EF41-5DE56D377292}"/>
              </a:ext>
            </a:extLst>
          </p:cNvPr>
          <p:cNvPicPr>
            <a:picLocks noChangeAspect="1"/>
          </p:cNvPicPr>
          <p:nvPr/>
        </p:nvPicPr>
        <p:blipFill>
          <a:blip r:embed="rId2"/>
          <a:stretch>
            <a:fillRect/>
          </a:stretch>
        </p:blipFill>
        <p:spPr>
          <a:xfrm>
            <a:off x="2209800" y="371109"/>
            <a:ext cx="7772400" cy="6115782"/>
          </a:xfrm>
          <a:prstGeom prst="rect">
            <a:avLst/>
          </a:prstGeom>
        </p:spPr>
      </p:pic>
      <p:sp>
        <p:nvSpPr>
          <p:cNvPr id="4" name="TextBox 3">
            <a:extLst>
              <a:ext uri="{FF2B5EF4-FFF2-40B4-BE49-F238E27FC236}">
                <a16:creationId xmlns:a16="http://schemas.microsoft.com/office/drawing/2014/main" id="{7A421CB8-B811-80C0-471B-3D8626F82168}"/>
              </a:ext>
            </a:extLst>
          </p:cNvPr>
          <p:cNvSpPr txBox="1"/>
          <p:nvPr/>
        </p:nvSpPr>
        <p:spPr>
          <a:xfrm>
            <a:off x="323347" y="371109"/>
            <a:ext cx="2525691"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hlinkClick r:id="rId3"/>
              </a:rPr>
              <a:t>Manual and</a:t>
            </a:r>
          </a:p>
          <a:p>
            <a:pPr algn="ctr"/>
            <a:r>
              <a:rPr lang="en-US" sz="2400" b="1" dirty="0">
                <a:latin typeface="Arial" panose="020B0604020202020204" pitchFamily="34" charset="0"/>
                <a:cs typeface="Arial" panose="020B0604020202020204" pitchFamily="34" charset="0"/>
                <a:hlinkClick r:id="rId3"/>
              </a:rPr>
              <a:t>Vacuum Sorting</a:t>
            </a:r>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4D5DE0-0CBA-93A4-B6B8-D17C04D00F04}"/>
              </a:ext>
            </a:extLst>
          </p:cNvPr>
          <p:cNvSpPr txBox="1"/>
          <p:nvPr/>
        </p:nvSpPr>
        <p:spPr>
          <a:xfrm>
            <a:off x="653143" y="1828800"/>
            <a:ext cx="2464906" cy="646331"/>
          </a:xfrm>
          <a:prstGeom prst="rect">
            <a:avLst/>
          </a:prstGeom>
          <a:noFill/>
        </p:spPr>
        <p:txBody>
          <a:bodyPr wrap="none" rtlCol="0">
            <a:spAutoFit/>
          </a:bodyPr>
          <a:lstStyle/>
          <a:p>
            <a:r>
              <a:rPr lang="en-US" dirty="0"/>
              <a:t>Feeds into a bale press</a:t>
            </a:r>
          </a:p>
          <a:p>
            <a:r>
              <a:rPr lang="en-US" dirty="0"/>
              <a:t>Or film screw</a:t>
            </a:r>
          </a:p>
        </p:txBody>
      </p:sp>
    </p:spTree>
    <p:extLst>
      <p:ext uri="{BB962C8B-B14F-4D97-AF65-F5344CB8AC3E}">
        <p14:creationId xmlns:p14="http://schemas.microsoft.com/office/powerpoint/2010/main" val="110357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7</a:t>
            </a:fld>
            <a:endParaRPr lang="en-US"/>
          </a:p>
        </p:txBody>
      </p:sp>
      <p:pic>
        <p:nvPicPr>
          <p:cNvPr id="3" name="Picture 2">
            <a:extLst>
              <a:ext uri="{FF2B5EF4-FFF2-40B4-BE49-F238E27FC236}">
                <a16:creationId xmlns:a16="http://schemas.microsoft.com/office/drawing/2014/main" id="{BF24392E-418A-05AB-400A-A76891AEFB46}"/>
              </a:ext>
            </a:extLst>
          </p:cNvPr>
          <p:cNvPicPr>
            <a:picLocks noChangeAspect="1"/>
          </p:cNvPicPr>
          <p:nvPr/>
        </p:nvPicPr>
        <p:blipFill>
          <a:blip r:embed="rId2"/>
          <a:stretch>
            <a:fillRect/>
          </a:stretch>
        </p:blipFill>
        <p:spPr>
          <a:xfrm>
            <a:off x="381000" y="1524344"/>
            <a:ext cx="4894386" cy="3415791"/>
          </a:xfrm>
          <a:prstGeom prst="rect">
            <a:avLst/>
          </a:prstGeom>
        </p:spPr>
      </p:pic>
      <p:pic>
        <p:nvPicPr>
          <p:cNvPr id="4" name="Picture 3">
            <a:extLst>
              <a:ext uri="{FF2B5EF4-FFF2-40B4-BE49-F238E27FC236}">
                <a16:creationId xmlns:a16="http://schemas.microsoft.com/office/drawing/2014/main" id="{70242C9B-661B-AB76-A2D6-B44A8A705C8E}"/>
              </a:ext>
            </a:extLst>
          </p:cNvPr>
          <p:cNvPicPr>
            <a:picLocks noChangeAspect="1"/>
          </p:cNvPicPr>
          <p:nvPr/>
        </p:nvPicPr>
        <p:blipFill>
          <a:blip r:embed="rId3"/>
          <a:stretch>
            <a:fillRect/>
          </a:stretch>
        </p:blipFill>
        <p:spPr>
          <a:xfrm>
            <a:off x="5859423" y="0"/>
            <a:ext cx="6277159" cy="6858000"/>
          </a:xfrm>
          <a:prstGeom prst="rect">
            <a:avLst/>
          </a:prstGeom>
        </p:spPr>
      </p:pic>
    </p:spTree>
    <p:extLst>
      <p:ext uri="{BB962C8B-B14F-4D97-AF65-F5344CB8AC3E}">
        <p14:creationId xmlns:p14="http://schemas.microsoft.com/office/powerpoint/2010/main" val="36769964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4BC77-33B7-5662-A826-17246FCA8FD2}"/>
              </a:ext>
            </a:extLst>
          </p:cNvPr>
          <p:cNvSpPr txBox="1"/>
          <p:nvPr/>
        </p:nvSpPr>
        <p:spPr>
          <a:xfrm>
            <a:off x="1539052" y="350322"/>
            <a:ext cx="230704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Air Separators</a:t>
            </a:r>
          </a:p>
        </p:txBody>
      </p:sp>
      <p:pic>
        <p:nvPicPr>
          <p:cNvPr id="3" name="Picture 2">
            <a:extLst>
              <a:ext uri="{FF2B5EF4-FFF2-40B4-BE49-F238E27FC236}">
                <a16:creationId xmlns:a16="http://schemas.microsoft.com/office/drawing/2014/main" id="{D43CB054-1411-7B55-EF5E-8B7D81902E97}"/>
              </a:ext>
            </a:extLst>
          </p:cNvPr>
          <p:cNvPicPr>
            <a:picLocks noChangeAspect="1"/>
          </p:cNvPicPr>
          <p:nvPr/>
        </p:nvPicPr>
        <p:blipFill>
          <a:blip r:embed="rId2"/>
          <a:stretch>
            <a:fillRect/>
          </a:stretch>
        </p:blipFill>
        <p:spPr>
          <a:xfrm>
            <a:off x="6096000" y="350322"/>
            <a:ext cx="5185947" cy="6157356"/>
          </a:xfrm>
          <a:prstGeom prst="rect">
            <a:avLst/>
          </a:prstGeom>
        </p:spPr>
      </p:pic>
    </p:spTree>
    <p:extLst>
      <p:ext uri="{BB962C8B-B14F-4D97-AF65-F5344CB8AC3E}">
        <p14:creationId xmlns:p14="http://schemas.microsoft.com/office/powerpoint/2010/main" val="4337848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pper wire recycling machine ...">
            <a:extLst>
              <a:ext uri="{FF2B5EF4-FFF2-40B4-BE49-F238E27FC236}">
                <a16:creationId xmlns:a16="http://schemas.microsoft.com/office/drawing/2014/main" id="{49506DEE-CD17-E812-7321-45737B006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32" y="1523128"/>
            <a:ext cx="9986620" cy="53348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5AE8EA-7113-300A-94D3-FC38900F79A3}"/>
              </a:ext>
            </a:extLst>
          </p:cNvPr>
          <p:cNvSpPr txBox="1"/>
          <p:nvPr/>
        </p:nvSpPr>
        <p:spPr>
          <a:xfrm>
            <a:off x="1539052" y="350322"/>
            <a:ext cx="2307043"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Air Separators</a:t>
            </a:r>
          </a:p>
        </p:txBody>
      </p:sp>
    </p:spTree>
    <p:extLst>
      <p:ext uri="{BB962C8B-B14F-4D97-AF65-F5344CB8AC3E}">
        <p14:creationId xmlns:p14="http://schemas.microsoft.com/office/powerpoint/2010/main" val="33183850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4BC77-33B7-5662-A826-17246FCA8FD2}"/>
              </a:ext>
            </a:extLst>
          </p:cNvPr>
          <p:cNvSpPr txBox="1"/>
          <p:nvPr/>
        </p:nvSpPr>
        <p:spPr>
          <a:xfrm>
            <a:off x="5551438" y="598521"/>
            <a:ext cx="1383712"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Screens</a:t>
            </a:r>
          </a:p>
        </p:txBody>
      </p:sp>
      <p:sp>
        <p:nvSpPr>
          <p:cNvPr id="3" name="TextBox 2">
            <a:extLst>
              <a:ext uri="{FF2B5EF4-FFF2-40B4-BE49-F238E27FC236}">
                <a16:creationId xmlns:a16="http://schemas.microsoft.com/office/drawing/2014/main" id="{3A19AE8C-B2CD-FB72-C582-9D11E1E1E176}"/>
              </a:ext>
            </a:extLst>
          </p:cNvPr>
          <p:cNvSpPr txBox="1"/>
          <p:nvPr/>
        </p:nvSpPr>
        <p:spPr>
          <a:xfrm>
            <a:off x="1196067" y="5268815"/>
            <a:ext cx="1458961" cy="646331"/>
          </a:xfrm>
          <a:prstGeom prst="rect">
            <a:avLst/>
          </a:prstGeom>
          <a:noFill/>
        </p:spPr>
        <p:txBody>
          <a:bodyPr wrap="square" rtlCol="0">
            <a:spAutoFit/>
          </a:bodyPr>
          <a:lstStyle/>
          <a:p>
            <a:r>
              <a:rPr lang="en-US" dirty="0"/>
              <a:t>Ballistic screen</a:t>
            </a:r>
          </a:p>
        </p:txBody>
      </p:sp>
      <p:pic>
        <p:nvPicPr>
          <p:cNvPr id="23554" name="Picture 2" descr="SPALECK USA">
            <a:extLst>
              <a:ext uri="{FF2B5EF4-FFF2-40B4-BE49-F238E27FC236}">
                <a16:creationId xmlns:a16="http://schemas.microsoft.com/office/drawing/2014/main" id="{DCF95204-B3A2-AC63-6A5F-4F69AB1B84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5464" y="913163"/>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rommel - Plastic Recycling Machines">
            <a:extLst>
              <a:ext uri="{FF2B5EF4-FFF2-40B4-BE49-F238E27FC236}">
                <a16:creationId xmlns:a16="http://schemas.microsoft.com/office/drawing/2014/main" id="{DCF3FCE2-AC26-600A-E102-58E23C845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464" y="3283528"/>
            <a:ext cx="3492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A clean screen - Recycling Today">
            <a:extLst>
              <a:ext uri="{FF2B5EF4-FFF2-40B4-BE49-F238E27FC236}">
                <a16:creationId xmlns:a16="http://schemas.microsoft.com/office/drawing/2014/main" id="{E7955A30-CC30-263B-E057-3BBC220E2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416" y="1460500"/>
            <a:ext cx="4140200" cy="1968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8825D5-64FB-9B3B-02A4-789D292051BE}"/>
              </a:ext>
            </a:extLst>
          </p:cNvPr>
          <p:cNvSpPr txBox="1"/>
          <p:nvPr/>
        </p:nvSpPr>
        <p:spPr>
          <a:xfrm>
            <a:off x="1063529" y="855578"/>
            <a:ext cx="1831768" cy="369332"/>
          </a:xfrm>
          <a:prstGeom prst="rect">
            <a:avLst/>
          </a:prstGeom>
          <a:noFill/>
        </p:spPr>
        <p:txBody>
          <a:bodyPr wrap="square">
            <a:spAutoFit/>
          </a:bodyPr>
          <a:lstStyle/>
          <a:p>
            <a:r>
              <a:rPr lang="en-US" dirty="0"/>
              <a:t>Disc screen</a:t>
            </a:r>
          </a:p>
        </p:txBody>
      </p:sp>
      <p:sp>
        <p:nvSpPr>
          <p:cNvPr id="7" name="TextBox 6">
            <a:extLst>
              <a:ext uri="{FF2B5EF4-FFF2-40B4-BE49-F238E27FC236}">
                <a16:creationId xmlns:a16="http://schemas.microsoft.com/office/drawing/2014/main" id="{B3F62FA3-CD22-170C-7B7E-136C58CDE44D}"/>
              </a:ext>
            </a:extLst>
          </p:cNvPr>
          <p:cNvSpPr txBox="1"/>
          <p:nvPr/>
        </p:nvSpPr>
        <p:spPr>
          <a:xfrm>
            <a:off x="5974992" y="1636681"/>
            <a:ext cx="1950522" cy="369332"/>
          </a:xfrm>
          <a:prstGeom prst="rect">
            <a:avLst/>
          </a:prstGeom>
          <a:noFill/>
        </p:spPr>
        <p:txBody>
          <a:bodyPr wrap="square">
            <a:spAutoFit/>
          </a:bodyPr>
          <a:lstStyle/>
          <a:p>
            <a:r>
              <a:rPr lang="en-US" dirty="0"/>
              <a:t>Vibrating screen</a:t>
            </a:r>
          </a:p>
        </p:txBody>
      </p:sp>
      <p:sp>
        <p:nvSpPr>
          <p:cNvPr id="9" name="TextBox 8">
            <a:extLst>
              <a:ext uri="{FF2B5EF4-FFF2-40B4-BE49-F238E27FC236}">
                <a16:creationId xmlns:a16="http://schemas.microsoft.com/office/drawing/2014/main" id="{1B20C40F-C0C5-2166-0EE2-D0E5CB29AF36}"/>
              </a:ext>
            </a:extLst>
          </p:cNvPr>
          <p:cNvSpPr txBox="1"/>
          <p:nvPr/>
        </p:nvSpPr>
        <p:spPr>
          <a:xfrm>
            <a:off x="5699029" y="3591449"/>
            <a:ext cx="2502448" cy="369332"/>
          </a:xfrm>
          <a:prstGeom prst="rect">
            <a:avLst/>
          </a:prstGeom>
          <a:noFill/>
        </p:spPr>
        <p:txBody>
          <a:bodyPr wrap="square">
            <a:spAutoFit/>
          </a:bodyPr>
          <a:lstStyle/>
          <a:p>
            <a:r>
              <a:rPr lang="en-US" dirty="0"/>
              <a:t>Trommel screen</a:t>
            </a:r>
          </a:p>
        </p:txBody>
      </p:sp>
      <p:pic>
        <p:nvPicPr>
          <p:cNvPr id="23560" name="Picture 8" descr="Ballistic separation - Bollegraaf">
            <a:extLst>
              <a:ext uri="{FF2B5EF4-FFF2-40B4-BE49-F238E27FC236}">
                <a16:creationId xmlns:a16="http://schemas.microsoft.com/office/drawing/2014/main" id="{1A8040A3-7071-CDF0-62D0-FB2F48852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5028" y="4191711"/>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97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CE756-8E50-53A5-187F-B9822B3D7FAC}"/>
              </a:ext>
            </a:extLst>
          </p:cNvPr>
          <p:cNvSpPr txBox="1"/>
          <p:nvPr/>
        </p:nvSpPr>
        <p:spPr>
          <a:xfrm>
            <a:off x="5466479" y="598521"/>
            <a:ext cx="1553631"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Grabbers</a:t>
            </a:r>
          </a:p>
        </p:txBody>
      </p:sp>
      <p:pic>
        <p:nvPicPr>
          <p:cNvPr id="3" name="Picture 2">
            <a:extLst>
              <a:ext uri="{FF2B5EF4-FFF2-40B4-BE49-F238E27FC236}">
                <a16:creationId xmlns:a16="http://schemas.microsoft.com/office/drawing/2014/main" id="{605A6AB9-D211-19D6-0B1E-C0F8530299EC}"/>
              </a:ext>
            </a:extLst>
          </p:cNvPr>
          <p:cNvPicPr>
            <a:picLocks noChangeAspect="1"/>
          </p:cNvPicPr>
          <p:nvPr/>
        </p:nvPicPr>
        <p:blipFill>
          <a:blip r:embed="rId2"/>
          <a:stretch>
            <a:fillRect/>
          </a:stretch>
        </p:blipFill>
        <p:spPr>
          <a:xfrm>
            <a:off x="1069769" y="1644790"/>
            <a:ext cx="7772400" cy="4399691"/>
          </a:xfrm>
          <a:prstGeom prst="rect">
            <a:avLst/>
          </a:prstGeom>
        </p:spPr>
      </p:pic>
      <p:sp>
        <p:nvSpPr>
          <p:cNvPr id="4" name="TextBox 3">
            <a:extLst>
              <a:ext uri="{FF2B5EF4-FFF2-40B4-BE49-F238E27FC236}">
                <a16:creationId xmlns:a16="http://schemas.microsoft.com/office/drawing/2014/main" id="{16D8AE7E-24DD-C241-94EB-A73C98C6A190}"/>
              </a:ext>
            </a:extLst>
          </p:cNvPr>
          <p:cNvSpPr txBox="1"/>
          <p:nvPr/>
        </p:nvSpPr>
        <p:spPr>
          <a:xfrm>
            <a:off x="9345881" y="1995055"/>
            <a:ext cx="2185059" cy="369332"/>
          </a:xfrm>
          <a:prstGeom prst="rect">
            <a:avLst/>
          </a:prstGeom>
          <a:noFill/>
        </p:spPr>
        <p:txBody>
          <a:bodyPr wrap="square" rtlCol="0">
            <a:spAutoFit/>
          </a:bodyPr>
          <a:lstStyle/>
          <a:p>
            <a:r>
              <a:rPr lang="en-US" dirty="0"/>
              <a:t>Hooks grab bags</a:t>
            </a:r>
          </a:p>
        </p:txBody>
      </p:sp>
    </p:spTree>
    <p:extLst>
      <p:ext uri="{BB962C8B-B14F-4D97-AF65-F5344CB8AC3E}">
        <p14:creationId xmlns:p14="http://schemas.microsoft.com/office/powerpoint/2010/main" val="2260707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7810F-9832-F1B3-4998-8E2E5BB3BE39}"/>
              </a:ext>
            </a:extLst>
          </p:cNvPr>
          <p:cNvPicPr>
            <a:picLocks noChangeAspect="1"/>
          </p:cNvPicPr>
          <p:nvPr/>
        </p:nvPicPr>
        <p:blipFill>
          <a:blip r:embed="rId2"/>
          <a:stretch>
            <a:fillRect/>
          </a:stretch>
        </p:blipFill>
        <p:spPr>
          <a:xfrm>
            <a:off x="2209800" y="284977"/>
            <a:ext cx="7772400" cy="6288046"/>
          </a:xfrm>
          <a:prstGeom prst="rect">
            <a:avLst/>
          </a:prstGeom>
        </p:spPr>
      </p:pic>
    </p:spTree>
    <p:extLst>
      <p:ext uri="{BB962C8B-B14F-4D97-AF65-F5344CB8AC3E}">
        <p14:creationId xmlns:p14="http://schemas.microsoft.com/office/powerpoint/2010/main" val="28438833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0526D-060B-368E-384B-55622DF63D12}"/>
              </a:ext>
            </a:extLst>
          </p:cNvPr>
          <p:cNvPicPr>
            <a:picLocks noChangeAspect="1"/>
          </p:cNvPicPr>
          <p:nvPr/>
        </p:nvPicPr>
        <p:blipFill>
          <a:blip r:embed="rId2"/>
          <a:stretch>
            <a:fillRect/>
          </a:stretch>
        </p:blipFill>
        <p:spPr>
          <a:xfrm>
            <a:off x="2226210" y="0"/>
            <a:ext cx="7739579" cy="6858000"/>
          </a:xfrm>
          <a:prstGeom prst="rect">
            <a:avLst/>
          </a:prstGeom>
        </p:spPr>
      </p:pic>
    </p:spTree>
    <p:extLst>
      <p:ext uri="{BB962C8B-B14F-4D97-AF65-F5344CB8AC3E}">
        <p14:creationId xmlns:p14="http://schemas.microsoft.com/office/powerpoint/2010/main" val="7810033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27ABB-FA8C-AC20-CE13-151F7CC50EDD}"/>
              </a:ext>
            </a:extLst>
          </p:cNvPr>
          <p:cNvPicPr>
            <a:picLocks noChangeAspect="1"/>
          </p:cNvPicPr>
          <p:nvPr/>
        </p:nvPicPr>
        <p:blipFill>
          <a:blip r:embed="rId2"/>
          <a:stretch>
            <a:fillRect/>
          </a:stretch>
        </p:blipFill>
        <p:spPr>
          <a:xfrm>
            <a:off x="2368826" y="0"/>
            <a:ext cx="7454348" cy="6858000"/>
          </a:xfrm>
          <a:prstGeom prst="rect">
            <a:avLst/>
          </a:prstGeom>
        </p:spPr>
      </p:pic>
    </p:spTree>
    <p:extLst>
      <p:ext uri="{BB962C8B-B14F-4D97-AF65-F5344CB8AC3E}">
        <p14:creationId xmlns:p14="http://schemas.microsoft.com/office/powerpoint/2010/main" val="41100634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CE756-8E50-53A5-187F-B9822B3D7FAC}"/>
              </a:ext>
            </a:extLst>
          </p:cNvPr>
          <p:cNvSpPr txBox="1"/>
          <p:nvPr/>
        </p:nvSpPr>
        <p:spPr>
          <a:xfrm>
            <a:off x="4800434" y="598521"/>
            <a:ext cx="2885726"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Labeling Systems</a:t>
            </a:r>
          </a:p>
        </p:txBody>
      </p:sp>
      <p:pic>
        <p:nvPicPr>
          <p:cNvPr id="3" name="Picture 2">
            <a:extLst>
              <a:ext uri="{FF2B5EF4-FFF2-40B4-BE49-F238E27FC236}">
                <a16:creationId xmlns:a16="http://schemas.microsoft.com/office/drawing/2014/main" id="{F7B8CC25-819C-A10D-DBDD-B7860ED28FA8}"/>
              </a:ext>
            </a:extLst>
          </p:cNvPr>
          <p:cNvPicPr>
            <a:picLocks noChangeAspect="1"/>
          </p:cNvPicPr>
          <p:nvPr/>
        </p:nvPicPr>
        <p:blipFill>
          <a:blip r:embed="rId2"/>
          <a:stretch>
            <a:fillRect/>
          </a:stretch>
        </p:blipFill>
        <p:spPr>
          <a:xfrm>
            <a:off x="243152" y="1163782"/>
            <a:ext cx="5189962" cy="5694218"/>
          </a:xfrm>
          <a:prstGeom prst="rect">
            <a:avLst/>
          </a:prstGeom>
        </p:spPr>
      </p:pic>
      <p:pic>
        <p:nvPicPr>
          <p:cNvPr id="4" name="Picture 3">
            <a:extLst>
              <a:ext uri="{FF2B5EF4-FFF2-40B4-BE49-F238E27FC236}">
                <a16:creationId xmlns:a16="http://schemas.microsoft.com/office/drawing/2014/main" id="{762C04C8-AA0D-0B34-6763-5F07F2740C36}"/>
              </a:ext>
            </a:extLst>
          </p:cNvPr>
          <p:cNvPicPr>
            <a:picLocks noChangeAspect="1"/>
          </p:cNvPicPr>
          <p:nvPr/>
        </p:nvPicPr>
        <p:blipFill>
          <a:blip r:embed="rId3"/>
          <a:stretch>
            <a:fillRect/>
          </a:stretch>
        </p:blipFill>
        <p:spPr>
          <a:xfrm>
            <a:off x="6758888" y="1258785"/>
            <a:ext cx="4310176" cy="5136078"/>
          </a:xfrm>
          <a:prstGeom prst="rect">
            <a:avLst/>
          </a:prstGeom>
        </p:spPr>
      </p:pic>
    </p:spTree>
    <p:extLst>
      <p:ext uri="{BB962C8B-B14F-4D97-AF65-F5344CB8AC3E}">
        <p14:creationId xmlns:p14="http://schemas.microsoft.com/office/powerpoint/2010/main" val="3555290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4BC77-33B7-5662-A826-17246FCA8FD2}"/>
              </a:ext>
            </a:extLst>
          </p:cNvPr>
          <p:cNvSpPr txBox="1"/>
          <p:nvPr/>
        </p:nvSpPr>
        <p:spPr>
          <a:xfrm>
            <a:off x="5048096" y="598521"/>
            <a:ext cx="239039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Optical Sorters</a:t>
            </a:r>
          </a:p>
        </p:txBody>
      </p:sp>
      <p:sp>
        <p:nvSpPr>
          <p:cNvPr id="3" name="TextBox 2">
            <a:extLst>
              <a:ext uri="{FF2B5EF4-FFF2-40B4-BE49-F238E27FC236}">
                <a16:creationId xmlns:a16="http://schemas.microsoft.com/office/drawing/2014/main" id="{62C35746-1B0C-F2FC-8288-DEDA49BDF4BA}"/>
              </a:ext>
            </a:extLst>
          </p:cNvPr>
          <p:cNvSpPr txBox="1"/>
          <p:nvPr/>
        </p:nvSpPr>
        <p:spPr>
          <a:xfrm>
            <a:off x="950025" y="1060186"/>
            <a:ext cx="6697683" cy="3139321"/>
          </a:xfrm>
          <a:prstGeom prst="rect">
            <a:avLst/>
          </a:prstGeom>
          <a:noFill/>
        </p:spPr>
        <p:txBody>
          <a:bodyPr wrap="square" rtlCol="0">
            <a:spAutoFit/>
          </a:bodyPr>
          <a:lstStyle/>
          <a:p>
            <a:r>
              <a:rPr lang="en-US" dirty="0"/>
              <a:t>Visible light (VIS)</a:t>
            </a:r>
          </a:p>
          <a:p>
            <a:r>
              <a:rPr lang="en-US" dirty="0"/>
              <a:t>	high speed camera and light sensors to detect</a:t>
            </a:r>
          </a:p>
          <a:p>
            <a:r>
              <a:rPr lang="en-US" dirty="0"/>
              <a:t>	Doesn’t detect chemical makeup</a:t>
            </a:r>
          </a:p>
          <a:p>
            <a:endParaRPr lang="en-US" dirty="0"/>
          </a:p>
          <a:p>
            <a:endParaRPr lang="en-US" dirty="0"/>
          </a:p>
          <a:p>
            <a:endParaRPr lang="en-US" dirty="0"/>
          </a:p>
          <a:p>
            <a:r>
              <a:rPr lang="en-US" dirty="0"/>
              <a:t>Near-infrared (NIR)</a:t>
            </a:r>
          </a:p>
          <a:p>
            <a:r>
              <a:rPr lang="en-US" dirty="0"/>
              <a:t>	Use IR fingerprint</a:t>
            </a:r>
          </a:p>
          <a:p>
            <a:r>
              <a:rPr lang="en-US" dirty="0"/>
              <a:t>	Doesn’t detect color</a:t>
            </a:r>
          </a:p>
          <a:p>
            <a:endParaRPr lang="en-US" dirty="0"/>
          </a:p>
          <a:p>
            <a:r>
              <a:rPr lang="en-US" dirty="0"/>
              <a:t>Neither work well with carbon black</a:t>
            </a:r>
          </a:p>
        </p:txBody>
      </p:sp>
      <p:grpSp>
        <p:nvGrpSpPr>
          <p:cNvPr id="7" name="Group 6">
            <a:extLst>
              <a:ext uri="{FF2B5EF4-FFF2-40B4-BE49-F238E27FC236}">
                <a16:creationId xmlns:a16="http://schemas.microsoft.com/office/drawing/2014/main" id="{07DBDBB0-4CBE-C0D8-6AF7-650244278795}"/>
              </a:ext>
            </a:extLst>
          </p:cNvPr>
          <p:cNvGrpSpPr/>
          <p:nvPr/>
        </p:nvGrpSpPr>
        <p:grpSpPr>
          <a:xfrm>
            <a:off x="5230652" y="2629846"/>
            <a:ext cx="6188462" cy="4083422"/>
            <a:chOff x="5230652" y="2629846"/>
            <a:chExt cx="6188462" cy="4083422"/>
          </a:xfrm>
        </p:grpSpPr>
        <p:pic>
          <p:nvPicPr>
            <p:cNvPr id="5" name="Picture 4">
              <a:extLst>
                <a:ext uri="{FF2B5EF4-FFF2-40B4-BE49-F238E27FC236}">
                  <a16:creationId xmlns:a16="http://schemas.microsoft.com/office/drawing/2014/main" id="{81760E19-162C-CDBE-A02D-3B792E6F30F3}"/>
                </a:ext>
              </a:extLst>
            </p:cNvPr>
            <p:cNvPicPr>
              <a:picLocks noChangeAspect="1"/>
            </p:cNvPicPr>
            <p:nvPr/>
          </p:nvPicPr>
          <p:blipFill>
            <a:blip r:embed="rId2"/>
            <a:stretch>
              <a:fillRect/>
            </a:stretch>
          </p:blipFill>
          <p:spPr>
            <a:xfrm>
              <a:off x="5230652" y="2629846"/>
              <a:ext cx="6188462" cy="2513762"/>
            </a:xfrm>
            <a:prstGeom prst="rect">
              <a:avLst/>
            </a:prstGeom>
          </p:spPr>
        </p:pic>
        <p:pic>
          <p:nvPicPr>
            <p:cNvPr id="6" name="Picture 5">
              <a:extLst>
                <a:ext uri="{FF2B5EF4-FFF2-40B4-BE49-F238E27FC236}">
                  <a16:creationId xmlns:a16="http://schemas.microsoft.com/office/drawing/2014/main" id="{B389246A-9A4E-2697-D4F0-3C3AA35B6BB0}"/>
                </a:ext>
              </a:extLst>
            </p:cNvPr>
            <p:cNvPicPr>
              <a:picLocks noChangeAspect="1"/>
            </p:cNvPicPr>
            <p:nvPr/>
          </p:nvPicPr>
          <p:blipFill>
            <a:blip r:embed="rId3"/>
            <a:stretch>
              <a:fillRect/>
            </a:stretch>
          </p:blipFill>
          <p:spPr>
            <a:xfrm>
              <a:off x="5284519" y="5037462"/>
              <a:ext cx="6053615" cy="1675806"/>
            </a:xfrm>
            <a:prstGeom prst="rect">
              <a:avLst/>
            </a:prstGeom>
          </p:spPr>
        </p:pic>
      </p:grpSp>
      <p:pic>
        <p:nvPicPr>
          <p:cNvPr id="24578" name="Picture 2" descr="Optical Sorter - MSWsorting">
            <a:extLst>
              <a:ext uri="{FF2B5EF4-FFF2-40B4-BE49-F238E27FC236}">
                <a16:creationId xmlns:a16="http://schemas.microsoft.com/office/drawing/2014/main" id="{8BA338D6-3D70-1D8D-A576-8B2E207EE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81" y="4543631"/>
            <a:ext cx="4318000" cy="187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5260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CE756-8E50-53A5-187F-B9822B3D7FAC}"/>
              </a:ext>
            </a:extLst>
          </p:cNvPr>
          <p:cNvSpPr txBox="1"/>
          <p:nvPr/>
        </p:nvSpPr>
        <p:spPr>
          <a:xfrm>
            <a:off x="4861347" y="598521"/>
            <a:ext cx="2763898"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Fluorescent Light</a:t>
            </a:r>
          </a:p>
        </p:txBody>
      </p:sp>
      <p:sp>
        <p:nvSpPr>
          <p:cNvPr id="3" name="TextBox 2">
            <a:extLst>
              <a:ext uri="{FF2B5EF4-FFF2-40B4-BE49-F238E27FC236}">
                <a16:creationId xmlns:a16="http://schemas.microsoft.com/office/drawing/2014/main" id="{B59C846D-B4C2-8DAC-F243-AA12852A7A49}"/>
              </a:ext>
            </a:extLst>
          </p:cNvPr>
          <p:cNvSpPr txBox="1"/>
          <p:nvPr/>
        </p:nvSpPr>
        <p:spPr>
          <a:xfrm>
            <a:off x="1911927" y="1864426"/>
            <a:ext cx="8870868" cy="1477328"/>
          </a:xfrm>
          <a:prstGeom prst="rect">
            <a:avLst/>
          </a:prstGeom>
          <a:noFill/>
        </p:spPr>
        <p:txBody>
          <a:bodyPr wrap="square" rtlCol="0">
            <a:spAutoFit/>
          </a:bodyPr>
          <a:lstStyle/>
          <a:p>
            <a:r>
              <a:rPr lang="en-US" dirty="0"/>
              <a:t>Add Fluorescent material for identification and separation of plastics</a:t>
            </a:r>
          </a:p>
          <a:p>
            <a:endParaRPr lang="en-US" dirty="0"/>
          </a:p>
          <a:p>
            <a:r>
              <a:rPr lang="en-US" dirty="0"/>
              <a:t>Could separate food contaminated films</a:t>
            </a:r>
          </a:p>
          <a:p>
            <a:endParaRPr lang="en-US" dirty="0"/>
          </a:p>
          <a:p>
            <a:r>
              <a:rPr lang="en-US" b="1" dirty="0"/>
              <a:t>Doesn’t seem to be used anyplace</a:t>
            </a:r>
          </a:p>
        </p:txBody>
      </p:sp>
    </p:spTree>
    <p:extLst>
      <p:ext uri="{BB962C8B-B14F-4D97-AF65-F5344CB8AC3E}">
        <p14:creationId xmlns:p14="http://schemas.microsoft.com/office/powerpoint/2010/main" val="257349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8</a:t>
            </a:fld>
            <a:endParaRPr lang="en-US"/>
          </a:p>
        </p:txBody>
      </p:sp>
      <p:pic>
        <p:nvPicPr>
          <p:cNvPr id="3" name="Picture 2">
            <a:extLst>
              <a:ext uri="{FF2B5EF4-FFF2-40B4-BE49-F238E27FC236}">
                <a16:creationId xmlns:a16="http://schemas.microsoft.com/office/drawing/2014/main" id="{5E3E5E02-83A1-0699-3D83-4475A5EBB56B}"/>
              </a:ext>
            </a:extLst>
          </p:cNvPr>
          <p:cNvPicPr>
            <a:picLocks noChangeAspect="1"/>
          </p:cNvPicPr>
          <p:nvPr/>
        </p:nvPicPr>
        <p:blipFill>
          <a:blip r:embed="rId2"/>
          <a:stretch>
            <a:fillRect/>
          </a:stretch>
        </p:blipFill>
        <p:spPr>
          <a:xfrm>
            <a:off x="1353787" y="103042"/>
            <a:ext cx="9500260" cy="6663020"/>
          </a:xfrm>
          <a:prstGeom prst="rect">
            <a:avLst/>
          </a:prstGeom>
        </p:spPr>
      </p:pic>
    </p:spTree>
    <p:extLst>
      <p:ext uri="{BB962C8B-B14F-4D97-AF65-F5344CB8AC3E}">
        <p14:creationId xmlns:p14="http://schemas.microsoft.com/office/powerpoint/2010/main" val="16172656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4BC77-33B7-5662-A826-17246FCA8FD2}"/>
              </a:ext>
            </a:extLst>
          </p:cNvPr>
          <p:cNvSpPr txBox="1"/>
          <p:nvPr/>
        </p:nvSpPr>
        <p:spPr>
          <a:xfrm>
            <a:off x="4996800" y="598521"/>
            <a:ext cx="2492990"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Robotic Sorters</a:t>
            </a:r>
          </a:p>
        </p:txBody>
      </p:sp>
      <p:grpSp>
        <p:nvGrpSpPr>
          <p:cNvPr id="5" name="Group 4">
            <a:extLst>
              <a:ext uri="{FF2B5EF4-FFF2-40B4-BE49-F238E27FC236}">
                <a16:creationId xmlns:a16="http://schemas.microsoft.com/office/drawing/2014/main" id="{C7E6F58B-4F1F-6058-5411-A799890B81D2}"/>
              </a:ext>
            </a:extLst>
          </p:cNvPr>
          <p:cNvGrpSpPr/>
          <p:nvPr/>
        </p:nvGrpSpPr>
        <p:grpSpPr>
          <a:xfrm>
            <a:off x="2566061" y="1709232"/>
            <a:ext cx="7796150" cy="3990060"/>
            <a:chOff x="2186050" y="1364847"/>
            <a:chExt cx="7796150" cy="3990060"/>
          </a:xfrm>
        </p:grpSpPr>
        <p:pic>
          <p:nvPicPr>
            <p:cNvPr id="3" name="Picture 2">
              <a:extLst>
                <a:ext uri="{FF2B5EF4-FFF2-40B4-BE49-F238E27FC236}">
                  <a16:creationId xmlns:a16="http://schemas.microsoft.com/office/drawing/2014/main" id="{CA0FCF5C-87D6-5112-9CE4-C040BCCB46C1}"/>
                </a:ext>
              </a:extLst>
            </p:cNvPr>
            <p:cNvPicPr>
              <a:picLocks noChangeAspect="1"/>
            </p:cNvPicPr>
            <p:nvPr/>
          </p:nvPicPr>
          <p:blipFill>
            <a:blip r:embed="rId2"/>
            <a:stretch>
              <a:fillRect/>
            </a:stretch>
          </p:blipFill>
          <p:spPr>
            <a:xfrm>
              <a:off x="2209800" y="1364847"/>
              <a:ext cx="7772400" cy="3392036"/>
            </a:xfrm>
            <a:prstGeom prst="rect">
              <a:avLst/>
            </a:prstGeom>
          </p:spPr>
        </p:pic>
        <p:pic>
          <p:nvPicPr>
            <p:cNvPr id="4" name="Picture 3">
              <a:extLst>
                <a:ext uri="{FF2B5EF4-FFF2-40B4-BE49-F238E27FC236}">
                  <a16:creationId xmlns:a16="http://schemas.microsoft.com/office/drawing/2014/main" id="{43D4BC2D-13B6-B00E-6C52-69C8ECE94902}"/>
                </a:ext>
              </a:extLst>
            </p:cNvPr>
            <p:cNvPicPr>
              <a:picLocks noChangeAspect="1"/>
            </p:cNvPicPr>
            <p:nvPr/>
          </p:nvPicPr>
          <p:blipFill>
            <a:blip r:embed="rId3"/>
            <a:stretch>
              <a:fillRect/>
            </a:stretch>
          </p:blipFill>
          <p:spPr>
            <a:xfrm>
              <a:off x="2186050" y="4649431"/>
              <a:ext cx="7772400" cy="705476"/>
            </a:xfrm>
            <a:prstGeom prst="rect">
              <a:avLst/>
            </a:prstGeom>
          </p:spPr>
        </p:pic>
      </p:grpSp>
    </p:spTree>
    <p:extLst>
      <p:ext uri="{BB962C8B-B14F-4D97-AF65-F5344CB8AC3E}">
        <p14:creationId xmlns:p14="http://schemas.microsoft.com/office/powerpoint/2010/main" val="32724920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hlinkClick r:id="rId2"/>
            <a:extLst>
              <a:ext uri="{FF2B5EF4-FFF2-40B4-BE49-F238E27FC236}">
                <a16:creationId xmlns:a16="http://schemas.microsoft.com/office/drawing/2014/main" id="{0A4BBCDC-62AC-1C9C-6473-0D38D76EB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7308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94BC77-33B7-5662-A826-17246FCA8FD2}"/>
              </a:ext>
            </a:extLst>
          </p:cNvPr>
          <p:cNvSpPr txBox="1"/>
          <p:nvPr/>
        </p:nvSpPr>
        <p:spPr>
          <a:xfrm>
            <a:off x="4329150" y="598521"/>
            <a:ext cx="3828292"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hlinkClick r:id="rId2"/>
              </a:rPr>
              <a:t>Eddy Current Separators</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D8CE62F-5EDC-96C1-11B2-12D9784FE67E}"/>
              </a:ext>
            </a:extLst>
          </p:cNvPr>
          <p:cNvSpPr txBox="1"/>
          <p:nvPr/>
        </p:nvSpPr>
        <p:spPr>
          <a:xfrm>
            <a:off x="1840675" y="1757548"/>
            <a:ext cx="6032665" cy="2862322"/>
          </a:xfrm>
          <a:prstGeom prst="rect">
            <a:avLst/>
          </a:prstGeom>
          <a:noFill/>
        </p:spPr>
        <p:txBody>
          <a:bodyPr wrap="square" rtlCol="0">
            <a:spAutoFit/>
          </a:bodyPr>
          <a:lstStyle/>
          <a:p>
            <a:r>
              <a:rPr lang="en-US" dirty="0"/>
              <a:t>Remove nonferrous metals </a:t>
            </a:r>
          </a:p>
          <a:p>
            <a:endParaRPr lang="en-US" dirty="0"/>
          </a:p>
          <a:p>
            <a:r>
              <a:rPr lang="en-US" dirty="0"/>
              <a:t>Aluminum, brass, copper</a:t>
            </a:r>
          </a:p>
          <a:p>
            <a:endParaRPr lang="en-US" dirty="0"/>
          </a:p>
          <a:p>
            <a:r>
              <a:rPr lang="en-US" dirty="0"/>
              <a:t>Rotating magnet create “eddy currents”</a:t>
            </a:r>
          </a:p>
          <a:p>
            <a:endParaRPr lang="en-US" dirty="0"/>
          </a:p>
          <a:p>
            <a:r>
              <a:rPr lang="en-US" dirty="0"/>
              <a:t>“eddy currents” cause metal to be repulsed by the magnetic field and ejected from waste stream.</a:t>
            </a:r>
          </a:p>
          <a:p>
            <a:endParaRPr lang="en-US" dirty="0"/>
          </a:p>
          <a:p>
            <a:r>
              <a:rPr lang="en-US" dirty="0"/>
              <a:t>These can remove aluminized multilayered films</a:t>
            </a:r>
          </a:p>
        </p:txBody>
      </p:sp>
    </p:spTree>
    <p:extLst>
      <p:ext uri="{BB962C8B-B14F-4D97-AF65-F5344CB8AC3E}">
        <p14:creationId xmlns:p14="http://schemas.microsoft.com/office/powerpoint/2010/main" val="1855445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1A804C-59E7-0662-86B1-2B13B2E03EE6}"/>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4042189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9CE756-8E50-53A5-187F-B9822B3D7FAC}"/>
              </a:ext>
            </a:extLst>
          </p:cNvPr>
          <p:cNvSpPr txBox="1"/>
          <p:nvPr/>
        </p:nvSpPr>
        <p:spPr>
          <a:xfrm>
            <a:off x="4812646" y="598521"/>
            <a:ext cx="2861297"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Volume Reduction</a:t>
            </a:r>
          </a:p>
        </p:txBody>
      </p:sp>
      <p:pic>
        <p:nvPicPr>
          <p:cNvPr id="3" name="Picture 2">
            <a:extLst>
              <a:ext uri="{FF2B5EF4-FFF2-40B4-BE49-F238E27FC236}">
                <a16:creationId xmlns:a16="http://schemas.microsoft.com/office/drawing/2014/main" id="{7EBAA6ED-C9E6-C6A3-74C6-D6199B0628E9}"/>
              </a:ext>
            </a:extLst>
          </p:cNvPr>
          <p:cNvPicPr>
            <a:picLocks noChangeAspect="1"/>
          </p:cNvPicPr>
          <p:nvPr/>
        </p:nvPicPr>
        <p:blipFill>
          <a:blip r:embed="rId2"/>
          <a:stretch>
            <a:fillRect/>
          </a:stretch>
        </p:blipFill>
        <p:spPr>
          <a:xfrm>
            <a:off x="80158" y="2240086"/>
            <a:ext cx="7772400" cy="3897870"/>
          </a:xfrm>
          <a:prstGeom prst="rect">
            <a:avLst/>
          </a:prstGeom>
        </p:spPr>
      </p:pic>
      <p:sp>
        <p:nvSpPr>
          <p:cNvPr id="4" name="TextBox 3">
            <a:extLst>
              <a:ext uri="{FF2B5EF4-FFF2-40B4-BE49-F238E27FC236}">
                <a16:creationId xmlns:a16="http://schemas.microsoft.com/office/drawing/2014/main" id="{A113A9D2-2141-108D-7A21-3589C6D01B21}"/>
              </a:ext>
            </a:extLst>
          </p:cNvPr>
          <p:cNvSpPr txBox="1"/>
          <p:nvPr/>
        </p:nvSpPr>
        <p:spPr>
          <a:xfrm>
            <a:off x="3966358" y="1603169"/>
            <a:ext cx="1431610" cy="369332"/>
          </a:xfrm>
          <a:prstGeom prst="rect">
            <a:avLst/>
          </a:prstGeom>
          <a:noFill/>
        </p:spPr>
        <p:txBody>
          <a:bodyPr wrap="none" rtlCol="0">
            <a:spAutoFit/>
          </a:bodyPr>
          <a:lstStyle/>
          <a:p>
            <a:r>
              <a:rPr lang="en-US" dirty="0"/>
              <a:t>Compactors</a:t>
            </a:r>
          </a:p>
        </p:txBody>
      </p:sp>
    </p:spTree>
    <p:extLst>
      <p:ext uri="{BB962C8B-B14F-4D97-AF65-F5344CB8AC3E}">
        <p14:creationId xmlns:p14="http://schemas.microsoft.com/office/powerpoint/2010/main" val="25216592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E6D06-C1D9-BE00-EAE3-32DD8E3A70A8}"/>
              </a:ext>
            </a:extLst>
          </p:cNvPr>
          <p:cNvPicPr>
            <a:picLocks noChangeAspect="1"/>
          </p:cNvPicPr>
          <p:nvPr/>
        </p:nvPicPr>
        <p:blipFill>
          <a:blip r:embed="rId2"/>
          <a:stretch>
            <a:fillRect/>
          </a:stretch>
        </p:blipFill>
        <p:spPr>
          <a:xfrm>
            <a:off x="6243294" y="2240086"/>
            <a:ext cx="5642758" cy="3077867"/>
          </a:xfrm>
          <a:prstGeom prst="rect">
            <a:avLst/>
          </a:prstGeom>
        </p:spPr>
      </p:pic>
      <p:pic>
        <p:nvPicPr>
          <p:cNvPr id="4" name="Picture 3">
            <a:extLst>
              <a:ext uri="{FF2B5EF4-FFF2-40B4-BE49-F238E27FC236}">
                <a16:creationId xmlns:a16="http://schemas.microsoft.com/office/drawing/2014/main" id="{CEA94DC3-F0BF-DD10-A051-1276A4521EA1}"/>
              </a:ext>
            </a:extLst>
          </p:cNvPr>
          <p:cNvPicPr>
            <a:picLocks noChangeAspect="1"/>
          </p:cNvPicPr>
          <p:nvPr/>
        </p:nvPicPr>
        <p:blipFill>
          <a:blip r:embed="rId3"/>
          <a:stretch>
            <a:fillRect/>
          </a:stretch>
        </p:blipFill>
        <p:spPr>
          <a:xfrm>
            <a:off x="556444" y="2101932"/>
            <a:ext cx="5539556" cy="4446330"/>
          </a:xfrm>
          <a:prstGeom prst="rect">
            <a:avLst/>
          </a:prstGeom>
        </p:spPr>
      </p:pic>
      <p:sp>
        <p:nvSpPr>
          <p:cNvPr id="5" name="TextBox 4">
            <a:extLst>
              <a:ext uri="{FF2B5EF4-FFF2-40B4-BE49-F238E27FC236}">
                <a16:creationId xmlns:a16="http://schemas.microsoft.com/office/drawing/2014/main" id="{09D7FEE9-0D9C-A1C2-3707-FD3718A813BE}"/>
              </a:ext>
            </a:extLst>
          </p:cNvPr>
          <p:cNvSpPr txBox="1"/>
          <p:nvPr/>
        </p:nvSpPr>
        <p:spPr>
          <a:xfrm>
            <a:off x="5380195" y="617517"/>
            <a:ext cx="1431610" cy="369332"/>
          </a:xfrm>
          <a:prstGeom prst="rect">
            <a:avLst/>
          </a:prstGeom>
          <a:noFill/>
        </p:spPr>
        <p:txBody>
          <a:bodyPr wrap="none" rtlCol="0">
            <a:spAutoFit/>
          </a:bodyPr>
          <a:lstStyle/>
          <a:p>
            <a:r>
              <a:rPr lang="en-US" dirty="0"/>
              <a:t>Compactors</a:t>
            </a:r>
          </a:p>
        </p:txBody>
      </p:sp>
    </p:spTree>
    <p:extLst>
      <p:ext uri="{BB962C8B-B14F-4D97-AF65-F5344CB8AC3E}">
        <p14:creationId xmlns:p14="http://schemas.microsoft.com/office/powerpoint/2010/main" val="33828279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2191624" y="229242"/>
            <a:ext cx="810330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Life Cycle Analysis of Flexible Packaging is Favorable</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86</a:t>
            </a:fld>
            <a:endParaRPr lang="en-US"/>
          </a:p>
        </p:txBody>
      </p:sp>
      <p:sp>
        <p:nvSpPr>
          <p:cNvPr id="5" name="TextBox 4">
            <a:extLst>
              <a:ext uri="{FF2B5EF4-FFF2-40B4-BE49-F238E27FC236}">
                <a16:creationId xmlns:a16="http://schemas.microsoft.com/office/drawing/2014/main" id="{3E870B2C-0A81-2CA3-40AA-D8C324CC851D}"/>
              </a:ext>
            </a:extLst>
          </p:cNvPr>
          <p:cNvSpPr txBox="1"/>
          <p:nvPr/>
        </p:nvSpPr>
        <p:spPr>
          <a:xfrm>
            <a:off x="2603988" y="978316"/>
            <a:ext cx="7690945" cy="1477328"/>
          </a:xfrm>
          <a:prstGeom prst="rect">
            <a:avLst/>
          </a:prstGeom>
          <a:noFill/>
        </p:spPr>
        <p:txBody>
          <a:bodyPr wrap="square">
            <a:spAutoFit/>
          </a:bodyPr>
          <a:lstStyle/>
          <a:p>
            <a:r>
              <a:rPr lang="en-US" sz="1800" dirty="0">
                <a:effectLst/>
                <a:latin typeface="AdvPSA88A"/>
              </a:rPr>
              <a:t>Flexible film packaging typically results in less </a:t>
            </a:r>
          </a:p>
          <a:p>
            <a:pPr marL="285750" indent="-285750">
              <a:buFont typeface="Arial" panose="020B0604020202020204" pitchFamily="34" charset="0"/>
              <a:buChar char="•"/>
            </a:pPr>
            <a:r>
              <a:rPr lang="en-US" sz="1800" dirty="0">
                <a:effectLst/>
                <a:latin typeface="AdvPSA88A"/>
              </a:rPr>
              <a:t>global warming potential, </a:t>
            </a:r>
          </a:p>
          <a:p>
            <a:pPr marL="285750" indent="-285750">
              <a:buFont typeface="Arial" panose="020B0604020202020204" pitchFamily="34" charset="0"/>
              <a:buChar char="•"/>
            </a:pPr>
            <a:r>
              <a:rPr lang="en-US" sz="1800" dirty="0">
                <a:effectLst/>
                <a:latin typeface="AdvPSA88A"/>
              </a:rPr>
              <a:t>energy use, and </a:t>
            </a:r>
          </a:p>
          <a:p>
            <a:pPr marL="285750" indent="-285750">
              <a:buFont typeface="Arial" panose="020B0604020202020204" pitchFamily="34" charset="0"/>
              <a:buChar char="•"/>
            </a:pPr>
            <a:r>
              <a:rPr lang="en-US" sz="1800" dirty="0">
                <a:effectLst/>
                <a:latin typeface="AdvPSA88A"/>
              </a:rPr>
              <a:t>volume/quantity landfilled </a:t>
            </a:r>
          </a:p>
          <a:p>
            <a:r>
              <a:rPr lang="en-US" sz="1800" dirty="0">
                <a:effectLst/>
                <a:latin typeface="AdvPSA88A"/>
              </a:rPr>
              <a:t>than recyclable rigid package alternatives </a:t>
            </a:r>
            <a:r>
              <a:rPr lang="en-US" sz="1800" dirty="0">
                <a:solidFill>
                  <a:srgbClr val="2196D1"/>
                </a:solidFill>
                <a:effectLst/>
                <a:latin typeface="AdvPSA88A"/>
              </a:rPr>
              <a:t>[21]</a:t>
            </a:r>
            <a:r>
              <a:rPr lang="en-US" sz="1800" dirty="0">
                <a:effectLst/>
                <a:latin typeface="AdvPSA88A"/>
              </a:rPr>
              <a:t>. </a:t>
            </a:r>
            <a:endParaRPr lang="en-US" dirty="0"/>
          </a:p>
        </p:txBody>
      </p:sp>
      <p:sp>
        <p:nvSpPr>
          <p:cNvPr id="7" name="TextBox 6">
            <a:extLst>
              <a:ext uri="{FF2B5EF4-FFF2-40B4-BE49-F238E27FC236}">
                <a16:creationId xmlns:a16="http://schemas.microsoft.com/office/drawing/2014/main" id="{EE2F6641-C18D-DCF6-8ECF-9078A07A0E2E}"/>
              </a:ext>
            </a:extLst>
          </p:cNvPr>
          <p:cNvSpPr txBox="1"/>
          <p:nvPr/>
        </p:nvSpPr>
        <p:spPr>
          <a:xfrm>
            <a:off x="2674883" y="5842390"/>
            <a:ext cx="6842234" cy="646331"/>
          </a:xfrm>
          <a:prstGeom prst="rect">
            <a:avLst/>
          </a:prstGeom>
          <a:noFill/>
        </p:spPr>
        <p:txBody>
          <a:bodyPr wrap="square">
            <a:spAutoFit/>
          </a:bodyPr>
          <a:lstStyle/>
          <a:p>
            <a:r>
              <a:rPr lang="en-US" sz="1200" dirty="0">
                <a:effectLst/>
                <a:latin typeface="AdvPSA88A"/>
              </a:rPr>
              <a:t>21. </a:t>
            </a:r>
            <a:r>
              <a:rPr lang="en-US" sz="1200" dirty="0" err="1">
                <a:effectLst/>
                <a:latin typeface="AdvPSA88A"/>
              </a:rPr>
              <a:t>Reclay</a:t>
            </a:r>
            <a:r>
              <a:rPr lang="en-US" sz="1200" dirty="0">
                <a:effectLst/>
                <a:latin typeface="AdvPSA88A"/>
              </a:rPr>
              <a:t> </a:t>
            </a:r>
            <a:r>
              <a:rPr lang="en-US" sz="1200" dirty="0" err="1">
                <a:effectLst/>
                <a:latin typeface="AdvPSA88A"/>
              </a:rPr>
              <a:t>StewardEdge</a:t>
            </a:r>
            <a:r>
              <a:rPr lang="en-US" sz="1200" dirty="0">
                <a:effectLst/>
                <a:latin typeface="AdvPSA88A"/>
              </a:rPr>
              <a:t>. Product stewardship solutions, resource recovery systems, Moore Recycling Associates Inc. Analysis of flexible film plastics packaging diversion systems - Canadian Plastics Industry Association continuous improvement fund stewardship Ontario. Feb. 2013. </a:t>
            </a:r>
            <a:endParaRPr lang="en-US" sz="1200" dirty="0">
              <a:effectLst/>
            </a:endParaRPr>
          </a:p>
        </p:txBody>
      </p:sp>
      <p:sp>
        <p:nvSpPr>
          <p:cNvPr id="8" name="TextBox 7">
            <a:extLst>
              <a:ext uri="{FF2B5EF4-FFF2-40B4-BE49-F238E27FC236}">
                <a16:creationId xmlns:a16="http://schemas.microsoft.com/office/drawing/2014/main" id="{CDFB7D66-3249-8E4B-00AB-42ECD2E9A734}"/>
              </a:ext>
            </a:extLst>
          </p:cNvPr>
          <p:cNvSpPr txBox="1"/>
          <p:nvPr/>
        </p:nvSpPr>
        <p:spPr>
          <a:xfrm>
            <a:off x="1064172" y="2772555"/>
            <a:ext cx="10523522" cy="646331"/>
          </a:xfrm>
          <a:prstGeom prst="rect">
            <a:avLst/>
          </a:prstGeom>
          <a:noFill/>
        </p:spPr>
        <p:txBody>
          <a:bodyPr wrap="none" rtlCol="0">
            <a:spAutoFit/>
          </a:bodyPr>
          <a:lstStyle/>
          <a:p>
            <a:r>
              <a:rPr lang="en-US" dirty="0"/>
              <a:t>Case studies: coffee; motor oil; baby food; laundry detergent pods; cat litter, beverages</a:t>
            </a:r>
          </a:p>
          <a:p>
            <a:r>
              <a:rPr lang="en-US" dirty="0"/>
              <a:t>In all cases lower water use, carbon footprint, fossil fuel use, product to package ratio, material to landfill</a:t>
            </a:r>
          </a:p>
        </p:txBody>
      </p:sp>
      <p:pic>
        <p:nvPicPr>
          <p:cNvPr id="9" name="Picture 8">
            <a:extLst>
              <a:ext uri="{FF2B5EF4-FFF2-40B4-BE49-F238E27FC236}">
                <a16:creationId xmlns:a16="http://schemas.microsoft.com/office/drawing/2014/main" id="{35194F68-8DEC-4E04-DAC9-B2F6DE7A0B97}"/>
              </a:ext>
            </a:extLst>
          </p:cNvPr>
          <p:cNvPicPr>
            <a:picLocks noChangeAspect="1"/>
          </p:cNvPicPr>
          <p:nvPr/>
        </p:nvPicPr>
        <p:blipFill>
          <a:blip r:embed="rId2"/>
          <a:stretch>
            <a:fillRect/>
          </a:stretch>
        </p:blipFill>
        <p:spPr>
          <a:xfrm>
            <a:off x="1064172" y="4133622"/>
            <a:ext cx="3886202" cy="1251849"/>
          </a:xfrm>
          <a:prstGeom prst="rect">
            <a:avLst/>
          </a:prstGeom>
        </p:spPr>
      </p:pic>
      <p:pic>
        <p:nvPicPr>
          <p:cNvPr id="1026" name="Picture 2" descr="Custom Printed Coffee Bags ...">
            <a:extLst>
              <a:ext uri="{FF2B5EF4-FFF2-40B4-BE49-F238E27FC236}">
                <a16:creationId xmlns:a16="http://schemas.microsoft.com/office/drawing/2014/main" id="{771529AB-EC98-F1F3-4C57-3EDDF4B86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365" y="3607133"/>
            <a:ext cx="1611318" cy="1611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B Cat Litter Packaging Bag Pouches for ...">
            <a:extLst>
              <a:ext uri="{FF2B5EF4-FFF2-40B4-BE49-F238E27FC236}">
                <a16:creationId xmlns:a16="http://schemas.microsoft.com/office/drawing/2014/main" id="{9921863A-E445-6E46-071D-23FD72E71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772" y="3371217"/>
            <a:ext cx="2032828" cy="20328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tom Fruit Juice Stand Up Pouches ...">
            <a:extLst>
              <a:ext uri="{FF2B5EF4-FFF2-40B4-BE49-F238E27FC236}">
                <a16:creationId xmlns:a16="http://schemas.microsoft.com/office/drawing/2014/main" id="{1C249C95-D316-0448-69B3-6B318D063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7305" y="3418886"/>
            <a:ext cx="1761813" cy="176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7846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87</a:t>
            </a:fld>
            <a:endParaRPr lang="en-US"/>
          </a:p>
        </p:txBody>
      </p:sp>
      <p:pic>
        <p:nvPicPr>
          <p:cNvPr id="3" name="Picture 2">
            <a:extLst>
              <a:ext uri="{FF2B5EF4-FFF2-40B4-BE49-F238E27FC236}">
                <a16:creationId xmlns:a16="http://schemas.microsoft.com/office/drawing/2014/main" id="{560212BA-5B0F-3943-5DE7-00E4A5C2A277}"/>
              </a:ext>
            </a:extLst>
          </p:cNvPr>
          <p:cNvPicPr>
            <a:picLocks noChangeAspect="1"/>
          </p:cNvPicPr>
          <p:nvPr/>
        </p:nvPicPr>
        <p:blipFill>
          <a:blip r:embed="rId2"/>
          <a:stretch>
            <a:fillRect/>
          </a:stretch>
        </p:blipFill>
        <p:spPr>
          <a:xfrm>
            <a:off x="1535871" y="0"/>
            <a:ext cx="4369582" cy="6858000"/>
          </a:xfrm>
          <a:prstGeom prst="rect">
            <a:avLst/>
          </a:prstGeom>
        </p:spPr>
      </p:pic>
      <p:pic>
        <p:nvPicPr>
          <p:cNvPr id="5" name="Picture 4">
            <a:extLst>
              <a:ext uri="{FF2B5EF4-FFF2-40B4-BE49-F238E27FC236}">
                <a16:creationId xmlns:a16="http://schemas.microsoft.com/office/drawing/2014/main" id="{C081C09C-9026-A223-5EFF-04CD850AF108}"/>
              </a:ext>
            </a:extLst>
          </p:cNvPr>
          <p:cNvPicPr>
            <a:picLocks noChangeAspect="1"/>
          </p:cNvPicPr>
          <p:nvPr/>
        </p:nvPicPr>
        <p:blipFill>
          <a:blip r:embed="rId3"/>
          <a:stretch>
            <a:fillRect/>
          </a:stretch>
        </p:blipFill>
        <p:spPr>
          <a:xfrm>
            <a:off x="7192108" y="336330"/>
            <a:ext cx="4515001" cy="6521669"/>
          </a:xfrm>
          <a:prstGeom prst="rect">
            <a:avLst/>
          </a:prstGeom>
        </p:spPr>
      </p:pic>
    </p:spTree>
    <p:extLst>
      <p:ext uri="{BB962C8B-B14F-4D97-AF65-F5344CB8AC3E}">
        <p14:creationId xmlns:p14="http://schemas.microsoft.com/office/powerpoint/2010/main" val="23176591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88</a:t>
            </a:fld>
            <a:endParaRPr lang="en-US"/>
          </a:p>
        </p:txBody>
      </p:sp>
      <p:pic>
        <p:nvPicPr>
          <p:cNvPr id="3" name="Picture 2">
            <a:extLst>
              <a:ext uri="{FF2B5EF4-FFF2-40B4-BE49-F238E27FC236}">
                <a16:creationId xmlns:a16="http://schemas.microsoft.com/office/drawing/2014/main" id="{C1BD6F4B-DF3D-96A0-9CB1-D78B3E57535A}"/>
              </a:ext>
            </a:extLst>
          </p:cNvPr>
          <p:cNvPicPr>
            <a:picLocks noChangeAspect="1"/>
          </p:cNvPicPr>
          <p:nvPr/>
        </p:nvPicPr>
        <p:blipFill>
          <a:blip r:embed="rId2"/>
          <a:stretch>
            <a:fillRect/>
          </a:stretch>
        </p:blipFill>
        <p:spPr>
          <a:xfrm>
            <a:off x="330242" y="837050"/>
            <a:ext cx="5765758" cy="5712372"/>
          </a:xfrm>
          <a:prstGeom prst="rect">
            <a:avLst/>
          </a:prstGeom>
        </p:spPr>
      </p:pic>
      <p:pic>
        <p:nvPicPr>
          <p:cNvPr id="5" name="Picture 4">
            <a:extLst>
              <a:ext uri="{FF2B5EF4-FFF2-40B4-BE49-F238E27FC236}">
                <a16:creationId xmlns:a16="http://schemas.microsoft.com/office/drawing/2014/main" id="{708BB61E-0134-F002-FC00-9C85883C96DB}"/>
              </a:ext>
            </a:extLst>
          </p:cNvPr>
          <p:cNvPicPr>
            <a:picLocks noChangeAspect="1"/>
          </p:cNvPicPr>
          <p:nvPr/>
        </p:nvPicPr>
        <p:blipFill>
          <a:blip r:embed="rId3"/>
          <a:stretch>
            <a:fillRect/>
          </a:stretch>
        </p:blipFill>
        <p:spPr>
          <a:xfrm>
            <a:off x="6235777" y="840935"/>
            <a:ext cx="5512972" cy="5933090"/>
          </a:xfrm>
          <a:prstGeom prst="rect">
            <a:avLst/>
          </a:prstGeom>
        </p:spPr>
      </p:pic>
      <p:sp>
        <p:nvSpPr>
          <p:cNvPr id="6" name="TextBox 5">
            <a:extLst>
              <a:ext uri="{FF2B5EF4-FFF2-40B4-BE49-F238E27FC236}">
                <a16:creationId xmlns:a16="http://schemas.microsoft.com/office/drawing/2014/main" id="{1A2F3866-3229-9A4D-230D-B6DD27E5DA9E}"/>
              </a:ext>
            </a:extLst>
          </p:cNvPr>
          <p:cNvSpPr txBox="1"/>
          <p:nvPr/>
        </p:nvSpPr>
        <p:spPr>
          <a:xfrm>
            <a:off x="1713186" y="325821"/>
            <a:ext cx="2507802" cy="369332"/>
          </a:xfrm>
          <a:prstGeom prst="rect">
            <a:avLst/>
          </a:prstGeom>
          <a:noFill/>
        </p:spPr>
        <p:txBody>
          <a:bodyPr wrap="none" rtlCol="0">
            <a:spAutoFit/>
          </a:bodyPr>
          <a:lstStyle/>
          <a:p>
            <a:r>
              <a:rPr lang="en-US" b="1" dirty="0"/>
              <a:t>For Flexible Packaging</a:t>
            </a:r>
          </a:p>
        </p:txBody>
      </p:sp>
      <p:sp>
        <p:nvSpPr>
          <p:cNvPr id="7" name="TextBox 6">
            <a:extLst>
              <a:ext uri="{FF2B5EF4-FFF2-40B4-BE49-F238E27FC236}">
                <a16:creationId xmlns:a16="http://schemas.microsoft.com/office/drawing/2014/main" id="{A65B0341-D1DA-7B1A-F136-107DB8AA3112}"/>
              </a:ext>
            </a:extLst>
          </p:cNvPr>
          <p:cNvSpPr txBox="1"/>
          <p:nvPr/>
        </p:nvSpPr>
        <p:spPr>
          <a:xfrm>
            <a:off x="7605331" y="311533"/>
            <a:ext cx="2951129" cy="369332"/>
          </a:xfrm>
          <a:prstGeom prst="rect">
            <a:avLst/>
          </a:prstGeom>
          <a:noFill/>
        </p:spPr>
        <p:txBody>
          <a:bodyPr wrap="none" rtlCol="0">
            <a:spAutoFit/>
          </a:bodyPr>
          <a:lstStyle/>
          <a:p>
            <a:r>
              <a:rPr lang="en-US" b="1" dirty="0"/>
              <a:t>Against Flexible Packaging</a:t>
            </a:r>
          </a:p>
        </p:txBody>
      </p:sp>
      <p:pic>
        <p:nvPicPr>
          <p:cNvPr id="2050" name="Picture 2" descr="Justice – The Criminal Law ...">
            <a:extLst>
              <a:ext uri="{FF2B5EF4-FFF2-40B4-BE49-F238E27FC236}">
                <a16:creationId xmlns:a16="http://schemas.microsoft.com/office/drawing/2014/main" id="{D537D506-C84E-9CDC-AA98-B4D9337FC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447" y="-19550"/>
            <a:ext cx="1404883" cy="95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75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89</a:t>
            </a:fld>
            <a:endParaRPr lang="en-US"/>
          </a:p>
        </p:txBody>
      </p:sp>
      <p:pic>
        <p:nvPicPr>
          <p:cNvPr id="7" name="Picture 6">
            <a:extLst>
              <a:ext uri="{FF2B5EF4-FFF2-40B4-BE49-F238E27FC236}">
                <a16:creationId xmlns:a16="http://schemas.microsoft.com/office/drawing/2014/main" id="{7FAA9F1C-6579-A137-625F-6C000C9736E0}"/>
              </a:ext>
            </a:extLst>
          </p:cNvPr>
          <p:cNvPicPr>
            <a:picLocks noChangeAspect="1"/>
          </p:cNvPicPr>
          <p:nvPr/>
        </p:nvPicPr>
        <p:blipFill>
          <a:blip r:embed="rId2"/>
          <a:stretch>
            <a:fillRect/>
          </a:stretch>
        </p:blipFill>
        <p:spPr>
          <a:xfrm>
            <a:off x="1628757" y="1322173"/>
            <a:ext cx="9725043" cy="759769"/>
          </a:xfrm>
          <a:prstGeom prst="rect">
            <a:avLst/>
          </a:prstGeom>
        </p:spPr>
      </p:pic>
      <p:sp>
        <p:nvSpPr>
          <p:cNvPr id="8" name="TextBox 7">
            <a:extLst>
              <a:ext uri="{FF2B5EF4-FFF2-40B4-BE49-F238E27FC236}">
                <a16:creationId xmlns:a16="http://schemas.microsoft.com/office/drawing/2014/main" id="{0A112E21-AD71-C2AE-0B73-A59279942B1D}"/>
              </a:ext>
            </a:extLst>
          </p:cNvPr>
          <p:cNvSpPr txBox="1"/>
          <p:nvPr/>
        </p:nvSpPr>
        <p:spPr>
          <a:xfrm>
            <a:off x="4221128" y="2159263"/>
            <a:ext cx="3749744" cy="369332"/>
          </a:xfrm>
          <a:prstGeom prst="rect">
            <a:avLst/>
          </a:prstGeom>
          <a:noFill/>
        </p:spPr>
        <p:txBody>
          <a:bodyPr wrap="none" rtlCol="0">
            <a:spAutoFit/>
          </a:bodyPr>
          <a:lstStyle/>
          <a:p>
            <a:r>
              <a:rPr lang="en-US" dirty="0"/>
              <a:t>Rethink Packaging, Product, System</a:t>
            </a:r>
          </a:p>
        </p:txBody>
      </p:sp>
      <p:pic>
        <p:nvPicPr>
          <p:cNvPr id="9" name="Picture 8">
            <a:extLst>
              <a:ext uri="{FF2B5EF4-FFF2-40B4-BE49-F238E27FC236}">
                <a16:creationId xmlns:a16="http://schemas.microsoft.com/office/drawing/2014/main" id="{E8313D32-4C72-C3DA-0C15-7EDC47153950}"/>
              </a:ext>
            </a:extLst>
          </p:cNvPr>
          <p:cNvPicPr>
            <a:picLocks noChangeAspect="1"/>
          </p:cNvPicPr>
          <p:nvPr/>
        </p:nvPicPr>
        <p:blipFill>
          <a:blip r:embed="rId3"/>
          <a:stretch>
            <a:fillRect/>
          </a:stretch>
        </p:blipFill>
        <p:spPr>
          <a:xfrm>
            <a:off x="1628757" y="2885131"/>
            <a:ext cx="7662261" cy="654565"/>
          </a:xfrm>
          <a:prstGeom prst="rect">
            <a:avLst/>
          </a:prstGeom>
        </p:spPr>
      </p:pic>
    </p:spTree>
    <p:extLst>
      <p:ext uri="{BB962C8B-B14F-4D97-AF65-F5344CB8AC3E}">
        <p14:creationId xmlns:p14="http://schemas.microsoft.com/office/powerpoint/2010/main" val="396981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a:t>
            </a:fld>
            <a:endParaRPr lang="en-US"/>
          </a:p>
        </p:txBody>
      </p:sp>
      <p:pic>
        <p:nvPicPr>
          <p:cNvPr id="3" name="Picture 2">
            <a:extLst>
              <a:ext uri="{FF2B5EF4-FFF2-40B4-BE49-F238E27FC236}">
                <a16:creationId xmlns:a16="http://schemas.microsoft.com/office/drawing/2014/main" id="{D895C00E-9107-12E1-207F-CB0E7651F22B}"/>
              </a:ext>
            </a:extLst>
          </p:cNvPr>
          <p:cNvPicPr>
            <a:picLocks noChangeAspect="1"/>
          </p:cNvPicPr>
          <p:nvPr/>
        </p:nvPicPr>
        <p:blipFill>
          <a:blip r:embed="rId2"/>
          <a:stretch>
            <a:fillRect/>
          </a:stretch>
        </p:blipFill>
        <p:spPr>
          <a:xfrm>
            <a:off x="2661820" y="0"/>
            <a:ext cx="6868360" cy="6858000"/>
          </a:xfrm>
          <a:prstGeom prst="rect">
            <a:avLst/>
          </a:prstGeom>
        </p:spPr>
      </p:pic>
    </p:spTree>
    <p:extLst>
      <p:ext uri="{BB962C8B-B14F-4D97-AF65-F5344CB8AC3E}">
        <p14:creationId xmlns:p14="http://schemas.microsoft.com/office/powerpoint/2010/main" val="16620004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90</a:t>
            </a:fld>
            <a:endParaRPr lang="en-US"/>
          </a:p>
        </p:txBody>
      </p:sp>
      <p:pic>
        <p:nvPicPr>
          <p:cNvPr id="3" name="Picture 2">
            <a:extLst>
              <a:ext uri="{FF2B5EF4-FFF2-40B4-BE49-F238E27FC236}">
                <a16:creationId xmlns:a16="http://schemas.microsoft.com/office/drawing/2014/main" id="{4B8C243E-F2FE-547C-647B-9AF093245597}"/>
              </a:ext>
            </a:extLst>
          </p:cNvPr>
          <p:cNvPicPr>
            <a:picLocks noChangeAspect="1"/>
          </p:cNvPicPr>
          <p:nvPr/>
        </p:nvPicPr>
        <p:blipFill>
          <a:blip r:embed="rId2"/>
          <a:stretch>
            <a:fillRect/>
          </a:stretch>
        </p:blipFill>
        <p:spPr>
          <a:xfrm>
            <a:off x="2952750" y="1943100"/>
            <a:ext cx="6286500" cy="2971800"/>
          </a:xfrm>
          <a:prstGeom prst="rect">
            <a:avLst/>
          </a:prstGeom>
        </p:spPr>
      </p:pic>
      <p:pic>
        <p:nvPicPr>
          <p:cNvPr id="5" name="Picture 4">
            <a:extLst>
              <a:ext uri="{FF2B5EF4-FFF2-40B4-BE49-F238E27FC236}">
                <a16:creationId xmlns:a16="http://schemas.microsoft.com/office/drawing/2014/main" id="{08745268-837A-B479-F9BD-64406FF6F1FA}"/>
              </a:ext>
            </a:extLst>
          </p:cNvPr>
          <p:cNvPicPr>
            <a:picLocks noChangeAspect="1"/>
          </p:cNvPicPr>
          <p:nvPr/>
        </p:nvPicPr>
        <p:blipFill>
          <a:blip r:embed="rId3"/>
          <a:stretch>
            <a:fillRect/>
          </a:stretch>
        </p:blipFill>
        <p:spPr>
          <a:xfrm>
            <a:off x="2264869" y="5143249"/>
            <a:ext cx="7662261" cy="654565"/>
          </a:xfrm>
          <a:prstGeom prst="rect">
            <a:avLst/>
          </a:prstGeom>
        </p:spPr>
      </p:pic>
    </p:spTree>
    <p:extLst>
      <p:ext uri="{BB962C8B-B14F-4D97-AF65-F5344CB8AC3E}">
        <p14:creationId xmlns:p14="http://schemas.microsoft.com/office/powerpoint/2010/main" val="15334181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91</a:t>
            </a:fld>
            <a:endParaRPr lang="en-US"/>
          </a:p>
        </p:txBody>
      </p:sp>
      <p:pic>
        <p:nvPicPr>
          <p:cNvPr id="3" name="Picture 2">
            <a:extLst>
              <a:ext uri="{FF2B5EF4-FFF2-40B4-BE49-F238E27FC236}">
                <a16:creationId xmlns:a16="http://schemas.microsoft.com/office/drawing/2014/main" id="{A0E7B67D-8AFE-A487-CF69-DEB567DC8B63}"/>
              </a:ext>
            </a:extLst>
          </p:cNvPr>
          <p:cNvPicPr>
            <a:picLocks noChangeAspect="1"/>
          </p:cNvPicPr>
          <p:nvPr/>
        </p:nvPicPr>
        <p:blipFill>
          <a:blip r:embed="rId2"/>
          <a:stretch>
            <a:fillRect/>
          </a:stretch>
        </p:blipFill>
        <p:spPr>
          <a:xfrm>
            <a:off x="3155950" y="2019300"/>
            <a:ext cx="5880100" cy="2819400"/>
          </a:xfrm>
          <a:prstGeom prst="rect">
            <a:avLst/>
          </a:prstGeom>
        </p:spPr>
      </p:pic>
      <p:sp>
        <p:nvSpPr>
          <p:cNvPr id="5" name="TextBox 4">
            <a:extLst>
              <a:ext uri="{FF2B5EF4-FFF2-40B4-BE49-F238E27FC236}">
                <a16:creationId xmlns:a16="http://schemas.microsoft.com/office/drawing/2014/main" id="{4BE66317-F7BF-A03E-5284-2F394DCA96DF}"/>
              </a:ext>
            </a:extLst>
          </p:cNvPr>
          <p:cNvSpPr txBox="1"/>
          <p:nvPr/>
        </p:nvSpPr>
        <p:spPr>
          <a:xfrm>
            <a:off x="3620530" y="5424616"/>
            <a:ext cx="1018612" cy="369332"/>
          </a:xfrm>
          <a:prstGeom prst="rect">
            <a:avLst/>
          </a:prstGeom>
          <a:noFill/>
        </p:spPr>
        <p:txBody>
          <a:bodyPr wrap="none" rtlCol="0">
            <a:spAutoFit/>
          </a:bodyPr>
          <a:lstStyle/>
          <a:p>
            <a:r>
              <a:rPr lang="en-US" dirty="0"/>
              <a:t>Recycle </a:t>
            </a:r>
          </a:p>
        </p:txBody>
      </p:sp>
      <p:sp>
        <p:nvSpPr>
          <p:cNvPr id="6" name="TextBox 5">
            <a:extLst>
              <a:ext uri="{FF2B5EF4-FFF2-40B4-BE49-F238E27FC236}">
                <a16:creationId xmlns:a16="http://schemas.microsoft.com/office/drawing/2014/main" id="{A458EC9A-3FB4-4B37-7B44-C2BE8315553A}"/>
              </a:ext>
            </a:extLst>
          </p:cNvPr>
          <p:cNvSpPr txBox="1"/>
          <p:nvPr/>
        </p:nvSpPr>
        <p:spPr>
          <a:xfrm>
            <a:off x="6858000" y="5412259"/>
            <a:ext cx="808235" cy="369332"/>
          </a:xfrm>
          <a:prstGeom prst="rect">
            <a:avLst/>
          </a:prstGeom>
          <a:noFill/>
        </p:spPr>
        <p:txBody>
          <a:bodyPr wrap="none" rtlCol="0">
            <a:spAutoFit/>
          </a:bodyPr>
          <a:lstStyle/>
          <a:p>
            <a:r>
              <a:rPr lang="en-US" dirty="0"/>
              <a:t>Reuse</a:t>
            </a:r>
          </a:p>
        </p:txBody>
      </p:sp>
    </p:spTree>
    <p:extLst>
      <p:ext uri="{BB962C8B-B14F-4D97-AF65-F5344CB8AC3E}">
        <p14:creationId xmlns:p14="http://schemas.microsoft.com/office/powerpoint/2010/main" val="16130347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92</a:t>
            </a:fld>
            <a:endParaRPr lang="en-US"/>
          </a:p>
        </p:txBody>
      </p:sp>
      <p:pic>
        <p:nvPicPr>
          <p:cNvPr id="3" name="Picture 2">
            <a:extLst>
              <a:ext uri="{FF2B5EF4-FFF2-40B4-BE49-F238E27FC236}">
                <a16:creationId xmlns:a16="http://schemas.microsoft.com/office/drawing/2014/main" id="{5A152E6D-43D2-AE0C-7875-E971F37FA837}"/>
              </a:ext>
            </a:extLst>
          </p:cNvPr>
          <p:cNvPicPr>
            <a:picLocks noChangeAspect="1"/>
          </p:cNvPicPr>
          <p:nvPr/>
        </p:nvPicPr>
        <p:blipFill>
          <a:blip r:embed="rId2"/>
          <a:stretch>
            <a:fillRect/>
          </a:stretch>
        </p:blipFill>
        <p:spPr>
          <a:xfrm>
            <a:off x="2978150" y="2325301"/>
            <a:ext cx="6235700" cy="3492500"/>
          </a:xfrm>
          <a:prstGeom prst="rect">
            <a:avLst/>
          </a:prstGeom>
        </p:spPr>
      </p:pic>
      <p:sp>
        <p:nvSpPr>
          <p:cNvPr id="5" name="TextBox 4">
            <a:extLst>
              <a:ext uri="{FF2B5EF4-FFF2-40B4-BE49-F238E27FC236}">
                <a16:creationId xmlns:a16="http://schemas.microsoft.com/office/drawing/2014/main" id="{AA3C2A80-5F59-C4C2-03DA-2B42B079F3CB}"/>
              </a:ext>
            </a:extLst>
          </p:cNvPr>
          <p:cNvSpPr txBox="1"/>
          <p:nvPr/>
        </p:nvSpPr>
        <p:spPr>
          <a:xfrm>
            <a:off x="4127157" y="1705232"/>
            <a:ext cx="5507405" cy="369332"/>
          </a:xfrm>
          <a:prstGeom prst="rect">
            <a:avLst/>
          </a:prstGeom>
          <a:noFill/>
        </p:spPr>
        <p:txBody>
          <a:bodyPr wrap="none" rtlCol="0">
            <a:spAutoFit/>
          </a:bodyPr>
          <a:lstStyle/>
          <a:p>
            <a:r>
              <a:rPr lang="en-US" dirty="0"/>
              <a:t>Increased quality and functionality in reuse packaging</a:t>
            </a:r>
          </a:p>
        </p:txBody>
      </p:sp>
    </p:spTree>
    <p:extLst>
      <p:ext uri="{BB962C8B-B14F-4D97-AF65-F5344CB8AC3E}">
        <p14:creationId xmlns:p14="http://schemas.microsoft.com/office/powerpoint/2010/main" val="2524804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93</a:t>
            </a:fld>
            <a:endParaRPr lang="en-US"/>
          </a:p>
        </p:txBody>
      </p:sp>
      <p:pic>
        <p:nvPicPr>
          <p:cNvPr id="3" name="Picture 2">
            <a:extLst>
              <a:ext uri="{FF2B5EF4-FFF2-40B4-BE49-F238E27FC236}">
                <a16:creationId xmlns:a16="http://schemas.microsoft.com/office/drawing/2014/main" id="{6EC3FEC7-3449-E1EE-3F88-E6092ADC98A5}"/>
              </a:ext>
            </a:extLst>
          </p:cNvPr>
          <p:cNvPicPr>
            <a:picLocks noChangeAspect="1"/>
          </p:cNvPicPr>
          <p:nvPr/>
        </p:nvPicPr>
        <p:blipFill>
          <a:blip r:embed="rId2"/>
          <a:stretch>
            <a:fillRect/>
          </a:stretch>
        </p:blipFill>
        <p:spPr>
          <a:xfrm>
            <a:off x="3749590" y="1542021"/>
            <a:ext cx="4470400" cy="2933700"/>
          </a:xfrm>
          <a:prstGeom prst="rect">
            <a:avLst/>
          </a:prstGeom>
        </p:spPr>
      </p:pic>
      <p:sp>
        <p:nvSpPr>
          <p:cNvPr id="5" name="TextBox 4">
            <a:extLst>
              <a:ext uri="{FF2B5EF4-FFF2-40B4-BE49-F238E27FC236}">
                <a16:creationId xmlns:a16="http://schemas.microsoft.com/office/drawing/2014/main" id="{A8C65D49-2E7F-E210-24DC-8D7B2A77BDA5}"/>
              </a:ext>
            </a:extLst>
          </p:cNvPr>
          <p:cNvSpPr txBox="1"/>
          <p:nvPr/>
        </p:nvSpPr>
        <p:spPr>
          <a:xfrm flipH="1">
            <a:off x="3283189" y="5315979"/>
            <a:ext cx="4736345" cy="646331"/>
          </a:xfrm>
          <a:prstGeom prst="rect">
            <a:avLst/>
          </a:prstGeom>
          <a:noFill/>
        </p:spPr>
        <p:txBody>
          <a:bodyPr wrap="square" rtlCol="0">
            <a:spAutoFit/>
          </a:bodyPr>
          <a:lstStyle/>
          <a:p>
            <a:r>
              <a:rPr lang="en-US" dirty="0"/>
              <a:t>Standardized packaging reduces design/production costs</a:t>
            </a:r>
          </a:p>
        </p:txBody>
      </p:sp>
    </p:spTree>
    <p:extLst>
      <p:ext uri="{BB962C8B-B14F-4D97-AF65-F5344CB8AC3E}">
        <p14:creationId xmlns:p14="http://schemas.microsoft.com/office/powerpoint/2010/main" val="3909019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94</a:t>
            </a:fld>
            <a:endParaRPr lang="en-US"/>
          </a:p>
        </p:txBody>
      </p:sp>
      <p:pic>
        <p:nvPicPr>
          <p:cNvPr id="3" name="Picture 2">
            <a:extLst>
              <a:ext uri="{FF2B5EF4-FFF2-40B4-BE49-F238E27FC236}">
                <a16:creationId xmlns:a16="http://schemas.microsoft.com/office/drawing/2014/main" id="{386633E2-BFE2-3526-9D1B-691BDBC877BA}"/>
              </a:ext>
            </a:extLst>
          </p:cNvPr>
          <p:cNvPicPr>
            <a:picLocks noChangeAspect="1"/>
          </p:cNvPicPr>
          <p:nvPr/>
        </p:nvPicPr>
        <p:blipFill>
          <a:blip r:embed="rId2"/>
          <a:stretch>
            <a:fillRect/>
          </a:stretch>
        </p:blipFill>
        <p:spPr>
          <a:xfrm>
            <a:off x="2933700" y="1854200"/>
            <a:ext cx="6324600" cy="3149600"/>
          </a:xfrm>
          <a:prstGeom prst="rect">
            <a:avLst/>
          </a:prstGeom>
        </p:spPr>
      </p:pic>
      <p:sp>
        <p:nvSpPr>
          <p:cNvPr id="5" name="TextBox 4">
            <a:extLst>
              <a:ext uri="{FF2B5EF4-FFF2-40B4-BE49-F238E27FC236}">
                <a16:creationId xmlns:a16="http://schemas.microsoft.com/office/drawing/2014/main" id="{A609E454-6CCD-2EA9-31A9-710C3EAD9680}"/>
              </a:ext>
            </a:extLst>
          </p:cNvPr>
          <p:cNvSpPr txBox="1"/>
          <p:nvPr/>
        </p:nvSpPr>
        <p:spPr>
          <a:xfrm>
            <a:off x="2582562" y="5548184"/>
            <a:ext cx="5708822" cy="923330"/>
          </a:xfrm>
          <a:prstGeom prst="rect">
            <a:avLst/>
          </a:prstGeom>
          <a:noFill/>
        </p:spPr>
        <p:txBody>
          <a:bodyPr wrap="square" rtlCol="0">
            <a:spAutoFit/>
          </a:bodyPr>
          <a:lstStyle/>
          <a:p>
            <a:r>
              <a:rPr lang="en-US" dirty="0"/>
              <a:t>Drive sales by brand loyalty through deposit and rewards schemes and personalized products and packaging (mix coke and sprite)</a:t>
            </a:r>
          </a:p>
        </p:txBody>
      </p:sp>
    </p:spTree>
    <p:extLst>
      <p:ext uri="{BB962C8B-B14F-4D97-AF65-F5344CB8AC3E}">
        <p14:creationId xmlns:p14="http://schemas.microsoft.com/office/powerpoint/2010/main" val="41393811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95</a:t>
            </a:fld>
            <a:endParaRPr lang="en-US"/>
          </a:p>
        </p:txBody>
      </p:sp>
      <p:pic>
        <p:nvPicPr>
          <p:cNvPr id="3" name="Picture 2">
            <a:extLst>
              <a:ext uri="{FF2B5EF4-FFF2-40B4-BE49-F238E27FC236}">
                <a16:creationId xmlns:a16="http://schemas.microsoft.com/office/drawing/2014/main" id="{476EC178-56C7-B391-3FC5-9E0AB404B7C7}"/>
              </a:ext>
            </a:extLst>
          </p:cNvPr>
          <p:cNvPicPr>
            <a:picLocks noChangeAspect="1"/>
          </p:cNvPicPr>
          <p:nvPr/>
        </p:nvPicPr>
        <p:blipFill>
          <a:blip r:embed="rId2"/>
          <a:stretch>
            <a:fillRect/>
          </a:stretch>
        </p:blipFill>
        <p:spPr>
          <a:xfrm>
            <a:off x="1745864" y="1484852"/>
            <a:ext cx="8865030" cy="943962"/>
          </a:xfrm>
          <a:prstGeom prst="rect">
            <a:avLst/>
          </a:prstGeom>
        </p:spPr>
      </p:pic>
      <p:pic>
        <p:nvPicPr>
          <p:cNvPr id="5" name="Picture 4">
            <a:extLst>
              <a:ext uri="{FF2B5EF4-FFF2-40B4-BE49-F238E27FC236}">
                <a16:creationId xmlns:a16="http://schemas.microsoft.com/office/drawing/2014/main" id="{90681123-BA38-8E1B-8309-0418A439AA22}"/>
              </a:ext>
            </a:extLst>
          </p:cNvPr>
          <p:cNvPicPr>
            <a:picLocks noChangeAspect="1"/>
          </p:cNvPicPr>
          <p:nvPr/>
        </p:nvPicPr>
        <p:blipFill>
          <a:blip r:embed="rId3"/>
          <a:stretch>
            <a:fillRect/>
          </a:stretch>
        </p:blipFill>
        <p:spPr>
          <a:xfrm>
            <a:off x="3467100" y="3162300"/>
            <a:ext cx="5257800" cy="533400"/>
          </a:xfrm>
          <a:prstGeom prst="rect">
            <a:avLst/>
          </a:prstGeom>
        </p:spPr>
      </p:pic>
    </p:spTree>
    <p:extLst>
      <p:ext uri="{BB962C8B-B14F-4D97-AF65-F5344CB8AC3E}">
        <p14:creationId xmlns:p14="http://schemas.microsoft.com/office/powerpoint/2010/main" val="33986231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96</a:t>
            </a:fld>
            <a:endParaRPr lang="en-US"/>
          </a:p>
        </p:txBody>
      </p:sp>
      <p:pic>
        <p:nvPicPr>
          <p:cNvPr id="3" name="Picture 2">
            <a:extLst>
              <a:ext uri="{FF2B5EF4-FFF2-40B4-BE49-F238E27FC236}">
                <a16:creationId xmlns:a16="http://schemas.microsoft.com/office/drawing/2014/main" id="{CCB1FCAA-DDC7-624B-726F-BF465158F8DD}"/>
              </a:ext>
            </a:extLst>
          </p:cNvPr>
          <p:cNvPicPr>
            <a:picLocks noChangeAspect="1"/>
          </p:cNvPicPr>
          <p:nvPr/>
        </p:nvPicPr>
        <p:blipFill>
          <a:blip r:embed="rId2"/>
          <a:stretch>
            <a:fillRect/>
          </a:stretch>
        </p:blipFill>
        <p:spPr>
          <a:xfrm>
            <a:off x="2146861" y="2094468"/>
            <a:ext cx="8469777" cy="461665"/>
          </a:xfrm>
          <a:prstGeom prst="rect">
            <a:avLst/>
          </a:prstGeom>
        </p:spPr>
      </p:pic>
      <p:sp>
        <p:nvSpPr>
          <p:cNvPr id="5" name="TextBox 4">
            <a:extLst>
              <a:ext uri="{FF2B5EF4-FFF2-40B4-BE49-F238E27FC236}">
                <a16:creationId xmlns:a16="http://schemas.microsoft.com/office/drawing/2014/main" id="{8ACC66A5-FC6A-F363-DE6B-6E7CADB57225}"/>
              </a:ext>
            </a:extLst>
          </p:cNvPr>
          <p:cNvSpPr txBox="1"/>
          <p:nvPr/>
        </p:nvSpPr>
        <p:spPr>
          <a:xfrm>
            <a:off x="3781168" y="3429000"/>
            <a:ext cx="4751557" cy="369332"/>
          </a:xfrm>
          <a:prstGeom prst="rect">
            <a:avLst/>
          </a:prstGeom>
          <a:noFill/>
        </p:spPr>
        <p:txBody>
          <a:bodyPr wrap="none" rtlCol="0">
            <a:spAutoFit/>
          </a:bodyPr>
          <a:lstStyle/>
          <a:p>
            <a:r>
              <a:rPr lang="en-US" dirty="0"/>
              <a:t>Government and business need to be involved</a:t>
            </a:r>
          </a:p>
        </p:txBody>
      </p:sp>
    </p:spTree>
    <p:extLst>
      <p:ext uri="{BB962C8B-B14F-4D97-AF65-F5344CB8AC3E}">
        <p14:creationId xmlns:p14="http://schemas.microsoft.com/office/powerpoint/2010/main" val="33089292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97</a:t>
            </a:fld>
            <a:endParaRPr lang="en-US"/>
          </a:p>
        </p:txBody>
      </p:sp>
      <p:pic>
        <p:nvPicPr>
          <p:cNvPr id="3" name="Picture 2">
            <a:extLst>
              <a:ext uri="{FF2B5EF4-FFF2-40B4-BE49-F238E27FC236}">
                <a16:creationId xmlns:a16="http://schemas.microsoft.com/office/drawing/2014/main" id="{8DA81125-9EBE-51FF-3755-046641D3CD83}"/>
              </a:ext>
            </a:extLst>
          </p:cNvPr>
          <p:cNvPicPr>
            <a:picLocks noChangeAspect="1"/>
          </p:cNvPicPr>
          <p:nvPr/>
        </p:nvPicPr>
        <p:blipFill>
          <a:blip r:embed="rId2"/>
          <a:stretch>
            <a:fillRect/>
          </a:stretch>
        </p:blipFill>
        <p:spPr>
          <a:xfrm>
            <a:off x="1719817" y="1779373"/>
            <a:ext cx="8752365" cy="847639"/>
          </a:xfrm>
          <a:prstGeom prst="rect">
            <a:avLst/>
          </a:prstGeom>
        </p:spPr>
      </p:pic>
      <p:sp>
        <p:nvSpPr>
          <p:cNvPr id="5" name="TextBox 4">
            <a:extLst>
              <a:ext uri="{FF2B5EF4-FFF2-40B4-BE49-F238E27FC236}">
                <a16:creationId xmlns:a16="http://schemas.microsoft.com/office/drawing/2014/main" id="{481652C4-A938-6386-8416-B721BF29AA05}"/>
              </a:ext>
            </a:extLst>
          </p:cNvPr>
          <p:cNvSpPr txBox="1"/>
          <p:nvPr/>
        </p:nvSpPr>
        <p:spPr>
          <a:xfrm flipH="1">
            <a:off x="3616822" y="3311611"/>
            <a:ext cx="3945513" cy="923330"/>
          </a:xfrm>
          <a:prstGeom prst="rect">
            <a:avLst/>
          </a:prstGeom>
          <a:noFill/>
        </p:spPr>
        <p:txBody>
          <a:bodyPr wrap="square" rtlCol="0">
            <a:spAutoFit/>
          </a:bodyPr>
          <a:lstStyle/>
          <a:p>
            <a:r>
              <a:rPr lang="en-US" dirty="0"/>
              <a:t>Use renewable energy to produce H2 to make CH3 and alkanes to make PE PP etc.</a:t>
            </a:r>
          </a:p>
        </p:txBody>
      </p:sp>
    </p:spTree>
    <p:extLst>
      <p:ext uri="{BB962C8B-B14F-4D97-AF65-F5344CB8AC3E}">
        <p14:creationId xmlns:p14="http://schemas.microsoft.com/office/powerpoint/2010/main" val="13549907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98</a:t>
            </a:fld>
            <a:endParaRPr lang="en-US"/>
          </a:p>
        </p:txBody>
      </p:sp>
      <p:pic>
        <p:nvPicPr>
          <p:cNvPr id="3" name="Picture 2">
            <a:extLst>
              <a:ext uri="{FF2B5EF4-FFF2-40B4-BE49-F238E27FC236}">
                <a16:creationId xmlns:a16="http://schemas.microsoft.com/office/drawing/2014/main" id="{9C68D8B2-A8CB-5F7A-D4F3-C7181A9634BC}"/>
              </a:ext>
            </a:extLst>
          </p:cNvPr>
          <p:cNvPicPr>
            <a:picLocks noChangeAspect="1"/>
          </p:cNvPicPr>
          <p:nvPr/>
        </p:nvPicPr>
        <p:blipFill>
          <a:blip r:embed="rId2"/>
          <a:stretch>
            <a:fillRect/>
          </a:stretch>
        </p:blipFill>
        <p:spPr>
          <a:xfrm>
            <a:off x="863818" y="2063321"/>
            <a:ext cx="10489982" cy="995577"/>
          </a:xfrm>
          <a:prstGeom prst="rect">
            <a:avLst/>
          </a:prstGeom>
        </p:spPr>
      </p:pic>
    </p:spTree>
    <p:extLst>
      <p:ext uri="{BB962C8B-B14F-4D97-AF65-F5344CB8AC3E}">
        <p14:creationId xmlns:p14="http://schemas.microsoft.com/office/powerpoint/2010/main" val="15342163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AB182C-2E9F-0213-EA8B-A035E3A260F5}"/>
              </a:ext>
            </a:extLst>
          </p:cNvPr>
          <p:cNvSpPr txBox="1"/>
          <p:nvPr/>
        </p:nvSpPr>
        <p:spPr>
          <a:xfrm>
            <a:off x="4757121" y="598521"/>
            <a:ext cx="2972289"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Plastics Packaging</a:t>
            </a:r>
          </a:p>
        </p:txBody>
      </p:sp>
      <p:sp>
        <p:nvSpPr>
          <p:cNvPr id="2" name="Slide Number Placeholder 1">
            <a:extLst>
              <a:ext uri="{FF2B5EF4-FFF2-40B4-BE49-F238E27FC236}">
                <a16:creationId xmlns:a16="http://schemas.microsoft.com/office/drawing/2014/main" id="{5D0EEB42-45AA-CE79-AEDA-FC4A0CAB5D70}"/>
              </a:ext>
            </a:extLst>
          </p:cNvPr>
          <p:cNvSpPr>
            <a:spLocks noGrp="1"/>
          </p:cNvSpPr>
          <p:nvPr>
            <p:ph type="sldNum" sz="quarter" idx="12"/>
          </p:nvPr>
        </p:nvSpPr>
        <p:spPr/>
        <p:txBody>
          <a:bodyPr/>
          <a:lstStyle/>
          <a:p>
            <a:fld id="{FDD6F557-8C8D-A54D-A876-A14D9D529E3F}" type="slidenum">
              <a:rPr lang="en-US" smtClean="0"/>
              <a:t>99</a:t>
            </a:fld>
            <a:endParaRPr lang="en-US"/>
          </a:p>
        </p:txBody>
      </p:sp>
      <p:sp>
        <p:nvSpPr>
          <p:cNvPr id="5" name="TextBox 4">
            <a:extLst>
              <a:ext uri="{FF2B5EF4-FFF2-40B4-BE49-F238E27FC236}">
                <a16:creationId xmlns:a16="http://schemas.microsoft.com/office/drawing/2014/main" id="{01AA8420-AAC6-5FA9-3983-02E1AD36BCFB}"/>
              </a:ext>
            </a:extLst>
          </p:cNvPr>
          <p:cNvSpPr txBox="1"/>
          <p:nvPr/>
        </p:nvSpPr>
        <p:spPr>
          <a:xfrm>
            <a:off x="3049030" y="3244334"/>
            <a:ext cx="6098058" cy="369332"/>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a:t>
            </a:r>
            <a:r>
              <a:rPr lang="en-US" dirty="0" err="1">
                <a:hlinkClick r:id="rId2"/>
              </a:rPr>
              <a:t>xmTQA-RNygQ</a:t>
            </a:r>
            <a:endParaRPr lang="en-US" dirty="0"/>
          </a:p>
        </p:txBody>
      </p:sp>
    </p:spTree>
    <p:extLst>
      <p:ext uri="{BB962C8B-B14F-4D97-AF65-F5344CB8AC3E}">
        <p14:creationId xmlns:p14="http://schemas.microsoft.com/office/powerpoint/2010/main" val="1560479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50364</TotalTime>
  <Words>1401</Words>
  <Application>Microsoft Macintosh PowerPoint</Application>
  <PresentationFormat>Widescreen</PresentationFormat>
  <Paragraphs>386</Paragraphs>
  <Slides>102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AdvPSA88A</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Beaucage, Gregory (beaucag)</dc:creator>
  <cp:lastModifiedBy>Beaucage, Gregory (beaucag)</cp:lastModifiedBy>
  <cp:revision>65</cp:revision>
  <cp:lastPrinted>2024-09-23T00:15:58Z</cp:lastPrinted>
  <dcterms:created xsi:type="dcterms:W3CDTF">2024-07-02T19:26:21Z</dcterms:created>
  <dcterms:modified xsi:type="dcterms:W3CDTF">2024-09-24T19:13:10Z</dcterms:modified>
</cp:coreProperties>
</file>