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9"/>
  </p:notesMasterIdLst>
  <p:sldIdLst>
    <p:sldId id="364" r:id="rId2"/>
    <p:sldId id="387" r:id="rId3"/>
    <p:sldId id="447" r:id="rId4"/>
    <p:sldId id="448" r:id="rId5"/>
    <p:sldId id="388" r:id="rId6"/>
    <p:sldId id="389" r:id="rId7"/>
    <p:sldId id="390" r:id="rId8"/>
    <p:sldId id="450" r:id="rId9"/>
    <p:sldId id="451" r:id="rId10"/>
    <p:sldId id="452" r:id="rId11"/>
    <p:sldId id="453" r:id="rId12"/>
    <p:sldId id="454" r:id="rId13"/>
    <p:sldId id="455" r:id="rId14"/>
    <p:sldId id="456" r:id="rId15"/>
    <p:sldId id="457" r:id="rId16"/>
    <p:sldId id="398" r:id="rId17"/>
    <p:sldId id="399" r:id="rId18"/>
    <p:sldId id="462" r:id="rId19"/>
    <p:sldId id="449" r:id="rId20"/>
    <p:sldId id="392" r:id="rId21"/>
    <p:sldId id="394" r:id="rId22"/>
    <p:sldId id="396" r:id="rId23"/>
    <p:sldId id="395" r:id="rId24"/>
    <p:sldId id="393" r:id="rId25"/>
    <p:sldId id="397" r:id="rId26"/>
    <p:sldId id="400" r:id="rId27"/>
    <p:sldId id="401" r:id="rId28"/>
    <p:sldId id="458" r:id="rId29"/>
    <p:sldId id="391" r:id="rId30"/>
    <p:sldId id="402" r:id="rId31"/>
    <p:sldId id="403" r:id="rId32"/>
    <p:sldId id="461" r:id="rId33"/>
    <p:sldId id="404" r:id="rId34"/>
    <p:sldId id="405" r:id="rId35"/>
    <p:sldId id="406" r:id="rId36"/>
    <p:sldId id="459" r:id="rId37"/>
    <p:sldId id="407" r:id="rId38"/>
    <p:sldId id="408" r:id="rId39"/>
    <p:sldId id="409" r:id="rId40"/>
    <p:sldId id="410" r:id="rId41"/>
    <p:sldId id="411" r:id="rId42"/>
    <p:sldId id="412" r:id="rId43"/>
    <p:sldId id="413" r:id="rId44"/>
    <p:sldId id="414" r:id="rId45"/>
    <p:sldId id="415" r:id="rId46"/>
    <p:sldId id="460" r:id="rId47"/>
    <p:sldId id="416" r:id="rId48"/>
    <p:sldId id="417" r:id="rId49"/>
    <p:sldId id="418" r:id="rId50"/>
    <p:sldId id="419" r:id="rId51"/>
    <p:sldId id="420" r:id="rId52"/>
    <p:sldId id="421" r:id="rId53"/>
    <p:sldId id="422" r:id="rId54"/>
    <p:sldId id="423" r:id="rId55"/>
    <p:sldId id="424" r:id="rId56"/>
    <p:sldId id="425" r:id="rId57"/>
    <p:sldId id="426" r:id="rId58"/>
    <p:sldId id="427" r:id="rId59"/>
    <p:sldId id="428" r:id="rId60"/>
    <p:sldId id="429" r:id="rId61"/>
    <p:sldId id="430" r:id="rId62"/>
    <p:sldId id="431" r:id="rId63"/>
    <p:sldId id="432" r:id="rId64"/>
    <p:sldId id="433" r:id="rId65"/>
    <p:sldId id="434" r:id="rId66"/>
    <p:sldId id="435" r:id="rId67"/>
    <p:sldId id="436" r:id="rId68"/>
    <p:sldId id="437" r:id="rId69"/>
    <p:sldId id="438" r:id="rId70"/>
    <p:sldId id="439" r:id="rId71"/>
    <p:sldId id="440" r:id="rId72"/>
    <p:sldId id="441" r:id="rId73"/>
    <p:sldId id="442" r:id="rId74"/>
    <p:sldId id="443" r:id="rId75"/>
    <p:sldId id="444" r:id="rId76"/>
    <p:sldId id="445" r:id="rId77"/>
    <p:sldId id="446" r:id="rId7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768"/>
    <p:restoredTop sz="94737"/>
  </p:normalViewPr>
  <p:slideViewPr>
    <p:cSldViewPr snapToGrid="0">
      <p:cViewPr varScale="1">
        <p:scale>
          <a:sx n="113" d="100"/>
          <a:sy n="113" d="100"/>
        </p:scale>
        <p:origin x="216" y="5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91CAEE-C95B-0C40-A8BC-BBA12F0507AB}" type="datetimeFigureOut">
              <a:rPr lang="en-US" smtClean="0"/>
              <a:t>10/31/24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6AB600-5B10-3D47-A1E7-648CA5C8E11F}" type="slidenum">
              <a:rPr lang="en-US" smtClean="0"/>
              <a:t>‹#›</a:t>
            </a:fld>
            <a:endParaRPr lang="en-US"/>
          </a:p>
        </p:txBody>
      </p:sp>
    </p:spTree>
    <p:extLst>
      <p:ext uri="{BB962C8B-B14F-4D97-AF65-F5344CB8AC3E}">
        <p14:creationId xmlns:p14="http://schemas.microsoft.com/office/powerpoint/2010/main" val="21984408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B043A-DECE-12EC-8A7F-A1F1AA4BB36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6AC1F7B-FA56-6F57-FA70-7F1975B615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EAD4B72-199D-B247-C0F4-292B1E90A08D}"/>
              </a:ext>
            </a:extLst>
          </p:cNvPr>
          <p:cNvSpPr>
            <a:spLocks noGrp="1"/>
          </p:cNvSpPr>
          <p:nvPr>
            <p:ph type="dt" sz="half" idx="10"/>
          </p:nvPr>
        </p:nvSpPr>
        <p:spPr/>
        <p:txBody>
          <a:bodyPr/>
          <a:lstStyle/>
          <a:p>
            <a:fld id="{5CF8ADC7-0E95-DF4A-B0A6-4C3A08DCFAEE}" type="datetime1">
              <a:rPr lang="en-US" smtClean="0"/>
              <a:t>10/31/24</a:t>
            </a:fld>
            <a:endParaRPr lang="en-US"/>
          </a:p>
        </p:txBody>
      </p:sp>
      <p:sp>
        <p:nvSpPr>
          <p:cNvPr id="5" name="Footer Placeholder 4">
            <a:extLst>
              <a:ext uri="{FF2B5EF4-FFF2-40B4-BE49-F238E27FC236}">
                <a16:creationId xmlns:a16="http://schemas.microsoft.com/office/drawing/2014/main" id="{B1B005C8-866E-4C2E-C2AC-56A2707A9C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216642-AE86-B352-EE9B-4D664FEA1186}"/>
              </a:ext>
            </a:extLst>
          </p:cNvPr>
          <p:cNvSpPr>
            <a:spLocks noGrp="1"/>
          </p:cNvSpPr>
          <p:nvPr>
            <p:ph type="sldNum" sz="quarter" idx="12"/>
          </p:nvPr>
        </p:nvSpPr>
        <p:spPr/>
        <p:txBody>
          <a:bodyPr/>
          <a:lstStyle/>
          <a:p>
            <a:fld id="{2718B2E5-1F24-3243-98D2-5B75F7F188E6}" type="slidenum">
              <a:rPr lang="en-US" smtClean="0"/>
              <a:t>‹#›</a:t>
            </a:fld>
            <a:endParaRPr lang="en-US"/>
          </a:p>
        </p:txBody>
      </p:sp>
    </p:spTree>
    <p:extLst>
      <p:ext uri="{BB962C8B-B14F-4D97-AF65-F5344CB8AC3E}">
        <p14:creationId xmlns:p14="http://schemas.microsoft.com/office/powerpoint/2010/main" val="39126037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9CB41-BADA-412E-F4C6-3DDF731D48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3D97475-C514-C457-B951-FF5D7371B11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4D32F8-39FC-D446-ADA0-6F266AC0FEDE}"/>
              </a:ext>
            </a:extLst>
          </p:cNvPr>
          <p:cNvSpPr>
            <a:spLocks noGrp="1"/>
          </p:cNvSpPr>
          <p:nvPr>
            <p:ph type="dt" sz="half" idx="10"/>
          </p:nvPr>
        </p:nvSpPr>
        <p:spPr/>
        <p:txBody>
          <a:bodyPr/>
          <a:lstStyle/>
          <a:p>
            <a:fld id="{F56CE0BF-CCD3-7340-98F6-9B40C7B1F709}" type="datetime1">
              <a:rPr lang="en-US" smtClean="0"/>
              <a:t>10/31/24</a:t>
            </a:fld>
            <a:endParaRPr lang="en-US"/>
          </a:p>
        </p:txBody>
      </p:sp>
      <p:sp>
        <p:nvSpPr>
          <p:cNvPr id="5" name="Footer Placeholder 4">
            <a:extLst>
              <a:ext uri="{FF2B5EF4-FFF2-40B4-BE49-F238E27FC236}">
                <a16:creationId xmlns:a16="http://schemas.microsoft.com/office/drawing/2014/main" id="{5964955A-3004-C838-13D9-0F16CB2593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1DE085-54B8-B9D1-86CF-70B3FD898F41}"/>
              </a:ext>
            </a:extLst>
          </p:cNvPr>
          <p:cNvSpPr>
            <a:spLocks noGrp="1"/>
          </p:cNvSpPr>
          <p:nvPr>
            <p:ph type="sldNum" sz="quarter" idx="12"/>
          </p:nvPr>
        </p:nvSpPr>
        <p:spPr/>
        <p:txBody>
          <a:bodyPr/>
          <a:lstStyle/>
          <a:p>
            <a:fld id="{2718B2E5-1F24-3243-98D2-5B75F7F188E6}" type="slidenum">
              <a:rPr lang="en-US" smtClean="0"/>
              <a:t>‹#›</a:t>
            </a:fld>
            <a:endParaRPr lang="en-US"/>
          </a:p>
        </p:txBody>
      </p:sp>
    </p:spTree>
    <p:extLst>
      <p:ext uri="{BB962C8B-B14F-4D97-AF65-F5344CB8AC3E}">
        <p14:creationId xmlns:p14="http://schemas.microsoft.com/office/powerpoint/2010/main" val="29624399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71D69FD-9EFE-F5B0-9B04-0C5FD04480F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840FCE3-9425-226F-936A-DC8B47176BC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2A00BC-8917-0193-452B-6CEDB5532BDC}"/>
              </a:ext>
            </a:extLst>
          </p:cNvPr>
          <p:cNvSpPr>
            <a:spLocks noGrp="1"/>
          </p:cNvSpPr>
          <p:nvPr>
            <p:ph type="dt" sz="half" idx="10"/>
          </p:nvPr>
        </p:nvSpPr>
        <p:spPr/>
        <p:txBody>
          <a:bodyPr/>
          <a:lstStyle/>
          <a:p>
            <a:fld id="{E769FDDE-98C9-124D-9514-ECCE7FB53CB0}" type="datetime1">
              <a:rPr lang="en-US" smtClean="0"/>
              <a:t>10/31/24</a:t>
            </a:fld>
            <a:endParaRPr lang="en-US"/>
          </a:p>
        </p:txBody>
      </p:sp>
      <p:sp>
        <p:nvSpPr>
          <p:cNvPr id="5" name="Footer Placeholder 4">
            <a:extLst>
              <a:ext uri="{FF2B5EF4-FFF2-40B4-BE49-F238E27FC236}">
                <a16:creationId xmlns:a16="http://schemas.microsoft.com/office/drawing/2014/main" id="{7987AC60-3EB3-AE1D-5227-8772C4F0BE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324B71-1015-D400-72C2-FF0B02A2A0CC}"/>
              </a:ext>
            </a:extLst>
          </p:cNvPr>
          <p:cNvSpPr>
            <a:spLocks noGrp="1"/>
          </p:cNvSpPr>
          <p:nvPr>
            <p:ph type="sldNum" sz="quarter" idx="12"/>
          </p:nvPr>
        </p:nvSpPr>
        <p:spPr/>
        <p:txBody>
          <a:bodyPr/>
          <a:lstStyle/>
          <a:p>
            <a:fld id="{2718B2E5-1F24-3243-98D2-5B75F7F188E6}" type="slidenum">
              <a:rPr lang="en-US" smtClean="0"/>
              <a:t>‹#›</a:t>
            </a:fld>
            <a:endParaRPr lang="en-US"/>
          </a:p>
        </p:txBody>
      </p:sp>
    </p:spTree>
    <p:extLst>
      <p:ext uri="{BB962C8B-B14F-4D97-AF65-F5344CB8AC3E}">
        <p14:creationId xmlns:p14="http://schemas.microsoft.com/office/powerpoint/2010/main" val="42899557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FD44B-CDC2-E584-4A4F-DAC8BE178A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18D912-3967-995D-7CDE-A7DA02E5F99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B6B8E5-22AD-F2C5-9BD8-6F69303E6510}"/>
              </a:ext>
            </a:extLst>
          </p:cNvPr>
          <p:cNvSpPr>
            <a:spLocks noGrp="1"/>
          </p:cNvSpPr>
          <p:nvPr>
            <p:ph type="dt" sz="half" idx="10"/>
          </p:nvPr>
        </p:nvSpPr>
        <p:spPr/>
        <p:txBody>
          <a:bodyPr/>
          <a:lstStyle/>
          <a:p>
            <a:fld id="{F14D8223-85CA-C049-BF99-2E227D6A4DFA}" type="datetime1">
              <a:rPr lang="en-US" smtClean="0"/>
              <a:t>10/31/24</a:t>
            </a:fld>
            <a:endParaRPr lang="en-US"/>
          </a:p>
        </p:txBody>
      </p:sp>
      <p:sp>
        <p:nvSpPr>
          <p:cNvPr id="5" name="Footer Placeholder 4">
            <a:extLst>
              <a:ext uri="{FF2B5EF4-FFF2-40B4-BE49-F238E27FC236}">
                <a16:creationId xmlns:a16="http://schemas.microsoft.com/office/drawing/2014/main" id="{5DBAA207-6CB4-11A8-A72D-AE14780655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14C26B-3612-9144-5667-53DCDFE037B7}"/>
              </a:ext>
            </a:extLst>
          </p:cNvPr>
          <p:cNvSpPr>
            <a:spLocks noGrp="1"/>
          </p:cNvSpPr>
          <p:nvPr>
            <p:ph type="sldNum" sz="quarter" idx="12"/>
          </p:nvPr>
        </p:nvSpPr>
        <p:spPr/>
        <p:txBody>
          <a:bodyPr/>
          <a:lstStyle/>
          <a:p>
            <a:fld id="{2718B2E5-1F24-3243-98D2-5B75F7F188E6}" type="slidenum">
              <a:rPr lang="en-US" smtClean="0"/>
              <a:t>‹#›</a:t>
            </a:fld>
            <a:endParaRPr lang="en-US"/>
          </a:p>
        </p:txBody>
      </p:sp>
    </p:spTree>
    <p:extLst>
      <p:ext uri="{BB962C8B-B14F-4D97-AF65-F5344CB8AC3E}">
        <p14:creationId xmlns:p14="http://schemas.microsoft.com/office/powerpoint/2010/main" val="11585930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0E12A-44EA-F6D3-B191-6BF5FE6353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6D29F64-7720-FD4E-3D8C-F228DE71506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C0595E-9E6C-E8CD-650A-DB68F10ACF86}"/>
              </a:ext>
            </a:extLst>
          </p:cNvPr>
          <p:cNvSpPr>
            <a:spLocks noGrp="1"/>
          </p:cNvSpPr>
          <p:nvPr>
            <p:ph type="dt" sz="half" idx="10"/>
          </p:nvPr>
        </p:nvSpPr>
        <p:spPr/>
        <p:txBody>
          <a:bodyPr/>
          <a:lstStyle/>
          <a:p>
            <a:fld id="{C92D69B6-C31A-4545-A2BB-5848A516A967}" type="datetime1">
              <a:rPr lang="en-US" smtClean="0"/>
              <a:t>10/31/24</a:t>
            </a:fld>
            <a:endParaRPr lang="en-US"/>
          </a:p>
        </p:txBody>
      </p:sp>
      <p:sp>
        <p:nvSpPr>
          <p:cNvPr id="5" name="Footer Placeholder 4">
            <a:extLst>
              <a:ext uri="{FF2B5EF4-FFF2-40B4-BE49-F238E27FC236}">
                <a16:creationId xmlns:a16="http://schemas.microsoft.com/office/drawing/2014/main" id="{3133BE8B-43CA-DA4C-0E6D-5117C42F91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69C324-B0E3-B0FD-208C-74084CDCC4E7}"/>
              </a:ext>
            </a:extLst>
          </p:cNvPr>
          <p:cNvSpPr>
            <a:spLocks noGrp="1"/>
          </p:cNvSpPr>
          <p:nvPr>
            <p:ph type="sldNum" sz="quarter" idx="12"/>
          </p:nvPr>
        </p:nvSpPr>
        <p:spPr/>
        <p:txBody>
          <a:bodyPr/>
          <a:lstStyle/>
          <a:p>
            <a:fld id="{2718B2E5-1F24-3243-98D2-5B75F7F188E6}" type="slidenum">
              <a:rPr lang="en-US" smtClean="0"/>
              <a:t>‹#›</a:t>
            </a:fld>
            <a:endParaRPr lang="en-US"/>
          </a:p>
        </p:txBody>
      </p:sp>
    </p:spTree>
    <p:extLst>
      <p:ext uri="{BB962C8B-B14F-4D97-AF65-F5344CB8AC3E}">
        <p14:creationId xmlns:p14="http://schemas.microsoft.com/office/powerpoint/2010/main" val="3192969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23154-FFB6-E011-C506-07C5483C8E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337961-54D8-50FA-91E5-115073939D0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45D9937-04D0-AA96-37ED-7F9C13A809C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8F28CF3-A268-86C5-7EF9-FEF01AF9B393}"/>
              </a:ext>
            </a:extLst>
          </p:cNvPr>
          <p:cNvSpPr>
            <a:spLocks noGrp="1"/>
          </p:cNvSpPr>
          <p:nvPr>
            <p:ph type="dt" sz="half" idx="10"/>
          </p:nvPr>
        </p:nvSpPr>
        <p:spPr/>
        <p:txBody>
          <a:bodyPr/>
          <a:lstStyle/>
          <a:p>
            <a:fld id="{23562C5D-F945-B84F-AE82-66F646E824F0}" type="datetime1">
              <a:rPr lang="en-US" smtClean="0"/>
              <a:t>10/31/24</a:t>
            </a:fld>
            <a:endParaRPr lang="en-US"/>
          </a:p>
        </p:txBody>
      </p:sp>
      <p:sp>
        <p:nvSpPr>
          <p:cNvPr id="6" name="Footer Placeholder 5">
            <a:extLst>
              <a:ext uri="{FF2B5EF4-FFF2-40B4-BE49-F238E27FC236}">
                <a16:creationId xmlns:a16="http://schemas.microsoft.com/office/drawing/2014/main" id="{F4DF908B-B814-FF03-6955-BFA34532C2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6B35ED-1AAE-6411-D695-DA6EE16360FB}"/>
              </a:ext>
            </a:extLst>
          </p:cNvPr>
          <p:cNvSpPr>
            <a:spLocks noGrp="1"/>
          </p:cNvSpPr>
          <p:nvPr>
            <p:ph type="sldNum" sz="quarter" idx="12"/>
          </p:nvPr>
        </p:nvSpPr>
        <p:spPr/>
        <p:txBody>
          <a:bodyPr/>
          <a:lstStyle/>
          <a:p>
            <a:fld id="{2718B2E5-1F24-3243-98D2-5B75F7F188E6}" type="slidenum">
              <a:rPr lang="en-US" smtClean="0"/>
              <a:t>‹#›</a:t>
            </a:fld>
            <a:endParaRPr lang="en-US"/>
          </a:p>
        </p:txBody>
      </p:sp>
    </p:spTree>
    <p:extLst>
      <p:ext uri="{BB962C8B-B14F-4D97-AF65-F5344CB8AC3E}">
        <p14:creationId xmlns:p14="http://schemas.microsoft.com/office/powerpoint/2010/main" val="39153559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8FFD8-D56C-8D36-5A88-D77B3A9E922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A0A2954-E3DE-B35A-9DCB-DE8155E866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3B05B4-B3CF-4C29-3F2A-A53EE77CDC6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EB984D0-7795-E236-97B7-051471A5F15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02C97F2-2410-4E87-13B9-CA49C169FF2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2762245-7AA5-4621-CEB8-D6E2CCBE6F95}"/>
              </a:ext>
            </a:extLst>
          </p:cNvPr>
          <p:cNvSpPr>
            <a:spLocks noGrp="1"/>
          </p:cNvSpPr>
          <p:nvPr>
            <p:ph type="dt" sz="half" idx="10"/>
          </p:nvPr>
        </p:nvSpPr>
        <p:spPr/>
        <p:txBody>
          <a:bodyPr/>
          <a:lstStyle/>
          <a:p>
            <a:fld id="{4731CA58-7660-B14D-9B9E-CD33D368280A}" type="datetime1">
              <a:rPr lang="en-US" smtClean="0"/>
              <a:t>10/31/24</a:t>
            </a:fld>
            <a:endParaRPr lang="en-US"/>
          </a:p>
        </p:txBody>
      </p:sp>
      <p:sp>
        <p:nvSpPr>
          <p:cNvPr id="8" name="Footer Placeholder 7">
            <a:extLst>
              <a:ext uri="{FF2B5EF4-FFF2-40B4-BE49-F238E27FC236}">
                <a16:creationId xmlns:a16="http://schemas.microsoft.com/office/drawing/2014/main" id="{904D926B-0394-4AD1-0C61-014419DF90D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955BA50-DF0A-BB65-8672-F3DE4B9F754A}"/>
              </a:ext>
            </a:extLst>
          </p:cNvPr>
          <p:cNvSpPr>
            <a:spLocks noGrp="1"/>
          </p:cNvSpPr>
          <p:nvPr>
            <p:ph type="sldNum" sz="quarter" idx="12"/>
          </p:nvPr>
        </p:nvSpPr>
        <p:spPr/>
        <p:txBody>
          <a:bodyPr/>
          <a:lstStyle/>
          <a:p>
            <a:fld id="{2718B2E5-1F24-3243-98D2-5B75F7F188E6}" type="slidenum">
              <a:rPr lang="en-US" smtClean="0"/>
              <a:t>‹#›</a:t>
            </a:fld>
            <a:endParaRPr lang="en-US"/>
          </a:p>
        </p:txBody>
      </p:sp>
    </p:spTree>
    <p:extLst>
      <p:ext uri="{BB962C8B-B14F-4D97-AF65-F5344CB8AC3E}">
        <p14:creationId xmlns:p14="http://schemas.microsoft.com/office/powerpoint/2010/main" val="2583936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36B32-1E28-929C-337B-B472BB35405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2B52FDB-A9C2-31FD-98FD-E4D3A3CE3BD3}"/>
              </a:ext>
            </a:extLst>
          </p:cNvPr>
          <p:cNvSpPr>
            <a:spLocks noGrp="1"/>
          </p:cNvSpPr>
          <p:nvPr>
            <p:ph type="dt" sz="half" idx="10"/>
          </p:nvPr>
        </p:nvSpPr>
        <p:spPr/>
        <p:txBody>
          <a:bodyPr/>
          <a:lstStyle/>
          <a:p>
            <a:fld id="{FDCD0EE1-8C14-984E-A714-C068C1DC5490}" type="datetime1">
              <a:rPr lang="en-US" smtClean="0"/>
              <a:t>10/31/24</a:t>
            </a:fld>
            <a:endParaRPr lang="en-US"/>
          </a:p>
        </p:txBody>
      </p:sp>
      <p:sp>
        <p:nvSpPr>
          <p:cNvPr id="4" name="Footer Placeholder 3">
            <a:extLst>
              <a:ext uri="{FF2B5EF4-FFF2-40B4-BE49-F238E27FC236}">
                <a16:creationId xmlns:a16="http://schemas.microsoft.com/office/drawing/2014/main" id="{35CDAC08-EE50-70A2-F35A-0F945F61A76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1F382B-F298-D84A-1354-0D80A2CA59AB}"/>
              </a:ext>
            </a:extLst>
          </p:cNvPr>
          <p:cNvSpPr>
            <a:spLocks noGrp="1"/>
          </p:cNvSpPr>
          <p:nvPr>
            <p:ph type="sldNum" sz="quarter" idx="12"/>
          </p:nvPr>
        </p:nvSpPr>
        <p:spPr/>
        <p:txBody>
          <a:bodyPr/>
          <a:lstStyle/>
          <a:p>
            <a:fld id="{2718B2E5-1F24-3243-98D2-5B75F7F188E6}" type="slidenum">
              <a:rPr lang="en-US" smtClean="0"/>
              <a:t>‹#›</a:t>
            </a:fld>
            <a:endParaRPr lang="en-US"/>
          </a:p>
        </p:txBody>
      </p:sp>
    </p:spTree>
    <p:extLst>
      <p:ext uri="{BB962C8B-B14F-4D97-AF65-F5344CB8AC3E}">
        <p14:creationId xmlns:p14="http://schemas.microsoft.com/office/powerpoint/2010/main" val="423620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36DB27-2E84-019F-BBAF-9F7E39D96EE6}"/>
              </a:ext>
            </a:extLst>
          </p:cNvPr>
          <p:cNvSpPr>
            <a:spLocks noGrp="1"/>
          </p:cNvSpPr>
          <p:nvPr>
            <p:ph type="dt" sz="half" idx="10"/>
          </p:nvPr>
        </p:nvSpPr>
        <p:spPr/>
        <p:txBody>
          <a:bodyPr/>
          <a:lstStyle/>
          <a:p>
            <a:fld id="{22F672E7-6BC8-9545-ABEC-624C1D329CDE}" type="datetime1">
              <a:rPr lang="en-US" smtClean="0"/>
              <a:t>10/31/24</a:t>
            </a:fld>
            <a:endParaRPr lang="en-US"/>
          </a:p>
        </p:txBody>
      </p:sp>
      <p:sp>
        <p:nvSpPr>
          <p:cNvPr id="3" name="Footer Placeholder 2">
            <a:extLst>
              <a:ext uri="{FF2B5EF4-FFF2-40B4-BE49-F238E27FC236}">
                <a16:creationId xmlns:a16="http://schemas.microsoft.com/office/drawing/2014/main" id="{26CA17FA-57AF-E16A-598D-076074A2015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3F9DADD-F90F-0DED-4FCF-51C75CA3B00F}"/>
              </a:ext>
            </a:extLst>
          </p:cNvPr>
          <p:cNvSpPr>
            <a:spLocks noGrp="1"/>
          </p:cNvSpPr>
          <p:nvPr>
            <p:ph type="sldNum" sz="quarter" idx="12"/>
          </p:nvPr>
        </p:nvSpPr>
        <p:spPr/>
        <p:txBody>
          <a:bodyPr/>
          <a:lstStyle/>
          <a:p>
            <a:fld id="{2718B2E5-1F24-3243-98D2-5B75F7F188E6}" type="slidenum">
              <a:rPr lang="en-US" smtClean="0"/>
              <a:t>‹#›</a:t>
            </a:fld>
            <a:endParaRPr lang="en-US"/>
          </a:p>
        </p:txBody>
      </p:sp>
    </p:spTree>
    <p:extLst>
      <p:ext uri="{BB962C8B-B14F-4D97-AF65-F5344CB8AC3E}">
        <p14:creationId xmlns:p14="http://schemas.microsoft.com/office/powerpoint/2010/main" val="32663154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2E107-258D-5E3E-A9D2-15247182A7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0556E5B-803C-894D-4B35-21103D8BD08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CC55E2-2F4C-C14C-2942-EA35599423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579AEF-773D-5E46-9A0B-4ADA50CA564F}"/>
              </a:ext>
            </a:extLst>
          </p:cNvPr>
          <p:cNvSpPr>
            <a:spLocks noGrp="1"/>
          </p:cNvSpPr>
          <p:nvPr>
            <p:ph type="dt" sz="half" idx="10"/>
          </p:nvPr>
        </p:nvSpPr>
        <p:spPr/>
        <p:txBody>
          <a:bodyPr/>
          <a:lstStyle/>
          <a:p>
            <a:fld id="{AEF3A616-935E-4948-8C2B-A1B05378F396}" type="datetime1">
              <a:rPr lang="en-US" smtClean="0"/>
              <a:t>10/31/24</a:t>
            </a:fld>
            <a:endParaRPr lang="en-US"/>
          </a:p>
        </p:txBody>
      </p:sp>
      <p:sp>
        <p:nvSpPr>
          <p:cNvPr id="6" name="Footer Placeholder 5">
            <a:extLst>
              <a:ext uri="{FF2B5EF4-FFF2-40B4-BE49-F238E27FC236}">
                <a16:creationId xmlns:a16="http://schemas.microsoft.com/office/drawing/2014/main" id="{F1DD2D02-A762-C695-53D5-0083F37561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421CC9-49CA-36E3-0C91-51304442C0B2}"/>
              </a:ext>
            </a:extLst>
          </p:cNvPr>
          <p:cNvSpPr>
            <a:spLocks noGrp="1"/>
          </p:cNvSpPr>
          <p:nvPr>
            <p:ph type="sldNum" sz="quarter" idx="12"/>
          </p:nvPr>
        </p:nvSpPr>
        <p:spPr/>
        <p:txBody>
          <a:bodyPr/>
          <a:lstStyle/>
          <a:p>
            <a:fld id="{2718B2E5-1F24-3243-98D2-5B75F7F188E6}" type="slidenum">
              <a:rPr lang="en-US" smtClean="0"/>
              <a:t>‹#›</a:t>
            </a:fld>
            <a:endParaRPr lang="en-US"/>
          </a:p>
        </p:txBody>
      </p:sp>
    </p:spTree>
    <p:extLst>
      <p:ext uri="{BB962C8B-B14F-4D97-AF65-F5344CB8AC3E}">
        <p14:creationId xmlns:p14="http://schemas.microsoft.com/office/powerpoint/2010/main" val="39764533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378E8-5672-43B7-F749-369E7C9899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7C5DC2-7132-2BC0-61C2-A9C3798E45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D83867B-462D-0B0B-7B3F-BD3D520A50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A62716-5FF7-4185-33BE-05374DD9B6A3}"/>
              </a:ext>
            </a:extLst>
          </p:cNvPr>
          <p:cNvSpPr>
            <a:spLocks noGrp="1"/>
          </p:cNvSpPr>
          <p:nvPr>
            <p:ph type="dt" sz="half" idx="10"/>
          </p:nvPr>
        </p:nvSpPr>
        <p:spPr/>
        <p:txBody>
          <a:bodyPr/>
          <a:lstStyle/>
          <a:p>
            <a:fld id="{1D3DD28C-B0AC-D141-B006-906DB963232E}" type="datetime1">
              <a:rPr lang="en-US" smtClean="0"/>
              <a:t>10/31/24</a:t>
            </a:fld>
            <a:endParaRPr lang="en-US"/>
          </a:p>
        </p:txBody>
      </p:sp>
      <p:sp>
        <p:nvSpPr>
          <p:cNvPr id="6" name="Footer Placeholder 5">
            <a:extLst>
              <a:ext uri="{FF2B5EF4-FFF2-40B4-BE49-F238E27FC236}">
                <a16:creationId xmlns:a16="http://schemas.microsoft.com/office/drawing/2014/main" id="{E8631E09-21F8-AC99-DE56-CF53383DF3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EC4309-E1F1-1F1F-6190-D46EB6282A37}"/>
              </a:ext>
            </a:extLst>
          </p:cNvPr>
          <p:cNvSpPr>
            <a:spLocks noGrp="1"/>
          </p:cNvSpPr>
          <p:nvPr>
            <p:ph type="sldNum" sz="quarter" idx="12"/>
          </p:nvPr>
        </p:nvSpPr>
        <p:spPr/>
        <p:txBody>
          <a:bodyPr/>
          <a:lstStyle/>
          <a:p>
            <a:fld id="{2718B2E5-1F24-3243-98D2-5B75F7F188E6}" type="slidenum">
              <a:rPr lang="en-US" smtClean="0"/>
              <a:t>‹#›</a:t>
            </a:fld>
            <a:endParaRPr lang="en-US"/>
          </a:p>
        </p:txBody>
      </p:sp>
    </p:spTree>
    <p:extLst>
      <p:ext uri="{BB962C8B-B14F-4D97-AF65-F5344CB8AC3E}">
        <p14:creationId xmlns:p14="http://schemas.microsoft.com/office/powerpoint/2010/main" val="14045230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1FA9B9-9048-A74F-6EE2-C3666CF7C04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E8B85D-3C4E-15E2-B078-3C2FCA7460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DA1BF9-3132-31D3-EFE0-D4F2E57338B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6735673-E095-554C-B90F-2C148B22D904}" type="datetime1">
              <a:rPr lang="en-US" smtClean="0"/>
              <a:t>10/31/24</a:t>
            </a:fld>
            <a:endParaRPr lang="en-US"/>
          </a:p>
        </p:txBody>
      </p:sp>
      <p:sp>
        <p:nvSpPr>
          <p:cNvPr id="5" name="Footer Placeholder 4">
            <a:extLst>
              <a:ext uri="{FF2B5EF4-FFF2-40B4-BE49-F238E27FC236}">
                <a16:creationId xmlns:a16="http://schemas.microsoft.com/office/drawing/2014/main" id="{1F91B288-EC0C-01EF-E8DF-9EBC41ED14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32DA634-8EFB-7832-3D80-E15A8BDA84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718B2E5-1F24-3243-98D2-5B75F7F188E6}" type="slidenum">
              <a:rPr lang="en-US" smtClean="0"/>
              <a:t>‹#›</a:t>
            </a:fld>
            <a:endParaRPr lang="en-US"/>
          </a:p>
        </p:txBody>
      </p:sp>
    </p:spTree>
    <p:extLst>
      <p:ext uri="{BB962C8B-B14F-4D97-AF65-F5344CB8AC3E}">
        <p14:creationId xmlns:p14="http://schemas.microsoft.com/office/powerpoint/2010/main" val="14460740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s://www.google.com/search?client=safari&amp;sca_esv=08df9a6e0ef724db&amp;rls=en&amp;sxsrf=ADLYWILlaaTQLVzmwDQYv_H50DTO8W8aPA:1729732379309&amp;q=Rana+Plaza+building&amp;tbm=vid&amp;source=lnms&amp;fbs=AEQNm0Aa4sjWe7Rqy32pFwRj0UkWd8nbOJfsBGGB5IQQO6L3J3ppPdoHI1O-XvbXbpNjYYyyK5vBQSXmmfgAtXwDT_UwvibZ0pSIVFX3lVg5uBH9KRkcNkP3cvvJNBG5JuLgxBs03YF7ZheWmRhqfgCmBhS5o6SAZhDu3x8rWio402rJbDrei-2czWxVeRKadRtxLzMWgsQxFmZAWJEMLz75bbUBEJgcKw&amp;sa=X&amp;ved=2ahUKEwjPwpmg66WJAxWOJNAFHRU_JTkQ0pQJegQIDxAB&amp;biw=1512&amp;bih=864&amp;dpr=1#fpstate=ive&amp;vld=cid:71cc12ce,vid:9Fkhzdc4ybw,st:0" TargetMode="Externa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turnto23.com/what-really-happens-to-goodwill-donations" TargetMode="Externa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google.com/search?client=safari&amp;sca_esv=72649dfb51480aee&amp;rls=en&amp;sxsrf=ADLYWIIVe_nmeGwytcKKxhk0dPuJtnP6FQ:1729729225350&amp;q=used+clothing+in+the+developing+world&amp;tbm=vid&amp;source=lnms&amp;fbs=AEQNm0Aa4sjWe7Rqy32pFwRj0UkWxyMMuf0D-HOMEpzq2zertRy7G-dme1ONMLTCBvZzSlhEjTPx-bvxK8WZAYFqhMlnDLpq_pUL8R0VlJUJXUbyOqCW792IPP00Lxbz9NSaCDensF_sHWtqY8vq9GB5hUfkly60WN96-5Nz1ZmXtP-03_751ixkrtffihv2rQ886oSvG3YeY2-bt6bhvaJSZ4wPL2GN2A&amp;sa=X&amp;ved=2ahUKEwj8jqPA36WJAxVH78kDHSLbHAYQ0pQJegQIFRAB&amp;biw=1512&amp;bih=864&amp;dpr=1#fpstate=ive&amp;vld=cid:6f08f1a4,vid:bB3kuuBPVys,st:0" TargetMode="Externa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en.wikipedia.org/wiki/Fast_fashion" TargetMode="Externa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hyperlink" Target="https://en.wikipedia.org/wiki/Fashion" TargetMode="External"/><Relationship Id="rId3" Type="http://schemas.openxmlformats.org/officeDocument/2006/relationships/hyperlink" Target="https://en.wikipedia.org/wiki/Primark" TargetMode="External"/><Relationship Id="rId7" Type="http://schemas.openxmlformats.org/officeDocument/2006/relationships/hyperlink" Target="https://en.wikipedia.org/wiki/Fast_fashion#cite_note-Monroe2021-1" TargetMode="External"/><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hyperlink" Target="https://en.wikipedia.org/wiki/Zara_(retailer)" TargetMode="External"/><Relationship Id="rId5" Type="http://schemas.openxmlformats.org/officeDocument/2006/relationships/hyperlink" Target="https://en.wikipedia.org/wiki/Shein" TargetMode="External"/><Relationship Id="rId4" Type="http://schemas.openxmlformats.org/officeDocument/2006/relationships/hyperlink" Target="https://en.wikipedia.org/wiki/H%26M" TargetMode="External"/><Relationship Id="rId9" Type="http://schemas.openxmlformats.org/officeDocument/2006/relationships/image" Target="../media/image20.png"/></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hyperlink" Target="https://en.wikipedia.org/wiki/Carbon_emissions" TargetMode="Externa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hyperlink" Target="https://en.wikipedia.org/wiki/L.L.Bean" TargetMode="External"/><Relationship Id="rId2" Type="http://schemas.openxmlformats.org/officeDocument/2006/relationships/hyperlink" Target="https://en.wikipedia.org/wiki/Zero-waste_fashion" TargetMode="External"/><Relationship Id="rId1" Type="http://schemas.openxmlformats.org/officeDocument/2006/relationships/slideLayout" Target="../slideLayouts/slideLayout1.xml"/><Relationship Id="rId4" Type="http://schemas.openxmlformats.org/officeDocument/2006/relationships/hyperlink" Target="https://en.wikipedia.org/wiki/Harvey_Nichols"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coperion.com/en/industries/plastics-recycling/pet-recycling-bottle-to-fiber#:~:text=First%2DClass%20Technology%20for%20the,and%20turned%20directly%20into%20fibers." TargetMode="Externa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www.youtube.com/shorts/DXgpRkD6JeQ?feature=share" TargetMode="External"/><Relationship Id="rId1" Type="http://schemas.openxmlformats.org/officeDocument/2006/relationships/slideLayout" Target="../slideLayouts/slideLayout1.xml"/><Relationship Id="rId4" Type="http://schemas.openxmlformats.org/officeDocument/2006/relationships/hyperlink" Target="https://youtu.be/FChEek0NSOI"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youtu.be/nIV8edTFdtg" TargetMode="Externa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www.baystatetextiles.com/" TargetMode="Externa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www.blocktexx.com/technology" TargetMode="Externa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bureo.co/" TargetMode="Externa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carpetrecovery.org/recovery-effort/collector-finder-map/" TargetMode="Externa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circ.earth/our-technology/" TargetMode="Externa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circularpolymers.com/" TargetMode="Externa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productstewardship.net/products/carpet" TargetMode="Externa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c2ccertified.org/" TargetMode="Externa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debrand.ca/" TargetMode="Externa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www.depop.com/?utm_source=Brand%20SEM&amp;utm_medium=paid%20advertising&amp;utm_campaign=PAID_GG_US_PRO_SEARCH_ALL_BRAND-DEFENCE&amp;utm_content=depop&amp;gad_source=1&amp;gbraid=0AAAAACrrxZvzzSa8pNG6KmF1fy3gmVwoQ&amp;gclid=Cj0KCQjw1Yy5BhD-ARIsAI0RbXbD_nKZY8hWLUkQKhHd6LHdCZxejGPLm_UMBEzzUT65Mz-OHgJuM1YaAmIqEALw_wcB" TargetMode="Externa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www.econyl.com/" TargetMode="Externa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s://youtu.be/mEGNIsOByeg" TargetMode="Externa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s://www.evrnu.com/nucycl" TargetMode="Externa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s://fabscrap.org/" TargetMode="Externa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www.fashionpass.com/" TargetMode="Externa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www.fashionrevolution.org/north-america/usa/" TargetMode="Externa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s://fibershed.org/" TargetMode="Externa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youtu.be/L2dYN59ax-I" TargetMode="Externa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s://www.geohay.com/about" TargetMode="Externa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s://www.globalfashionxchange.org/gfxyp" TargetMode="Externa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s://www.helpsy.com/" TargetMode="Externa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s://ioncell.fi/" TargetMode="Externa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s://www.oeko-tex.com/en/our-standards/oeko-tex-standard-100" TargetMode="Externa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s://poshmark.com/?utm_source=gsdm_posh&amp;utm_campaign=17823356352&amp;campaign_id=17823356352&amp;ad_partner=google&amp;gskid=kwd-299513371561&amp;gcid=645937432739&amp;ggid=137904855783&amp;gdid=c&amp;g_network=g&amp;enable_guest_buy_flow=true&amp;gad_source=1&amp;gbraid=0AAAAADwcDC8zswR1lGoElaenP6to1ZRcX&amp;gclid=Cj0KCQjw1Yy5BhD-ARIsAI0RbXYjEr8dPmeMuPF8T_AI_93Y-d636CLuXGbjst3gwJ8H4ztp9MbBDigaAnewEALw_wcB" TargetMode="Externa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s://www.queenofraw.com/about/index.html" TargetMode="Externa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recoverbrands.com/pages/our-products" TargetMode="Externa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https://recoverfiber.com/about-us#network" TargetMode="Externa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hyperlink" Target="https://www.rebag.com/?g_acctid=218-424-2787&amp;g_adgroupid=66124495677&amp;g_adid=452916456218&amp;g_adtype=search&amp;g_campaign=Google_Retargeting_Search_Brand&amp;g_campaignid=1697618593&amp;g_keyword=redbag&amp;g_keywordid=kwd-310397935909&amp;g_network=g&amp;utm_campaign=1697618593.66124495677&amp;utm_content=%7Bcreative%5d&amp;utm_medium=cpc&amp;utm_source=google&amp;gad_source=1&amp;gbraid=0AAAAADmOly1xEps0_A8ZuHehXPAtxmAeG&amp;gclid=Cj0KCQjw1Yy5BhD-ARIsAI0RbXaVHTNmnFRTzgXwvr-Pp-d4sDr7mBWhyaFUrCoPmTDg3zkbi0M9qt0aAp5iEALw_wcB" TargetMode="Externa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hyperlink" Target="https://www.tencel.com/b2b/technologies/refibra-technology" TargetMode="Externa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hyperlink" Target="https://www.renttherunway.com/" TargetMode="Externa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F2C3D39-20D9-03B3-EC44-02B3B7161B13}"/>
              </a:ext>
            </a:extLst>
          </p:cNvPr>
          <p:cNvSpPr txBox="1"/>
          <p:nvPr/>
        </p:nvSpPr>
        <p:spPr>
          <a:xfrm>
            <a:off x="5221001" y="887566"/>
            <a:ext cx="1426481" cy="523220"/>
          </a:xfrm>
          <a:prstGeom prst="rect">
            <a:avLst/>
          </a:prstGeom>
          <a:noFill/>
        </p:spPr>
        <p:txBody>
          <a:bodyPr wrap="none" rtlCol="0">
            <a:spAutoFit/>
          </a:bodyPr>
          <a:lstStyle/>
          <a:p>
            <a:r>
              <a:rPr lang="en-US" sz="2800" b="1" dirty="0"/>
              <a:t>Textiles</a:t>
            </a:r>
          </a:p>
        </p:txBody>
      </p:sp>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1</a:t>
            </a:fld>
            <a:endParaRPr lang="en-US"/>
          </a:p>
        </p:txBody>
      </p:sp>
      <p:pic>
        <p:nvPicPr>
          <p:cNvPr id="6" name="Picture 5">
            <a:extLst>
              <a:ext uri="{FF2B5EF4-FFF2-40B4-BE49-F238E27FC236}">
                <a16:creationId xmlns:a16="http://schemas.microsoft.com/office/drawing/2014/main" id="{1C081D65-DF7B-E894-C12B-870AC0407D7B}"/>
              </a:ext>
            </a:extLst>
          </p:cNvPr>
          <p:cNvPicPr>
            <a:picLocks noChangeAspect="1"/>
          </p:cNvPicPr>
          <p:nvPr/>
        </p:nvPicPr>
        <p:blipFill>
          <a:blip r:embed="rId2"/>
          <a:stretch>
            <a:fillRect/>
          </a:stretch>
        </p:blipFill>
        <p:spPr>
          <a:xfrm>
            <a:off x="4103745" y="2142259"/>
            <a:ext cx="3660992" cy="4214091"/>
          </a:xfrm>
          <a:prstGeom prst="rect">
            <a:avLst/>
          </a:prstGeom>
        </p:spPr>
      </p:pic>
    </p:spTree>
    <p:extLst>
      <p:ext uri="{BB962C8B-B14F-4D97-AF65-F5344CB8AC3E}">
        <p14:creationId xmlns:p14="http://schemas.microsoft.com/office/powerpoint/2010/main" val="6850386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10</a:t>
            </a:fld>
            <a:endParaRPr lang="en-US"/>
          </a:p>
        </p:txBody>
      </p:sp>
      <p:sp>
        <p:nvSpPr>
          <p:cNvPr id="2" name="TextBox 1">
            <a:extLst>
              <a:ext uri="{FF2B5EF4-FFF2-40B4-BE49-F238E27FC236}">
                <a16:creationId xmlns:a16="http://schemas.microsoft.com/office/drawing/2014/main" id="{A85E7676-B18A-5D6C-C6E2-EDC676A3C50E}"/>
              </a:ext>
            </a:extLst>
          </p:cNvPr>
          <p:cNvSpPr txBox="1"/>
          <p:nvPr/>
        </p:nvSpPr>
        <p:spPr>
          <a:xfrm>
            <a:off x="4842310" y="462693"/>
            <a:ext cx="2343077" cy="523220"/>
          </a:xfrm>
          <a:prstGeom prst="rect">
            <a:avLst/>
          </a:prstGeom>
          <a:noFill/>
        </p:spPr>
        <p:txBody>
          <a:bodyPr wrap="none" rtlCol="0">
            <a:spAutoFit/>
          </a:bodyPr>
          <a:lstStyle/>
          <a:p>
            <a:r>
              <a:rPr lang="en-US" sz="2800" b="1" dirty="0"/>
              <a:t>Textile Waste</a:t>
            </a:r>
          </a:p>
        </p:txBody>
      </p:sp>
      <p:pic>
        <p:nvPicPr>
          <p:cNvPr id="4" name="Picture 3">
            <a:extLst>
              <a:ext uri="{FF2B5EF4-FFF2-40B4-BE49-F238E27FC236}">
                <a16:creationId xmlns:a16="http://schemas.microsoft.com/office/drawing/2014/main" id="{35B90697-1BAC-55A6-E3A7-CEBBFE5D70C6}"/>
              </a:ext>
            </a:extLst>
          </p:cNvPr>
          <p:cNvPicPr>
            <a:picLocks noChangeAspect="1"/>
          </p:cNvPicPr>
          <p:nvPr/>
        </p:nvPicPr>
        <p:blipFill>
          <a:blip r:embed="rId2"/>
          <a:stretch>
            <a:fillRect/>
          </a:stretch>
        </p:blipFill>
        <p:spPr>
          <a:xfrm>
            <a:off x="190669" y="466655"/>
            <a:ext cx="11881258" cy="5889696"/>
          </a:xfrm>
          <a:prstGeom prst="rect">
            <a:avLst/>
          </a:prstGeom>
        </p:spPr>
      </p:pic>
    </p:spTree>
    <p:extLst>
      <p:ext uri="{BB962C8B-B14F-4D97-AF65-F5344CB8AC3E}">
        <p14:creationId xmlns:p14="http://schemas.microsoft.com/office/powerpoint/2010/main" val="15121429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11</a:t>
            </a:fld>
            <a:endParaRPr lang="en-US"/>
          </a:p>
        </p:txBody>
      </p:sp>
      <p:sp>
        <p:nvSpPr>
          <p:cNvPr id="2" name="TextBox 1">
            <a:extLst>
              <a:ext uri="{FF2B5EF4-FFF2-40B4-BE49-F238E27FC236}">
                <a16:creationId xmlns:a16="http://schemas.microsoft.com/office/drawing/2014/main" id="{A85E7676-B18A-5D6C-C6E2-EDC676A3C50E}"/>
              </a:ext>
            </a:extLst>
          </p:cNvPr>
          <p:cNvSpPr txBox="1"/>
          <p:nvPr/>
        </p:nvSpPr>
        <p:spPr>
          <a:xfrm>
            <a:off x="4078332" y="887565"/>
            <a:ext cx="4035335" cy="523220"/>
          </a:xfrm>
          <a:prstGeom prst="rect">
            <a:avLst/>
          </a:prstGeom>
          <a:noFill/>
        </p:spPr>
        <p:txBody>
          <a:bodyPr wrap="none" rtlCol="0">
            <a:spAutoFit/>
          </a:bodyPr>
          <a:lstStyle/>
          <a:p>
            <a:r>
              <a:rPr lang="en-US" sz="2800" b="1" dirty="0"/>
              <a:t>Textile Greenhouse Gas</a:t>
            </a:r>
          </a:p>
        </p:txBody>
      </p:sp>
      <p:pic>
        <p:nvPicPr>
          <p:cNvPr id="3" name="Picture 2">
            <a:extLst>
              <a:ext uri="{FF2B5EF4-FFF2-40B4-BE49-F238E27FC236}">
                <a16:creationId xmlns:a16="http://schemas.microsoft.com/office/drawing/2014/main" id="{F0284BC8-A9C0-0C39-000B-5CABD723D890}"/>
              </a:ext>
            </a:extLst>
          </p:cNvPr>
          <p:cNvPicPr>
            <a:picLocks noChangeAspect="1"/>
          </p:cNvPicPr>
          <p:nvPr/>
        </p:nvPicPr>
        <p:blipFill>
          <a:blip r:embed="rId2"/>
          <a:stretch>
            <a:fillRect/>
          </a:stretch>
        </p:blipFill>
        <p:spPr>
          <a:xfrm>
            <a:off x="809493" y="2576945"/>
            <a:ext cx="11117419" cy="1791855"/>
          </a:xfrm>
          <a:prstGeom prst="rect">
            <a:avLst/>
          </a:prstGeom>
        </p:spPr>
      </p:pic>
    </p:spTree>
    <p:extLst>
      <p:ext uri="{BB962C8B-B14F-4D97-AF65-F5344CB8AC3E}">
        <p14:creationId xmlns:p14="http://schemas.microsoft.com/office/powerpoint/2010/main" val="29393225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12</a:t>
            </a:fld>
            <a:endParaRPr lang="en-US"/>
          </a:p>
        </p:txBody>
      </p:sp>
      <p:sp>
        <p:nvSpPr>
          <p:cNvPr id="2" name="TextBox 1">
            <a:extLst>
              <a:ext uri="{FF2B5EF4-FFF2-40B4-BE49-F238E27FC236}">
                <a16:creationId xmlns:a16="http://schemas.microsoft.com/office/drawing/2014/main" id="{A85E7676-B18A-5D6C-C6E2-EDC676A3C50E}"/>
              </a:ext>
            </a:extLst>
          </p:cNvPr>
          <p:cNvSpPr txBox="1"/>
          <p:nvPr/>
        </p:nvSpPr>
        <p:spPr>
          <a:xfrm>
            <a:off x="4078332" y="887565"/>
            <a:ext cx="2999732" cy="523220"/>
          </a:xfrm>
          <a:prstGeom prst="rect">
            <a:avLst/>
          </a:prstGeom>
          <a:noFill/>
        </p:spPr>
        <p:txBody>
          <a:bodyPr wrap="none" rtlCol="0">
            <a:spAutoFit/>
          </a:bodyPr>
          <a:lstStyle/>
          <a:p>
            <a:r>
              <a:rPr lang="en-US" sz="2800" b="1" dirty="0"/>
              <a:t>Textile Water Use</a:t>
            </a:r>
          </a:p>
        </p:txBody>
      </p:sp>
      <p:pic>
        <p:nvPicPr>
          <p:cNvPr id="4" name="Picture 3">
            <a:extLst>
              <a:ext uri="{FF2B5EF4-FFF2-40B4-BE49-F238E27FC236}">
                <a16:creationId xmlns:a16="http://schemas.microsoft.com/office/drawing/2014/main" id="{4ABFB2E0-CF4C-D4DA-9B51-0D5C9934B2C9}"/>
              </a:ext>
            </a:extLst>
          </p:cNvPr>
          <p:cNvPicPr>
            <a:picLocks noChangeAspect="1"/>
          </p:cNvPicPr>
          <p:nvPr/>
        </p:nvPicPr>
        <p:blipFill>
          <a:blip r:embed="rId2"/>
          <a:stretch>
            <a:fillRect/>
          </a:stretch>
        </p:blipFill>
        <p:spPr>
          <a:xfrm>
            <a:off x="366667" y="1603527"/>
            <a:ext cx="11825333" cy="4141492"/>
          </a:xfrm>
          <a:prstGeom prst="rect">
            <a:avLst/>
          </a:prstGeom>
        </p:spPr>
      </p:pic>
    </p:spTree>
    <p:extLst>
      <p:ext uri="{BB962C8B-B14F-4D97-AF65-F5344CB8AC3E}">
        <p14:creationId xmlns:p14="http://schemas.microsoft.com/office/powerpoint/2010/main" val="23879079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13</a:t>
            </a:fld>
            <a:endParaRPr lang="en-US"/>
          </a:p>
        </p:txBody>
      </p:sp>
      <p:sp>
        <p:nvSpPr>
          <p:cNvPr id="2" name="TextBox 1">
            <a:extLst>
              <a:ext uri="{FF2B5EF4-FFF2-40B4-BE49-F238E27FC236}">
                <a16:creationId xmlns:a16="http://schemas.microsoft.com/office/drawing/2014/main" id="{A85E7676-B18A-5D6C-C6E2-EDC676A3C50E}"/>
              </a:ext>
            </a:extLst>
          </p:cNvPr>
          <p:cNvSpPr txBox="1"/>
          <p:nvPr/>
        </p:nvSpPr>
        <p:spPr>
          <a:xfrm>
            <a:off x="4078332" y="887565"/>
            <a:ext cx="3076227" cy="523220"/>
          </a:xfrm>
          <a:prstGeom prst="rect">
            <a:avLst/>
          </a:prstGeom>
          <a:noFill/>
        </p:spPr>
        <p:txBody>
          <a:bodyPr wrap="none" rtlCol="0">
            <a:spAutoFit/>
          </a:bodyPr>
          <a:lstStyle/>
          <a:p>
            <a:r>
              <a:rPr lang="en-US" sz="2800" b="1" dirty="0"/>
              <a:t>Textile Chemicals</a:t>
            </a:r>
          </a:p>
        </p:txBody>
      </p:sp>
      <p:sp>
        <p:nvSpPr>
          <p:cNvPr id="5" name="TextBox 4">
            <a:extLst>
              <a:ext uri="{FF2B5EF4-FFF2-40B4-BE49-F238E27FC236}">
                <a16:creationId xmlns:a16="http://schemas.microsoft.com/office/drawing/2014/main" id="{2FFDF596-41CB-86D1-54E7-5E2344D93AB1}"/>
              </a:ext>
            </a:extLst>
          </p:cNvPr>
          <p:cNvSpPr txBox="1"/>
          <p:nvPr/>
        </p:nvSpPr>
        <p:spPr>
          <a:xfrm>
            <a:off x="1025235" y="1997839"/>
            <a:ext cx="9578109" cy="3139321"/>
          </a:xfrm>
          <a:prstGeom prst="rect">
            <a:avLst/>
          </a:prstGeom>
          <a:noFill/>
        </p:spPr>
        <p:txBody>
          <a:bodyPr wrap="square">
            <a:spAutoFit/>
          </a:bodyPr>
          <a:lstStyle/>
          <a:p>
            <a:pPr marL="342900" indent="-342900">
              <a:buFont typeface="+mj-lt"/>
              <a:buAutoNum type="arabicPeriod"/>
            </a:pPr>
            <a:r>
              <a:rPr lang="en-US" sz="1800" dirty="0">
                <a:effectLst/>
                <a:latin typeface="CIDFont+F1"/>
              </a:rPr>
              <a:t>Agrochemicals are used on natural fiber crops</a:t>
            </a:r>
            <a:br>
              <a:rPr lang="en-US" dirty="0">
                <a:latin typeface="CIDFont+F1"/>
              </a:rPr>
            </a:br>
            <a:endParaRPr lang="en-US" sz="1800" dirty="0">
              <a:effectLst/>
              <a:latin typeface="CIDFont+F1"/>
            </a:endParaRPr>
          </a:p>
          <a:p>
            <a:pPr marL="342900" indent="-342900">
              <a:buFont typeface="+mj-lt"/>
              <a:buAutoNum type="arabicPeriod"/>
            </a:pPr>
            <a:r>
              <a:rPr lang="en-US" sz="1800" dirty="0">
                <a:effectLst/>
                <a:latin typeface="CIDFont+F1"/>
              </a:rPr>
              <a:t>Synthetic fibers necessitate different degrees of chemicals</a:t>
            </a:r>
            <a:br>
              <a:rPr lang="en-US" sz="1800" dirty="0">
                <a:effectLst/>
                <a:latin typeface="CIDFont+F1"/>
              </a:rPr>
            </a:br>
            <a:r>
              <a:rPr lang="en-US" sz="1800" dirty="0">
                <a:effectLst/>
                <a:latin typeface="CIDFont+F1"/>
              </a:rPr>
              <a:t> </a:t>
            </a:r>
          </a:p>
          <a:p>
            <a:pPr marL="342900" indent="-342900">
              <a:buFont typeface="+mj-lt"/>
              <a:buAutoNum type="arabicPeriod"/>
            </a:pPr>
            <a:r>
              <a:rPr lang="en-US" sz="1800" dirty="0">
                <a:effectLst/>
                <a:latin typeface="CIDFont+F1"/>
              </a:rPr>
              <a:t>Spinning and weaving, utilize lubricants, accelerators, and solvents</a:t>
            </a:r>
            <a:br>
              <a:rPr lang="en-US" sz="1800" dirty="0">
                <a:effectLst/>
                <a:latin typeface="CIDFont+F1"/>
              </a:rPr>
            </a:br>
            <a:endParaRPr lang="en-US" sz="1800" dirty="0">
              <a:effectLst/>
              <a:latin typeface="CIDFont+F1"/>
            </a:endParaRPr>
          </a:p>
          <a:p>
            <a:pPr marL="342900" indent="-342900">
              <a:buFont typeface="+mj-lt"/>
              <a:buAutoNum type="arabicPeriod"/>
            </a:pPr>
            <a:r>
              <a:rPr lang="en-US" sz="1800" dirty="0">
                <a:effectLst/>
                <a:latin typeface="CIDFont+F1"/>
              </a:rPr>
              <a:t>Wet processing of fabrics uses chemicals such as bleaches, dyes, processing aides, and water and stain repellents</a:t>
            </a:r>
            <a:br>
              <a:rPr lang="en-US" sz="1800" dirty="0">
                <a:effectLst/>
                <a:latin typeface="CIDFont+F1"/>
              </a:rPr>
            </a:br>
            <a:endParaRPr lang="en-US" dirty="0">
              <a:latin typeface="CIDFont+F1"/>
            </a:endParaRPr>
          </a:p>
          <a:p>
            <a:pPr marL="342900" indent="-342900">
              <a:buFont typeface="+mj-lt"/>
              <a:buAutoNum type="arabicPeriod"/>
            </a:pPr>
            <a:r>
              <a:rPr lang="en-US" sz="1800" dirty="0">
                <a:effectLst/>
                <a:latin typeface="CIDFont+F1"/>
              </a:rPr>
              <a:t>Per- and polyfluoroalkyl substances (PFAS) are widely used for “waterproof,” “water resistant,” or “stain-resistant”</a:t>
            </a:r>
            <a:endParaRPr lang="en-US" dirty="0">
              <a:effectLst/>
            </a:endParaRPr>
          </a:p>
        </p:txBody>
      </p:sp>
    </p:spTree>
    <p:extLst>
      <p:ext uri="{BB962C8B-B14F-4D97-AF65-F5344CB8AC3E}">
        <p14:creationId xmlns:p14="http://schemas.microsoft.com/office/powerpoint/2010/main" val="12795974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14</a:t>
            </a:fld>
            <a:endParaRPr lang="en-US"/>
          </a:p>
        </p:txBody>
      </p:sp>
      <p:sp>
        <p:nvSpPr>
          <p:cNvPr id="2" name="TextBox 1">
            <a:extLst>
              <a:ext uri="{FF2B5EF4-FFF2-40B4-BE49-F238E27FC236}">
                <a16:creationId xmlns:a16="http://schemas.microsoft.com/office/drawing/2014/main" id="{A85E7676-B18A-5D6C-C6E2-EDC676A3C50E}"/>
              </a:ext>
            </a:extLst>
          </p:cNvPr>
          <p:cNvSpPr txBox="1"/>
          <p:nvPr/>
        </p:nvSpPr>
        <p:spPr>
          <a:xfrm>
            <a:off x="4078332" y="887565"/>
            <a:ext cx="3541867" cy="523220"/>
          </a:xfrm>
          <a:prstGeom prst="rect">
            <a:avLst/>
          </a:prstGeom>
          <a:noFill/>
        </p:spPr>
        <p:txBody>
          <a:bodyPr wrap="none" rtlCol="0">
            <a:spAutoFit/>
          </a:bodyPr>
          <a:lstStyle/>
          <a:p>
            <a:r>
              <a:rPr lang="en-US" sz="2800" b="1" dirty="0"/>
              <a:t>Textile Microplastics</a:t>
            </a:r>
          </a:p>
        </p:txBody>
      </p:sp>
      <p:pic>
        <p:nvPicPr>
          <p:cNvPr id="3" name="Picture 2">
            <a:extLst>
              <a:ext uri="{FF2B5EF4-FFF2-40B4-BE49-F238E27FC236}">
                <a16:creationId xmlns:a16="http://schemas.microsoft.com/office/drawing/2014/main" id="{53D14C48-50CA-146E-3E31-BE2C20563975}"/>
              </a:ext>
            </a:extLst>
          </p:cNvPr>
          <p:cNvPicPr>
            <a:picLocks noChangeAspect="1"/>
          </p:cNvPicPr>
          <p:nvPr/>
        </p:nvPicPr>
        <p:blipFill>
          <a:blip r:embed="rId2"/>
          <a:stretch>
            <a:fillRect/>
          </a:stretch>
        </p:blipFill>
        <p:spPr>
          <a:xfrm>
            <a:off x="271893" y="2140527"/>
            <a:ext cx="11648213" cy="2576946"/>
          </a:xfrm>
          <a:prstGeom prst="rect">
            <a:avLst/>
          </a:prstGeom>
        </p:spPr>
      </p:pic>
    </p:spTree>
    <p:extLst>
      <p:ext uri="{BB962C8B-B14F-4D97-AF65-F5344CB8AC3E}">
        <p14:creationId xmlns:p14="http://schemas.microsoft.com/office/powerpoint/2010/main" val="18313347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15</a:t>
            </a:fld>
            <a:endParaRPr lang="en-US"/>
          </a:p>
        </p:txBody>
      </p:sp>
      <p:sp>
        <p:nvSpPr>
          <p:cNvPr id="2" name="TextBox 1">
            <a:extLst>
              <a:ext uri="{FF2B5EF4-FFF2-40B4-BE49-F238E27FC236}">
                <a16:creationId xmlns:a16="http://schemas.microsoft.com/office/drawing/2014/main" id="{A85E7676-B18A-5D6C-C6E2-EDC676A3C50E}"/>
              </a:ext>
            </a:extLst>
          </p:cNvPr>
          <p:cNvSpPr txBox="1"/>
          <p:nvPr/>
        </p:nvSpPr>
        <p:spPr>
          <a:xfrm>
            <a:off x="4078332" y="887565"/>
            <a:ext cx="3750322" cy="523220"/>
          </a:xfrm>
          <a:prstGeom prst="rect">
            <a:avLst/>
          </a:prstGeom>
          <a:noFill/>
        </p:spPr>
        <p:txBody>
          <a:bodyPr wrap="none" rtlCol="0">
            <a:spAutoFit/>
          </a:bodyPr>
          <a:lstStyle/>
          <a:p>
            <a:r>
              <a:rPr lang="en-US" sz="2800" b="1" dirty="0"/>
              <a:t>Textile Social Impacts</a:t>
            </a:r>
          </a:p>
        </p:txBody>
      </p:sp>
      <p:sp>
        <p:nvSpPr>
          <p:cNvPr id="5" name="TextBox 4">
            <a:extLst>
              <a:ext uri="{FF2B5EF4-FFF2-40B4-BE49-F238E27FC236}">
                <a16:creationId xmlns:a16="http://schemas.microsoft.com/office/drawing/2014/main" id="{80B8BE3D-D96C-BDCD-3B44-64D4831E990A}"/>
              </a:ext>
            </a:extLst>
          </p:cNvPr>
          <p:cNvSpPr txBox="1"/>
          <p:nvPr/>
        </p:nvSpPr>
        <p:spPr>
          <a:xfrm>
            <a:off x="1320800" y="2092143"/>
            <a:ext cx="6096000" cy="3416320"/>
          </a:xfrm>
          <a:prstGeom prst="rect">
            <a:avLst/>
          </a:prstGeom>
          <a:noFill/>
        </p:spPr>
        <p:txBody>
          <a:bodyPr wrap="square">
            <a:spAutoFit/>
          </a:bodyPr>
          <a:lstStyle/>
          <a:p>
            <a:r>
              <a:rPr lang="en-US" sz="1800" dirty="0">
                <a:effectLst/>
                <a:latin typeface="CIDFont+F1"/>
              </a:rPr>
              <a:t>Employment: variable numbers 65 million people, 85 % of whom are women or 300 million people worldwide</a:t>
            </a:r>
          </a:p>
          <a:p>
            <a:endParaRPr lang="en-US" dirty="0">
              <a:latin typeface="CIDFont+F1"/>
            </a:endParaRPr>
          </a:p>
          <a:p>
            <a:r>
              <a:rPr lang="en-US" sz="1800" dirty="0">
                <a:effectLst/>
                <a:latin typeface="CIDFont+F1"/>
              </a:rPr>
              <a:t>Low-income regions of the world lack occupational health and safety regulations, minimum wage requirements, or child labor restrictions </a:t>
            </a:r>
          </a:p>
          <a:p>
            <a:endParaRPr lang="en-US" dirty="0">
              <a:latin typeface="CIDFont+F1"/>
            </a:endParaRPr>
          </a:p>
          <a:p>
            <a:r>
              <a:rPr lang="en-US" sz="1800" dirty="0">
                <a:effectLst/>
                <a:latin typeface="CIDFont+F1"/>
                <a:hlinkClick r:id="rId2"/>
              </a:rPr>
              <a:t>Collapse of the Rana Plaza building </a:t>
            </a:r>
            <a:r>
              <a:rPr lang="en-US" sz="1800" dirty="0">
                <a:effectLst/>
                <a:latin typeface="CIDFont+F1"/>
              </a:rPr>
              <a:t>in Dhaka, Bangladesh, which housed five garment factories and resulted in the death of over 1,100 people (24 April 2013)</a:t>
            </a:r>
            <a:endParaRPr lang="en-US" dirty="0"/>
          </a:p>
          <a:p>
            <a:endParaRPr lang="en-US" dirty="0"/>
          </a:p>
          <a:p>
            <a:r>
              <a:rPr lang="en-US" sz="1800" dirty="0">
                <a:effectLst/>
                <a:latin typeface="CIDFont+F1"/>
              </a:rPr>
              <a:t> </a:t>
            </a:r>
            <a:endParaRPr lang="en-US" dirty="0"/>
          </a:p>
        </p:txBody>
      </p:sp>
      <p:pic>
        <p:nvPicPr>
          <p:cNvPr id="11266" name="Picture 2" descr="undefined">
            <a:extLst>
              <a:ext uri="{FF2B5EF4-FFF2-40B4-BE49-F238E27FC236}">
                <a16:creationId xmlns:a16="http://schemas.microsoft.com/office/drawing/2014/main" id="{A0877466-5DDA-C4CA-8029-0FE765FCB9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0073" y="3108804"/>
            <a:ext cx="4119418" cy="2749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29726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16</a:t>
            </a:fld>
            <a:endParaRPr lang="en-US"/>
          </a:p>
        </p:txBody>
      </p:sp>
      <p:sp>
        <p:nvSpPr>
          <p:cNvPr id="2" name="TextBox 1">
            <a:extLst>
              <a:ext uri="{FF2B5EF4-FFF2-40B4-BE49-F238E27FC236}">
                <a16:creationId xmlns:a16="http://schemas.microsoft.com/office/drawing/2014/main" id="{A85E7676-B18A-5D6C-C6E2-EDC676A3C50E}"/>
              </a:ext>
            </a:extLst>
          </p:cNvPr>
          <p:cNvSpPr txBox="1"/>
          <p:nvPr/>
        </p:nvSpPr>
        <p:spPr>
          <a:xfrm>
            <a:off x="477992" y="342621"/>
            <a:ext cx="11416587" cy="6124754"/>
          </a:xfrm>
          <a:prstGeom prst="rect">
            <a:avLst/>
          </a:prstGeom>
          <a:noFill/>
        </p:spPr>
        <p:txBody>
          <a:bodyPr wrap="none" rtlCol="0">
            <a:spAutoFit/>
          </a:bodyPr>
          <a:lstStyle/>
          <a:p>
            <a:r>
              <a:rPr lang="en-US" sz="2800" b="1" dirty="0"/>
              <a:t>Recent changes in Textiles causing problems</a:t>
            </a:r>
          </a:p>
          <a:p>
            <a:pPr marL="514350" indent="-514350">
              <a:buAutoNum type="arabicParenR"/>
            </a:pPr>
            <a:r>
              <a:rPr lang="en-US" sz="2800" b="1" dirty="0"/>
              <a:t>”Fast-Fashion”</a:t>
            </a:r>
          </a:p>
          <a:p>
            <a:pPr marL="514350" indent="-514350">
              <a:buAutoNum type="arabicParenR"/>
            </a:pPr>
            <a:r>
              <a:rPr lang="en-US" sz="2800" b="1" dirty="0"/>
              <a:t>increased production of synthetic fiber (e.g., polyester, nylon)</a:t>
            </a:r>
          </a:p>
          <a:p>
            <a:pPr marL="514350" indent="-514350">
              <a:buAutoNum type="arabicParenR"/>
            </a:pPr>
            <a:r>
              <a:rPr lang="en-US" sz="2800" b="1" dirty="0"/>
              <a:t>Value chain is setup for linear economy</a:t>
            </a:r>
          </a:p>
          <a:p>
            <a:pPr marL="514350" indent="-514350">
              <a:buAutoNum type="arabicParenR"/>
            </a:pPr>
            <a:endParaRPr lang="en-US" sz="2800" b="1" dirty="0"/>
          </a:p>
          <a:p>
            <a:pPr lvl="1"/>
            <a:r>
              <a:rPr lang="en-US" sz="2800" b="1" dirty="0"/>
              <a:t>Agriculture or petrochemical, garment industry, distribution, retail</a:t>
            </a:r>
          </a:p>
          <a:p>
            <a:pPr lvl="1"/>
            <a:r>
              <a:rPr lang="en-US" sz="2800" b="1" dirty="0"/>
              <a:t>Produce =&gt; Use =&gt; Dispose model</a:t>
            </a:r>
          </a:p>
          <a:p>
            <a:endParaRPr lang="en-US" sz="2800" b="1" dirty="0"/>
          </a:p>
          <a:p>
            <a:endParaRPr lang="en-US" sz="2800" b="1" dirty="0"/>
          </a:p>
          <a:p>
            <a:endParaRPr lang="en-US" sz="2800" b="1" dirty="0"/>
          </a:p>
          <a:p>
            <a:endParaRPr lang="en-US" sz="2800" b="1" dirty="0"/>
          </a:p>
          <a:p>
            <a:r>
              <a:rPr lang="en-US" sz="2800" b="1" dirty="0"/>
              <a:t>Transition to Reuse Repair Recycle</a:t>
            </a:r>
          </a:p>
          <a:p>
            <a:endParaRPr lang="en-US" sz="2800" b="1" dirty="0"/>
          </a:p>
          <a:p>
            <a:r>
              <a:rPr lang="en-US" sz="2800" b="1" dirty="0"/>
              <a:t>Currently 15% much is shipped to the developing world </a:t>
            </a:r>
          </a:p>
        </p:txBody>
      </p:sp>
      <p:pic>
        <p:nvPicPr>
          <p:cNvPr id="3" name="Picture 2">
            <a:extLst>
              <a:ext uri="{FF2B5EF4-FFF2-40B4-BE49-F238E27FC236}">
                <a16:creationId xmlns:a16="http://schemas.microsoft.com/office/drawing/2014/main" id="{52890525-2C00-3977-1479-E67DF44F6A9D}"/>
              </a:ext>
            </a:extLst>
          </p:cNvPr>
          <p:cNvPicPr>
            <a:picLocks noChangeAspect="1"/>
          </p:cNvPicPr>
          <p:nvPr/>
        </p:nvPicPr>
        <p:blipFill>
          <a:blip r:embed="rId2"/>
          <a:stretch>
            <a:fillRect/>
          </a:stretch>
        </p:blipFill>
        <p:spPr>
          <a:xfrm>
            <a:off x="717450" y="3606251"/>
            <a:ext cx="10151441" cy="1298257"/>
          </a:xfrm>
          <a:prstGeom prst="rect">
            <a:avLst/>
          </a:prstGeom>
        </p:spPr>
      </p:pic>
    </p:spTree>
    <p:extLst>
      <p:ext uri="{BB962C8B-B14F-4D97-AF65-F5344CB8AC3E}">
        <p14:creationId xmlns:p14="http://schemas.microsoft.com/office/powerpoint/2010/main" val="25990457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17</a:t>
            </a:fld>
            <a:endParaRPr lang="en-US"/>
          </a:p>
        </p:txBody>
      </p:sp>
      <p:sp>
        <p:nvSpPr>
          <p:cNvPr id="2" name="TextBox 1">
            <a:extLst>
              <a:ext uri="{FF2B5EF4-FFF2-40B4-BE49-F238E27FC236}">
                <a16:creationId xmlns:a16="http://schemas.microsoft.com/office/drawing/2014/main" id="{A85E7676-B18A-5D6C-C6E2-EDC676A3C50E}"/>
              </a:ext>
            </a:extLst>
          </p:cNvPr>
          <p:cNvSpPr txBox="1"/>
          <p:nvPr/>
        </p:nvSpPr>
        <p:spPr>
          <a:xfrm>
            <a:off x="4528274" y="501650"/>
            <a:ext cx="3863558" cy="523220"/>
          </a:xfrm>
          <a:prstGeom prst="rect">
            <a:avLst/>
          </a:prstGeom>
          <a:noFill/>
        </p:spPr>
        <p:txBody>
          <a:bodyPr wrap="none" rtlCol="0">
            <a:spAutoFit/>
          </a:bodyPr>
          <a:lstStyle/>
          <a:p>
            <a:r>
              <a:rPr lang="en-US" sz="2800" b="1" dirty="0">
                <a:hlinkClick r:id="rId2"/>
              </a:rPr>
              <a:t>Goodwill (for example)</a:t>
            </a:r>
            <a:endParaRPr lang="en-US" sz="2800" b="1" dirty="0"/>
          </a:p>
        </p:txBody>
      </p:sp>
      <p:pic>
        <p:nvPicPr>
          <p:cNvPr id="4" name="Picture 3">
            <a:hlinkClick r:id="rId2"/>
            <a:extLst>
              <a:ext uri="{FF2B5EF4-FFF2-40B4-BE49-F238E27FC236}">
                <a16:creationId xmlns:a16="http://schemas.microsoft.com/office/drawing/2014/main" id="{58A2C437-8E36-930B-6CC0-2E642E658DF1}"/>
              </a:ext>
            </a:extLst>
          </p:cNvPr>
          <p:cNvPicPr>
            <a:picLocks noChangeAspect="1"/>
          </p:cNvPicPr>
          <p:nvPr/>
        </p:nvPicPr>
        <p:blipFill>
          <a:blip r:embed="rId3"/>
          <a:stretch>
            <a:fillRect/>
          </a:stretch>
        </p:blipFill>
        <p:spPr>
          <a:xfrm>
            <a:off x="3773906" y="1239858"/>
            <a:ext cx="7772400" cy="4378283"/>
          </a:xfrm>
          <a:prstGeom prst="rect">
            <a:avLst/>
          </a:prstGeom>
        </p:spPr>
      </p:pic>
      <p:sp>
        <p:nvSpPr>
          <p:cNvPr id="6" name="TextBox 5">
            <a:extLst>
              <a:ext uri="{FF2B5EF4-FFF2-40B4-BE49-F238E27FC236}">
                <a16:creationId xmlns:a16="http://schemas.microsoft.com/office/drawing/2014/main" id="{83DB2B0D-0423-612F-2EBE-4AAFCFCBF827}"/>
              </a:ext>
            </a:extLst>
          </p:cNvPr>
          <p:cNvSpPr txBox="1"/>
          <p:nvPr/>
        </p:nvSpPr>
        <p:spPr>
          <a:xfrm>
            <a:off x="324852" y="1920860"/>
            <a:ext cx="3284622" cy="2031325"/>
          </a:xfrm>
          <a:prstGeom prst="rect">
            <a:avLst/>
          </a:prstGeom>
          <a:noFill/>
        </p:spPr>
        <p:txBody>
          <a:bodyPr wrap="square">
            <a:spAutoFit/>
          </a:bodyPr>
          <a:lstStyle/>
          <a:p>
            <a:pPr algn="l"/>
            <a:r>
              <a:rPr lang="en-US" b="0" i="0" u="none" strike="noStrike" dirty="0">
                <a:solidFill>
                  <a:srgbClr val="000000"/>
                </a:solidFill>
                <a:effectLst/>
                <a:latin typeface="proxima-nova"/>
              </a:rPr>
              <a:t>$ Textiles donated to Goodwill $</a:t>
            </a:r>
          </a:p>
          <a:p>
            <a:pPr algn="l"/>
            <a:endParaRPr lang="en-US" dirty="0">
              <a:solidFill>
                <a:srgbClr val="000000"/>
              </a:solidFill>
              <a:latin typeface="proxima-nova"/>
            </a:endParaRPr>
          </a:p>
          <a:p>
            <a:pPr algn="l"/>
            <a:r>
              <a:rPr lang="en-US" b="0" i="0" u="none" strike="noStrike" dirty="0">
                <a:solidFill>
                  <a:srgbClr val="000000"/>
                </a:solidFill>
                <a:effectLst/>
                <a:latin typeface="proxima-nova"/>
              </a:rPr>
              <a:t>Regional Collection Warehouse</a:t>
            </a:r>
          </a:p>
          <a:p>
            <a:pPr algn="l"/>
            <a:r>
              <a:rPr lang="en-US" dirty="0">
                <a:solidFill>
                  <a:srgbClr val="000000"/>
                </a:solidFill>
                <a:latin typeface="proxima-nova"/>
              </a:rPr>
              <a:t>Goodwill Retail Stores</a:t>
            </a:r>
            <a:endParaRPr lang="en-US" b="0" i="0" u="none" strike="noStrike" dirty="0">
              <a:solidFill>
                <a:srgbClr val="000000"/>
              </a:solidFill>
              <a:effectLst/>
              <a:latin typeface="proxima-nova"/>
            </a:endParaRPr>
          </a:p>
          <a:p>
            <a:pPr algn="l"/>
            <a:r>
              <a:rPr lang="en-US" b="0" i="0" u="none" strike="noStrike" dirty="0">
                <a:solidFill>
                  <a:srgbClr val="000000"/>
                </a:solidFill>
                <a:effectLst/>
                <a:latin typeface="proxima-nova"/>
              </a:rPr>
              <a:t>Goodwill Outlet Stores</a:t>
            </a:r>
          </a:p>
          <a:p>
            <a:pPr algn="l"/>
            <a:r>
              <a:rPr lang="en-US" dirty="0">
                <a:solidFill>
                  <a:srgbClr val="000000"/>
                </a:solidFill>
                <a:latin typeface="proxima-nova"/>
              </a:rPr>
              <a:t>Salvage Buyers (Export)</a:t>
            </a:r>
          </a:p>
          <a:p>
            <a:pPr algn="l"/>
            <a:r>
              <a:rPr lang="en-US" b="0" i="0" u="none" strike="noStrike" dirty="0">
                <a:solidFill>
                  <a:srgbClr val="000000"/>
                </a:solidFill>
                <a:effectLst/>
                <a:latin typeface="proxima-nova"/>
              </a:rPr>
              <a:t>Landfill (5%)</a:t>
            </a:r>
          </a:p>
        </p:txBody>
      </p:sp>
    </p:spTree>
    <p:extLst>
      <p:ext uri="{BB962C8B-B14F-4D97-AF65-F5344CB8AC3E}">
        <p14:creationId xmlns:p14="http://schemas.microsoft.com/office/powerpoint/2010/main" val="33893591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18</a:t>
            </a:fld>
            <a:endParaRPr lang="en-US"/>
          </a:p>
        </p:txBody>
      </p:sp>
      <p:sp>
        <p:nvSpPr>
          <p:cNvPr id="2" name="TextBox 1">
            <a:extLst>
              <a:ext uri="{FF2B5EF4-FFF2-40B4-BE49-F238E27FC236}">
                <a16:creationId xmlns:a16="http://schemas.microsoft.com/office/drawing/2014/main" id="{A85E7676-B18A-5D6C-C6E2-EDC676A3C50E}"/>
              </a:ext>
            </a:extLst>
          </p:cNvPr>
          <p:cNvSpPr txBox="1"/>
          <p:nvPr/>
        </p:nvSpPr>
        <p:spPr>
          <a:xfrm>
            <a:off x="4528274" y="501650"/>
            <a:ext cx="2978829" cy="523220"/>
          </a:xfrm>
          <a:prstGeom prst="rect">
            <a:avLst/>
          </a:prstGeom>
          <a:noFill/>
        </p:spPr>
        <p:txBody>
          <a:bodyPr wrap="none" rtlCol="0">
            <a:spAutoFit/>
          </a:bodyPr>
          <a:lstStyle/>
          <a:p>
            <a:r>
              <a:rPr lang="en-US" sz="2800" b="1" dirty="0">
                <a:hlinkClick r:id="rId2"/>
              </a:rPr>
              <a:t>Shipped to Africa</a:t>
            </a:r>
            <a:endParaRPr lang="en-US" sz="2800" b="1" dirty="0"/>
          </a:p>
        </p:txBody>
      </p:sp>
      <p:pic>
        <p:nvPicPr>
          <p:cNvPr id="3" name="Picture 2">
            <a:hlinkClick r:id="rId2"/>
            <a:extLst>
              <a:ext uri="{FF2B5EF4-FFF2-40B4-BE49-F238E27FC236}">
                <a16:creationId xmlns:a16="http://schemas.microsoft.com/office/drawing/2014/main" id="{38CE7BC9-1C5D-F7AE-1BD9-8DED5AB7EB54}"/>
              </a:ext>
            </a:extLst>
          </p:cNvPr>
          <p:cNvPicPr>
            <a:picLocks noChangeAspect="1"/>
          </p:cNvPicPr>
          <p:nvPr/>
        </p:nvPicPr>
        <p:blipFill>
          <a:blip r:embed="rId3"/>
          <a:stretch>
            <a:fillRect/>
          </a:stretch>
        </p:blipFill>
        <p:spPr>
          <a:xfrm>
            <a:off x="2209800" y="1253142"/>
            <a:ext cx="7772400" cy="4351716"/>
          </a:xfrm>
          <a:prstGeom prst="rect">
            <a:avLst/>
          </a:prstGeom>
        </p:spPr>
      </p:pic>
    </p:spTree>
    <p:extLst>
      <p:ext uri="{BB962C8B-B14F-4D97-AF65-F5344CB8AC3E}">
        <p14:creationId xmlns:p14="http://schemas.microsoft.com/office/powerpoint/2010/main" val="35801431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19</a:t>
            </a:fld>
            <a:endParaRPr lang="en-US"/>
          </a:p>
        </p:txBody>
      </p:sp>
      <p:sp>
        <p:nvSpPr>
          <p:cNvPr id="2" name="TextBox 1">
            <a:extLst>
              <a:ext uri="{FF2B5EF4-FFF2-40B4-BE49-F238E27FC236}">
                <a16:creationId xmlns:a16="http://schemas.microsoft.com/office/drawing/2014/main" id="{A85E7676-B18A-5D6C-C6E2-EDC676A3C50E}"/>
              </a:ext>
            </a:extLst>
          </p:cNvPr>
          <p:cNvSpPr txBox="1"/>
          <p:nvPr/>
        </p:nvSpPr>
        <p:spPr>
          <a:xfrm>
            <a:off x="4767912" y="952220"/>
            <a:ext cx="2656176" cy="523220"/>
          </a:xfrm>
          <a:prstGeom prst="rect">
            <a:avLst/>
          </a:prstGeom>
          <a:noFill/>
        </p:spPr>
        <p:txBody>
          <a:bodyPr wrap="none" rtlCol="0">
            <a:spAutoFit/>
          </a:bodyPr>
          <a:lstStyle/>
          <a:p>
            <a:r>
              <a:rPr lang="en-US" sz="2800" b="1" dirty="0"/>
              <a:t>“Fast-Fashion”</a:t>
            </a:r>
          </a:p>
        </p:txBody>
      </p:sp>
      <p:pic>
        <p:nvPicPr>
          <p:cNvPr id="4" name="Picture 3">
            <a:extLst>
              <a:ext uri="{FF2B5EF4-FFF2-40B4-BE49-F238E27FC236}">
                <a16:creationId xmlns:a16="http://schemas.microsoft.com/office/drawing/2014/main" id="{64292818-811E-D121-AF2A-7DBDD35C3B1F}"/>
              </a:ext>
            </a:extLst>
          </p:cNvPr>
          <p:cNvPicPr>
            <a:picLocks noChangeAspect="1"/>
          </p:cNvPicPr>
          <p:nvPr/>
        </p:nvPicPr>
        <p:blipFill rotWithShape="1">
          <a:blip r:embed="rId2"/>
          <a:srcRect b="2428"/>
          <a:stretch/>
        </p:blipFill>
        <p:spPr>
          <a:xfrm>
            <a:off x="931829" y="2230870"/>
            <a:ext cx="10866423" cy="2424257"/>
          </a:xfrm>
          <a:prstGeom prst="rect">
            <a:avLst/>
          </a:prstGeom>
        </p:spPr>
      </p:pic>
    </p:spTree>
    <p:extLst>
      <p:ext uri="{BB962C8B-B14F-4D97-AF65-F5344CB8AC3E}">
        <p14:creationId xmlns:p14="http://schemas.microsoft.com/office/powerpoint/2010/main" val="4579613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2</a:t>
            </a:fld>
            <a:endParaRPr lang="en-US"/>
          </a:p>
        </p:txBody>
      </p:sp>
      <p:sp>
        <p:nvSpPr>
          <p:cNvPr id="2" name="TextBox 1">
            <a:extLst>
              <a:ext uri="{FF2B5EF4-FFF2-40B4-BE49-F238E27FC236}">
                <a16:creationId xmlns:a16="http://schemas.microsoft.com/office/drawing/2014/main" id="{A85E7676-B18A-5D6C-C6E2-EDC676A3C50E}"/>
              </a:ext>
            </a:extLst>
          </p:cNvPr>
          <p:cNvSpPr txBox="1"/>
          <p:nvPr/>
        </p:nvSpPr>
        <p:spPr>
          <a:xfrm>
            <a:off x="5221001" y="887566"/>
            <a:ext cx="1426481" cy="523220"/>
          </a:xfrm>
          <a:prstGeom prst="rect">
            <a:avLst/>
          </a:prstGeom>
          <a:noFill/>
        </p:spPr>
        <p:txBody>
          <a:bodyPr wrap="none" rtlCol="0">
            <a:spAutoFit/>
          </a:bodyPr>
          <a:lstStyle/>
          <a:p>
            <a:r>
              <a:rPr lang="en-US" sz="2800" b="1" dirty="0"/>
              <a:t>Textiles</a:t>
            </a:r>
          </a:p>
        </p:txBody>
      </p:sp>
      <p:pic>
        <p:nvPicPr>
          <p:cNvPr id="3" name="Picture 2">
            <a:extLst>
              <a:ext uri="{FF2B5EF4-FFF2-40B4-BE49-F238E27FC236}">
                <a16:creationId xmlns:a16="http://schemas.microsoft.com/office/drawing/2014/main" id="{DF2076D2-39C5-665F-508F-6BA607A0CD06}"/>
              </a:ext>
            </a:extLst>
          </p:cNvPr>
          <p:cNvPicPr>
            <a:picLocks noChangeAspect="1"/>
          </p:cNvPicPr>
          <p:nvPr/>
        </p:nvPicPr>
        <p:blipFill>
          <a:blip r:embed="rId2"/>
          <a:stretch>
            <a:fillRect/>
          </a:stretch>
        </p:blipFill>
        <p:spPr>
          <a:xfrm>
            <a:off x="2209800" y="198751"/>
            <a:ext cx="7772400" cy="6460497"/>
          </a:xfrm>
          <a:prstGeom prst="rect">
            <a:avLst/>
          </a:prstGeom>
        </p:spPr>
      </p:pic>
      <p:sp>
        <p:nvSpPr>
          <p:cNvPr id="4" name="TextBox 3">
            <a:extLst>
              <a:ext uri="{FF2B5EF4-FFF2-40B4-BE49-F238E27FC236}">
                <a16:creationId xmlns:a16="http://schemas.microsoft.com/office/drawing/2014/main" id="{46F5EF8A-BA95-DE6B-82F6-163DD0BA9C45}"/>
              </a:ext>
            </a:extLst>
          </p:cNvPr>
          <p:cNvSpPr txBox="1"/>
          <p:nvPr/>
        </p:nvSpPr>
        <p:spPr>
          <a:xfrm>
            <a:off x="1335505" y="5811253"/>
            <a:ext cx="1245406" cy="369332"/>
          </a:xfrm>
          <a:prstGeom prst="rect">
            <a:avLst/>
          </a:prstGeom>
          <a:noFill/>
        </p:spPr>
        <p:txBody>
          <a:bodyPr wrap="none" rtlCol="0">
            <a:spAutoFit/>
          </a:bodyPr>
          <a:lstStyle/>
          <a:p>
            <a:r>
              <a:rPr lang="en-US" dirty="0"/>
              <a:t>5% of total</a:t>
            </a:r>
          </a:p>
        </p:txBody>
      </p:sp>
    </p:spTree>
    <p:extLst>
      <p:ext uri="{BB962C8B-B14F-4D97-AF65-F5344CB8AC3E}">
        <p14:creationId xmlns:p14="http://schemas.microsoft.com/office/powerpoint/2010/main" val="25737928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20</a:t>
            </a:fld>
            <a:endParaRPr lang="en-US"/>
          </a:p>
        </p:txBody>
      </p:sp>
      <p:sp>
        <p:nvSpPr>
          <p:cNvPr id="2" name="TextBox 1">
            <a:extLst>
              <a:ext uri="{FF2B5EF4-FFF2-40B4-BE49-F238E27FC236}">
                <a16:creationId xmlns:a16="http://schemas.microsoft.com/office/drawing/2014/main" id="{A85E7676-B18A-5D6C-C6E2-EDC676A3C50E}"/>
              </a:ext>
            </a:extLst>
          </p:cNvPr>
          <p:cNvSpPr txBox="1"/>
          <p:nvPr/>
        </p:nvSpPr>
        <p:spPr>
          <a:xfrm>
            <a:off x="5221001" y="887566"/>
            <a:ext cx="1426481" cy="523220"/>
          </a:xfrm>
          <a:prstGeom prst="rect">
            <a:avLst/>
          </a:prstGeom>
          <a:noFill/>
        </p:spPr>
        <p:txBody>
          <a:bodyPr wrap="none" rtlCol="0">
            <a:spAutoFit/>
          </a:bodyPr>
          <a:lstStyle/>
          <a:p>
            <a:r>
              <a:rPr lang="en-US" sz="2800" b="1" dirty="0"/>
              <a:t>Textiles</a:t>
            </a:r>
          </a:p>
        </p:txBody>
      </p:sp>
      <p:pic>
        <p:nvPicPr>
          <p:cNvPr id="3" name="Picture 2">
            <a:hlinkClick r:id="rId2"/>
            <a:extLst>
              <a:ext uri="{FF2B5EF4-FFF2-40B4-BE49-F238E27FC236}">
                <a16:creationId xmlns:a16="http://schemas.microsoft.com/office/drawing/2014/main" id="{425D1F80-2C77-F2C9-B542-704F013A8D52}"/>
              </a:ext>
            </a:extLst>
          </p:cNvPr>
          <p:cNvPicPr>
            <a:picLocks noChangeAspect="1"/>
          </p:cNvPicPr>
          <p:nvPr/>
        </p:nvPicPr>
        <p:blipFill>
          <a:blip r:embed="rId3"/>
          <a:stretch>
            <a:fillRect/>
          </a:stretch>
        </p:blipFill>
        <p:spPr>
          <a:xfrm>
            <a:off x="538263" y="1780674"/>
            <a:ext cx="11399449" cy="3380873"/>
          </a:xfrm>
          <a:prstGeom prst="rect">
            <a:avLst/>
          </a:prstGeom>
        </p:spPr>
      </p:pic>
      <p:sp>
        <p:nvSpPr>
          <p:cNvPr id="5" name="TextBox 4">
            <a:extLst>
              <a:ext uri="{FF2B5EF4-FFF2-40B4-BE49-F238E27FC236}">
                <a16:creationId xmlns:a16="http://schemas.microsoft.com/office/drawing/2014/main" id="{C90B6293-A4AD-0967-CEA2-EF0168668C4C}"/>
              </a:ext>
            </a:extLst>
          </p:cNvPr>
          <p:cNvSpPr txBox="1"/>
          <p:nvPr/>
        </p:nvSpPr>
        <p:spPr>
          <a:xfrm>
            <a:off x="2887244" y="5615582"/>
            <a:ext cx="6093994" cy="923330"/>
          </a:xfrm>
          <a:prstGeom prst="rect">
            <a:avLst/>
          </a:prstGeom>
          <a:noFill/>
        </p:spPr>
        <p:txBody>
          <a:bodyPr wrap="square">
            <a:spAutoFit/>
          </a:bodyPr>
          <a:lstStyle/>
          <a:p>
            <a:r>
              <a:rPr lang="en-US" b="0" i="0" u="none" strike="noStrike" dirty="0">
                <a:solidFill>
                  <a:srgbClr val="202122"/>
                </a:solidFill>
                <a:effectLst/>
                <a:highlight>
                  <a:srgbClr val="FFFFFF"/>
                </a:highlight>
                <a:latin typeface="Arial" panose="020B0604020202020204" pitchFamily="34" charset="0"/>
              </a:rPr>
              <a:t>In 2014, the average person purchased 60 percent more articles of clothing and kept said clothing for half as long compared to the year 2000.</a:t>
            </a:r>
            <a:endParaRPr lang="en-US" dirty="0"/>
          </a:p>
        </p:txBody>
      </p:sp>
    </p:spTree>
    <p:extLst>
      <p:ext uri="{BB962C8B-B14F-4D97-AF65-F5344CB8AC3E}">
        <p14:creationId xmlns:p14="http://schemas.microsoft.com/office/powerpoint/2010/main" val="8199189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21</a:t>
            </a:fld>
            <a:endParaRPr lang="en-US"/>
          </a:p>
        </p:txBody>
      </p:sp>
      <p:sp>
        <p:nvSpPr>
          <p:cNvPr id="2" name="TextBox 1">
            <a:extLst>
              <a:ext uri="{FF2B5EF4-FFF2-40B4-BE49-F238E27FC236}">
                <a16:creationId xmlns:a16="http://schemas.microsoft.com/office/drawing/2014/main" id="{A85E7676-B18A-5D6C-C6E2-EDC676A3C50E}"/>
              </a:ext>
            </a:extLst>
          </p:cNvPr>
          <p:cNvSpPr txBox="1"/>
          <p:nvPr/>
        </p:nvSpPr>
        <p:spPr>
          <a:xfrm>
            <a:off x="5221001" y="887566"/>
            <a:ext cx="1426481" cy="523220"/>
          </a:xfrm>
          <a:prstGeom prst="rect">
            <a:avLst/>
          </a:prstGeom>
          <a:noFill/>
        </p:spPr>
        <p:txBody>
          <a:bodyPr wrap="none" rtlCol="0">
            <a:spAutoFit/>
          </a:bodyPr>
          <a:lstStyle/>
          <a:p>
            <a:r>
              <a:rPr lang="en-US" sz="2800" b="1" dirty="0"/>
              <a:t>Textiles</a:t>
            </a:r>
          </a:p>
        </p:txBody>
      </p:sp>
      <p:pic>
        <p:nvPicPr>
          <p:cNvPr id="3" name="Picture 2">
            <a:extLst>
              <a:ext uri="{FF2B5EF4-FFF2-40B4-BE49-F238E27FC236}">
                <a16:creationId xmlns:a16="http://schemas.microsoft.com/office/drawing/2014/main" id="{D59C3AF8-5A77-FC38-6E86-482F445B6731}"/>
              </a:ext>
            </a:extLst>
          </p:cNvPr>
          <p:cNvPicPr>
            <a:picLocks noChangeAspect="1"/>
          </p:cNvPicPr>
          <p:nvPr/>
        </p:nvPicPr>
        <p:blipFill>
          <a:blip r:embed="rId2"/>
          <a:stretch>
            <a:fillRect/>
          </a:stretch>
        </p:blipFill>
        <p:spPr>
          <a:xfrm>
            <a:off x="177800" y="767167"/>
            <a:ext cx="6224141" cy="4026505"/>
          </a:xfrm>
          <a:prstGeom prst="rect">
            <a:avLst/>
          </a:prstGeom>
        </p:spPr>
      </p:pic>
      <p:sp>
        <p:nvSpPr>
          <p:cNvPr id="5" name="TextBox 4">
            <a:extLst>
              <a:ext uri="{FF2B5EF4-FFF2-40B4-BE49-F238E27FC236}">
                <a16:creationId xmlns:a16="http://schemas.microsoft.com/office/drawing/2014/main" id="{A57ED7AF-3A01-66C5-2E04-B882B833A111}"/>
              </a:ext>
            </a:extLst>
          </p:cNvPr>
          <p:cNvSpPr txBox="1"/>
          <p:nvPr/>
        </p:nvSpPr>
        <p:spPr>
          <a:xfrm>
            <a:off x="1644072" y="5552924"/>
            <a:ext cx="8903855" cy="1200329"/>
          </a:xfrm>
          <a:prstGeom prst="rect">
            <a:avLst/>
          </a:prstGeom>
          <a:noFill/>
        </p:spPr>
        <p:txBody>
          <a:bodyPr wrap="square">
            <a:spAutoFit/>
          </a:bodyPr>
          <a:lstStyle/>
          <a:p>
            <a:r>
              <a:rPr lang="en-US" b="0" i="0" u="none" strike="noStrike" dirty="0">
                <a:solidFill>
                  <a:srgbClr val="202122"/>
                </a:solidFill>
                <a:effectLst/>
                <a:highlight>
                  <a:srgbClr val="FFFFFF"/>
                </a:highlight>
                <a:latin typeface="Arial" panose="020B0604020202020204" pitchFamily="34" charset="0"/>
              </a:rPr>
              <a:t>Retailers who employ the fast fashion strategy include </a:t>
            </a:r>
            <a:r>
              <a:rPr lang="en-US" b="0" i="0" u="none" strike="noStrike" dirty="0">
                <a:effectLst/>
                <a:latin typeface="Arial" panose="020B0604020202020204" pitchFamily="34" charset="0"/>
                <a:hlinkClick r:id="rId3" tooltip="Primark"/>
              </a:rPr>
              <a:t>Primark</a:t>
            </a:r>
            <a:r>
              <a:rPr lang="en-US" b="0" i="0" u="none" strike="noStrike" dirty="0">
                <a:solidFill>
                  <a:srgbClr val="202122"/>
                </a:solidFill>
                <a:effectLst/>
                <a:highlight>
                  <a:srgbClr val="FFFFFF"/>
                </a:highlight>
                <a:latin typeface="Arial" panose="020B0604020202020204" pitchFamily="34" charset="0"/>
              </a:rPr>
              <a:t>, </a:t>
            </a:r>
            <a:r>
              <a:rPr lang="en-US" b="0" i="0" u="none" strike="noStrike" dirty="0">
                <a:effectLst/>
                <a:latin typeface="Arial" panose="020B0604020202020204" pitchFamily="34" charset="0"/>
                <a:hlinkClick r:id="rId4" tooltip="H&amp;M"/>
              </a:rPr>
              <a:t>H&amp;M</a:t>
            </a:r>
            <a:r>
              <a:rPr lang="en-US" b="0" i="0" u="none" strike="noStrike" dirty="0">
                <a:solidFill>
                  <a:srgbClr val="202122"/>
                </a:solidFill>
                <a:effectLst/>
                <a:highlight>
                  <a:srgbClr val="FFFFFF"/>
                </a:highlight>
                <a:latin typeface="Arial" panose="020B0604020202020204" pitchFamily="34" charset="0"/>
              </a:rPr>
              <a:t>, </a:t>
            </a:r>
            <a:r>
              <a:rPr lang="en-US" b="0" i="0" u="none" strike="noStrike" dirty="0">
                <a:effectLst/>
                <a:latin typeface="Arial" panose="020B0604020202020204" pitchFamily="34" charset="0"/>
                <a:hlinkClick r:id="rId5" tooltip="Shein"/>
              </a:rPr>
              <a:t>Shein</a:t>
            </a:r>
            <a:r>
              <a:rPr lang="en-US" b="0" i="0" u="none" strike="noStrike" dirty="0">
                <a:solidFill>
                  <a:srgbClr val="202122"/>
                </a:solidFill>
                <a:effectLst/>
                <a:highlight>
                  <a:srgbClr val="FFFFFF"/>
                </a:highlight>
                <a:latin typeface="Arial" panose="020B0604020202020204" pitchFamily="34" charset="0"/>
              </a:rPr>
              <a:t>, and </a:t>
            </a:r>
            <a:r>
              <a:rPr lang="en-US" b="0" i="0" u="none" strike="noStrike" dirty="0">
                <a:effectLst/>
                <a:latin typeface="Arial" panose="020B0604020202020204" pitchFamily="34" charset="0"/>
                <a:hlinkClick r:id="rId6" tooltip="Zara (retailer)"/>
              </a:rPr>
              <a:t>Zara</a:t>
            </a:r>
            <a:r>
              <a:rPr lang="en-US" b="0" i="0" u="none" strike="noStrike" dirty="0">
                <a:solidFill>
                  <a:srgbClr val="202122"/>
                </a:solidFill>
                <a:effectLst/>
                <a:highlight>
                  <a:srgbClr val="FFFFFF"/>
                </a:highlight>
                <a:latin typeface="Arial" panose="020B0604020202020204" pitchFamily="34" charset="0"/>
              </a:rPr>
              <a:t>,</a:t>
            </a:r>
            <a:r>
              <a:rPr lang="en-US" b="0" i="0" u="none" strike="noStrike" baseline="30000" dirty="0">
                <a:solidFill>
                  <a:srgbClr val="202122"/>
                </a:solidFill>
                <a:effectLst/>
                <a:latin typeface="Arial" panose="020B0604020202020204" pitchFamily="34" charset="0"/>
                <a:hlinkClick r:id="rId7"/>
              </a:rPr>
              <a:t>[1]</a:t>
            </a:r>
            <a:r>
              <a:rPr lang="en-US" b="0" i="0" u="none" strike="noStrike" dirty="0">
                <a:solidFill>
                  <a:srgbClr val="202122"/>
                </a:solidFill>
                <a:effectLst/>
                <a:highlight>
                  <a:srgbClr val="FFFFFF"/>
                </a:highlight>
                <a:latin typeface="Arial" panose="020B0604020202020204" pitchFamily="34" charset="0"/>
              </a:rPr>
              <a:t> all of which have become large multinationals by driving high turnover of inexpensive seasonal and trendy clothing that appeals to </a:t>
            </a:r>
            <a:r>
              <a:rPr lang="en-US" b="0" i="0" u="none" strike="noStrike" dirty="0">
                <a:effectLst/>
                <a:latin typeface="Arial" panose="020B0604020202020204" pitchFamily="34" charset="0"/>
                <a:hlinkClick r:id="rId8" tooltip="Fashion"/>
              </a:rPr>
              <a:t>fashion</a:t>
            </a:r>
            <a:r>
              <a:rPr lang="en-US" b="0" i="0" u="none" strike="noStrike" dirty="0">
                <a:solidFill>
                  <a:srgbClr val="202122"/>
                </a:solidFill>
                <a:effectLst/>
                <a:highlight>
                  <a:srgbClr val="FFFFFF"/>
                </a:highlight>
                <a:latin typeface="Arial" panose="020B0604020202020204" pitchFamily="34" charset="0"/>
              </a:rPr>
              <a:t>-conscious consumers.</a:t>
            </a:r>
            <a:endParaRPr lang="en-US" dirty="0"/>
          </a:p>
        </p:txBody>
      </p:sp>
      <p:pic>
        <p:nvPicPr>
          <p:cNvPr id="6" name="Picture 5">
            <a:extLst>
              <a:ext uri="{FF2B5EF4-FFF2-40B4-BE49-F238E27FC236}">
                <a16:creationId xmlns:a16="http://schemas.microsoft.com/office/drawing/2014/main" id="{162D2CCD-E3A4-3936-A971-880AC2ADE7F4}"/>
              </a:ext>
            </a:extLst>
          </p:cNvPr>
          <p:cNvPicPr>
            <a:picLocks noChangeAspect="1"/>
          </p:cNvPicPr>
          <p:nvPr/>
        </p:nvPicPr>
        <p:blipFill>
          <a:blip r:embed="rId9"/>
          <a:stretch>
            <a:fillRect/>
          </a:stretch>
        </p:blipFill>
        <p:spPr>
          <a:xfrm>
            <a:off x="5934241" y="767167"/>
            <a:ext cx="6102927" cy="3841003"/>
          </a:xfrm>
          <a:prstGeom prst="rect">
            <a:avLst/>
          </a:prstGeom>
        </p:spPr>
      </p:pic>
    </p:spTree>
    <p:extLst>
      <p:ext uri="{BB962C8B-B14F-4D97-AF65-F5344CB8AC3E}">
        <p14:creationId xmlns:p14="http://schemas.microsoft.com/office/powerpoint/2010/main" val="29795599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22</a:t>
            </a:fld>
            <a:endParaRPr lang="en-US"/>
          </a:p>
        </p:txBody>
      </p:sp>
      <p:sp>
        <p:nvSpPr>
          <p:cNvPr id="2" name="TextBox 1">
            <a:extLst>
              <a:ext uri="{FF2B5EF4-FFF2-40B4-BE49-F238E27FC236}">
                <a16:creationId xmlns:a16="http://schemas.microsoft.com/office/drawing/2014/main" id="{A85E7676-B18A-5D6C-C6E2-EDC676A3C50E}"/>
              </a:ext>
            </a:extLst>
          </p:cNvPr>
          <p:cNvSpPr txBox="1"/>
          <p:nvPr/>
        </p:nvSpPr>
        <p:spPr>
          <a:xfrm>
            <a:off x="5221001" y="887566"/>
            <a:ext cx="1426481" cy="523220"/>
          </a:xfrm>
          <a:prstGeom prst="rect">
            <a:avLst/>
          </a:prstGeom>
          <a:noFill/>
        </p:spPr>
        <p:txBody>
          <a:bodyPr wrap="none" rtlCol="0">
            <a:spAutoFit/>
          </a:bodyPr>
          <a:lstStyle/>
          <a:p>
            <a:r>
              <a:rPr lang="en-US" sz="2800" b="1" dirty="0"/>
              <a:t>Textiles</a:t>
            </a:r>
          </a:p>
        </p:txBody>
      </p:sp>
      <p:pic>
        <p:nvPicPr>
          <p:cNvPr id="3" name="Picture 2">
            <a:extLst>
              <a:ext uri="{FF2B5EF4-FFF2-40B4-BE49-F238E27FC236}">
                <a16:creationId xmlns:a16="http://schemas.microsoft.com/office/drawing/2014/main" id="{A7F36CCA-2CC2-7F0F-234A-60ED5D79EBBB}"/>
              </a:ext>
            </a:extLst>
          </p:cNvPr>
          <p:cNvPicPr>
            <a:picLocks noChangeAspect="1"/>
          </p:cNvPicPr>
          <p:nvPr/>
        </p:nvPicPr>
        <p:blipFill>
          <a:blip r:embed="rId2"/>
          <a:stretch>
            <a:fillRect/>
          </a:stretch>
        </p:blipFill>
        <p:spPr>
          <a:xfrm>
            <a:off x="2209800" y="922276"/>
            <a:ext cx="7772400" cy="5013447"/>
          </a:xfrm>
          <a:prstGeom prst="rect">
            <a:avLst/>
          </a:prstGeom>
        </p:spPr>
      </p:pic>
    </p:spTree>
    <p:extLst>
      <p:ext uri="{BB962C8B-B14F-4D97-AF65-F5344CB8AC3E}">
        <p14:creationId xmlns:p14="http://schemas.microsoft.com/office/powerpoint/2010/main" val="34965266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23</a:t>
            </a:fld>
            <a:endParaRPr lang="en-US"/>
          </a:p>
        </p:txBody>
      </p:sp>
      <p:sp>
        <p:nvSpPr>
          <p:cNvPr id="2" name="TextBox 1">
            <a:extLst>
              <a:ext uri="{FF2B5EF4-FFF2-40B4-BE49-F238E27FC236}">
                <a16:creationId xmlns:a16="http://schemas.microsoft.com/office/drawing/2014/main" id="{A85E7676-B18A-5D6C-C6E2-EDC676A3C50E}"/>
              </a:ext>
            </a:extLst>
          </p:cNvPr>
          <p:cNvSpPr txBox="1"/>
          <p:nvPr/>
        </p:nvSpPr>
        <p:spPr>
          <a:xfrm>
            <a:off x="5221001" y="887566"/>
            <a:ext cx="1426481" cy="523220"/>
          </a:xfrm>
          <a:prstGeom prst="rect">
            <a:avLst/>
          </a:prstGeom>
          <a:noFill/>
        </p:spPr>
        <p:txBody>
          <a:bodyPr wrap="none" rtlCol="0">
            <a:spAutoFit/>
          </a:bodyPr>
          <a:lstStyle/>
          <a:p>
            <a:r>
              <a:rPr lang="en-US" sz="2800" b="1" dirty="0"/>
              <a:t>Textiles</a:t>
            </a:r>
          </a:p>
        </p:txBody>
      </p:sp>
      <p:sp>
        <p:nvSpPr>
          <p:cNvPr id="4" name="TextBox 3">
            <a:extLst>
              <a:ext uri="{FF2B5EF4-FFF2-40B4-BE49-F238E27FC236}">
                <a16:creationId xmlns:a16="http://schemas.microsoft.com/office/drawing/2014/main" id="{32327AB6-3E38-0D0C-4DAB-8B17B051899B}"/>
              </a:ext>
            </a:extLst>
          </p:cNvPr>
          <p:cNvSpPr txBox="1"/>
          <p:nvPr/>
        </p:nvSpPr>
        <p:spPr>
          <a:xfrm>
            <a:off x="3048000" y="2969644"/>
            <a:ext cx="6096000" cy="923330"/>
          </a:xfrm>
          <a:prstGeom prst="rect">
            <a:avLst/>
          </a:prstGeom>
          <a:noFill/>
        </p:spPr>
        <p:txBody>
          <a:bodyPr wrap="square">
            <a:spAutoFit/>
          </a:bodyPr>
          <a:lstStyle/>
          <a:p>
            <a:r>
              <a:rPr lang="en-US" b="0" i="0" u="none" strike="noStrike" dirty="0">
                <a:solidFill>
                  <a:srgbClr val="202122"/>
                </a:solidFill>
                <a:effectLst/>
                <a:highlight>
                  <a:srgbClr val="FFFFFF"/>
                </a:highlight>
                <a:latin typeface="Arial" panose="020B0604020202020204" pitchFamily="34" charset="0"/>
              </a:rPr>
              <a:t>The global fashion industry is responsible for 8–10% of global </a:t>
            </a:r>
            <a:r>
              <a:rPr lang="en-US" b="0" i="0" u="none" strike="noStrike" dirty="0">
                <a:effectLst/>
                <a:latin typeface="Arial" panose="020B0604020202020204" pitchFamily="34" charset="0"/>
                <a:hlinkClick r:id="rId2" tooltip="Carbon emissions"/>
              </a:rPr>
              <a:t>carbon emissions</a:t>
            </a:r>
            <a:r>
              <a:rPr lang="en-US" b="0" i="0" u="none" strike="noStrike" dirty="0">
                <a:solidFill>
                  <a:srgbClr val="202122"/>
                </a:solidFill>
                <a:effectLst/>
                <a:highlight>
                  <a:srgbClr val="FFFFFF"/>
                </a:highlight>
                <a:latin typeface="Arial" panose="020B0604020202020204" pitchFamily="34" charset="0"/>
              </a:rPr>
              <a:t> per year, to which fast fashion is a large contributor. </a:t>
            </a:r>
            <a:endParaRPr lang="en-US" dirty="0"/>
          </a:p>
        </p:txBody>
      </p:sp>
    </p:spTree>
    <p:extLst>
      <p:ext uri="{BB962C8B-B14F-4D97-AF65-F5344CB8AC3E}">
        <p14:creationId xmlns:p14="http://schemas.microsoft.com/office/powerpoint/2010/main" val="35473816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24</a:t>
            </a:fld>
            <a:endParaRPr lang="en-US"/>
          </a:p>
        </p:txBody>
      </p:sp>
      <p:sp>
        <p:nvSpPr>
          <p:cNvPr id="2" name="TextBox 1">
            <a:extLst>
              <a:ext uri="{FF2B5EF4-FFF2-40B4-BE49-F238E27FC236}">
                <a16:creationId xmlns:a16="http://schemas.microsoft.com/office/drawing/2014/main" id="{A85E7676-B18A-5D6C-C6E2-EDC676A3C50E}"/>
              </a:ext>
            </a:extLst>
          </p:cNvPr>
          <p:cNvSpPr txBox="1"/>
          <p:nvPr/>
        </p:nvSpPr>
        <p:spPr>
          <a:xfrm>
            <a:off x="5221001" y="887566"/>
            <a:ext cx="1426481" cy="523220"/>
          </a:xfrm>
          <a:prstGeom prst="rect">
            <a:avLst/>
          </a:prstGeom>
          <a:noFill/>
        </p:spPr>
        <p:txBody>
          <a:bodyPr wrap="none" rtlCol="0">
            <a:spAutoFit/>
          </a:bodyPr>
          <a:lstStyle/>
          <a:p>
            <a:r>
              <a:rPr lang="en-US" sz="2800" b="1" dirty="0"/>
              <a:t>Textiles</a:t>
            </a:r>
          </a:p>
        </p:txBody>
      </p:sp>
      <p:pic>
        <p:nvPicPr>
          <p:cNvPr id="10244" name="Picture 4" descr="undefined">
            <a:extLst>
              <a:ext uri="{FF2B5EF4-FFF2-40B4-BE49-F238E27FC236}">
                <a16:creationId xmlns:a16="http://schemas.microsoft.com/office/drawing/2014/main" id="{CF41A36A-0FD0-FFF1-4751-7CDCD56B13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7263" y="0"/>
            <a:ext cx="102774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13143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25</a:t>
            </a:fld>
            <a:endParaRPr lang="en-US"/>
          </a:p>
        </p:txBody>
      </p:sp>
      <p:sp>
        <p:nvSpPr>
          <p:cNvPr id="4" name="TextBox 3">
            <a:extLst>
              <a:ext uri="{FF2B5EF4-FFF2-40B4-BE49-F238E27FC236}">
                <a16:creationId xmlns:a16="http://schemas.microsoft.com/office/drawing/2014/main" id="{6A1AE599-B607-8452-615C-8B4BA0433D3E}"/>
              </a:ext>
            </a:extLst>
          </p:cNvPr>
          <p:cNvSpPr txBox="1"/>
          <p:nvPr/>
        </p:nvSpPr>
        <p:spPr>
          <a:xfrm>
            <a:off x="1052945" y="751344"/>
            <a:ext cx="10464800" cy="5355312"/>
          </a:xfrm>
          <a:prstGeom prst="rect">
            <a:avLst/>
          </a:prstGeom>
          <a:noFill/>
        </p:spPr>
        <p:txBody>
          <a:bodyPr wrap="square">
            <a:spAutoFit/>
          </a:bodyPr>
          <a:lstStyle/>
          <a:p>
            <a:pPr algn="l"/>
            <a:r>
              <a:rPr lang="en-US" b="0" i="0" u="none" strike="noStrike" dirty="0">
                <a:solidFill>
                  <a:srgbClr val="202122"/>
                </a:solidFill>
                <a:effectLst/>
                <a:latin typeface="Arial" panose="020B0604020202020204" pitchFamily="34" charset="0"/>
              </a:rPr>
              <a:t>To make fast fashion more sustainable:</a:t>
            </a:r>
          </a:p>
          <a:p>
            <a:pPr algn="l"/>
            <a:endParaRPr lang="en-US" b="0" i="0" u="none" strike="noStrike" dirty="0">
              <a:solidFill>
                <a:srgbClr val="202122"/>
              </a:solidFill>
              <a:effectLst/>
              <a:latin typeface="Arial" panose="020B0604020202020204" pitchFamily="34" charset="0"/>
            </a:endParaRPr>
          </a:p>
          <a:p>
            <a:pPr algn="l">
              <a:buFont typeface="Arial" panose="020B0604020202020204" pitchFamily="34" charset="0"/>
              <a:buChar char="•"/>
            </a:pPr>
            <a:r>
              <a:rPr lang="en-US" b="1" i="0" u="none" strike="noStrike" dirty="0">
                <a:solidFill>
                  <a:srgbClr val="202122"/>
                </a:solidFill>
                <a:effectLst/>
                <a:latin typeface="Arial" panose="020B0604020202020204" pitchFamily="34" charset="0"/>
                <a:hlinkClick r:id="rId2" tooltip="Zero-waste fashion"/>
              </a:rPr>
              <a:t>Zero-waste pattern</a:t>
            </a:r>
            <a:r>
              <a:rPr lang="en-US" b="1" i="0" u="none" strike="noStrike" dirty="0">
                <a:solidFill>
                  <a:srgbClr val="202122"/>
                </a:solidFill>
                <a:effectLst/>
                <a:latin typeface="Arial" panose="020B0604020202020204" pitchFamily="34" charset="0"/>
              </a:rPr>
              <a:t> cutting:</a:t>
            </a:r>
            <a:r>
              <a:rPr lang="en-US" b="0" i="0" u="none" strike="noStrike" dirty="0">
                <a:solidFill>
                  <a:srgbClr val="202122"/>
                </a:solidFill>
                <a:effectLst/>
                <a:latin typeface="Arial" panose="020B0604020202020204" pitchFamily="34" charset="0"/>
              </a:rPr>
              <a:t> This technique eliminates potential textile waste right at the design stage, where the pattern pieces are strategically laid like a jigsaw puzzle onto a precisely measured piece of fabric.</a:t>
            </a:r>
          </a:p>
          <a:p>
            <a:pPr algn="l"/>
            <a:endParaRPr lang="en-US" b="0" i="0" u="none" strike="noStrike" dirty="0">
              <a:solidFill>
                <a:srgbClr val="202122"/>
              </a:solidFill>
              <a:effectLst/>
              <a:latin typeface="Arial" panose="020B0604020202020204" pitchFamily="34" charset="0"/>
            </a:endParaRPr>
          </a:p>
          <a:p>
            <a:pPr algn="l">
              <a:buFont typeface="Arial" panose="020B0604020202020204" pitchFamily="34" charset="0"/>
              <a:buChar char="•"/>
            </a:pPr>
            <a:r>
              <a:rPr lang="en-US" b="1" i="0" u="none" strike="noStrike" dirty="0">
                <a:solidFill>
                  <a:srgbClr val="202122"/>
                </a:solidFill>
                <a:effectLst/>
                <a:latin typeface="Arial" panose="020B0604020202020204" pitchFamily="34" charset="0"/>
              </a:rPr>
              <a:t>Minimal seam construction:</a:t>
            </a:r>
            <a:r>
              <a:rPr lang="en-US" b="0" i="0" u="none" strike="noStrike" dirty="0">
                <a:solidFill>
                  <a:srgbClr val="202122"/>
                </a:solidFill>
                <a:effectLst/>
                <a:latin typeface="Arial" panose="020B0604020202020204" pitchFamily="34" charset="0"/>
              </a:rPr>
              <a:t> This technique allows faster manufacturing time by lessening the number of seams that are necessary to stitch a garment.</a:t>
            </a:r>
          </a:p>
          <a:p>
            <a:pPr algn="l"/>
            <a:endParaRPr lang="en-US" b="0" i="0" u="none" strike="noStrike" dirty="0">
              <a:solidFill>
                <a:srgbClr val="202122"/>
              </a:solidFill>
              <a:effectLst/>
              <a:latin typeface="Arial" panose="020B0604020202020204" pitchFamily="34" charset="0"/>
            </a:endParaRPr>
          </a:p>
          <a:p>
            <a:pPr algn="l">
              <a:buFont typeface="Arial" panose="020B0604020202020204" pitchFamily="34" charset="0"/>
              <a:buChar char="•"/>
            </a:pPr>
            <a:r>
              <a:rPr lang="en-US" b="1" i="0" u="none" strike="noStrike" dirty="0">
                <a:solidFill>
                  <a:srgbClr val="202122"/>
                </a:solidFill>
                <a:effectLst/>
                <a:latin typeface="Arial" panose="020B0604020202020204" pitchFamily="34" charset="0"/>
              </a:rPr>
              <a:t>Design for disassembly (</a:t>
            </a:r>
            <a:r>
              <a:rPr lang="en-US" b="1" i="0" u="none" strike="noStrike" dirty="0" err="1">
                <a:solidFill>
                  <a:srgbClr val="202122"/>
                </a:solidFill>
                <a:effectLst/>
                <a:latin typeface="Arial" panose="020B0604020202020204" pitchFamily="34" charset="0"/>
              </a:rPr>
              <a:t>DfD</a:t>
            </a:r>
            <a:r>
              <a:rPr lang="en-US" b="1" i="0" u="none" strike="noStrike" dirty="0">
                <a:solidFill>
                  <a:srgbClr val="202122"/>
                </a:solidFill>
                <a:effectLst/>
                <a:latin typeface="Arial" panose="020B0604020202020204" pitchFamily="34" charset="0"/>
              </a:rPr>
              <a:t>):</a:t>
            </a:r>
            <a:r>
              <a:rPr lang="en-US" b="0" i="0" u="none" strike="noStrike" dirty="0">
                <a:solidFill>
                  <a:srgbClr val="202122"/>
                </a:solidFill>
                <a:effectLst/>
                <a:latin typeface="Arial" panose="020B0604020202020204" pitchFamily="34" charset="0"/>
              </a:rPr>
              <a:t> The main intention of this strategy involves designing a product in such a way that it can be easily taken apart at the end of its lifespan and this allows the use of fewer materials</a:t>
            </a:r>
          </a:p>
          <a:p>
            <a:pPr algn="l"/>
            <a:endParaRPr lang="en-US" b="0" i="0" u="none" strike="noStrike" dirty="0">
              <a:solidFill>
                <a:srgbClr val="202122"/>
              </a:solidFill>
              <a:effectLst/>
              <a:latin typeface="Arial" panose="020B0604020202020204" pitchFamily="34" charset="0"/>
            </a:endParaRPr>
          </a:p>
          <a:p>
            <a:pPr algn="l">
              <a:buFont typeface="Arial" panose="020B0604020202020204" pitchFamily="34" charset="0"/>
              <a:buChar char="•"/>
            </a:pPr>
            <a:r>
              <a:rPr lang="en-US" b="1" i="0" u="none" strike="noStrike" dirty="0">
                <a:solidFill>
                  <a:srgbClr val="202122"/>
                </a:solidFill>
                <a:effectLst/>
                <a:latin typeface="Arial" panose="020B0604020202020204" pitchFamily="34" charset="0"/>
              </a:rPr>
              <a:t>Craft preservation:</a:t>
            </a:r>
            <a:r>
              <a:rPr lang="en-US" b="0" i="0" u="none" strike="noStrike" dirty="0">
                <a:solidFill>
                  <a:srgbClr val="202122"/>
                </a:solidFill>
                <a:effectLst/>
                <a:latin typeface="Arial" panose="020B0604020202020204" pitchFamily="34" charset="0"/>
              </a:rPr>
              <a:t> This technique combines and incorporates ancestral craft techniques into modern designs and in a way it ensures preservation of traditional craftsmanship through innovation.</a:t>
            </a:r>
          </a:p>
          <a:p>
            <a:pPr algn="l"/>
            <a:endParaRPr lang="en-US" b="0" i="0" u="none" strike="noStrike" dirty="0">
              <a:solidFill>
                <a:srgbClr val="202122"/>
              </a:solidFill>
              <a:effectLst/>
              <a:latin typeface="Arial" panose="020B0604020202020204" pitchFamily="34" charset="0"/>
            </a:endParaRPr>
          </a:p>
          <a:p>
            <a:pPr algn="l">
              <a:buFont typeface="Arial" panose="020B0604020202020204" pitchFamily="34" charset="0"/>
              <a:buChar char="•"/>
            </a:pPr>
            <a:r>
              <a:rPr lang="en-US" b="1" i="0" u="none" strike="noStrike" dirty="0">
                <a:solidFill>
                  <a:srgbClr val="202122"/>
                </a:solidFill>
                <a:effectLst/>
                <a:latin typeface="Arial" panose="020B0604020202020204" pitchFamily="34" charset="0"/>
              </a:rPr>
              <a:t>Pull factor framework:</a:t>
            </a:r>
            <a:r>
              <a:rPr lang="en-US" b="0" i="0" u="none" strike="noStrike" dirty="0">
                <a:solidFill>
                  <a:srgbClr val="202122"/>
                </a:solidFill>
                <a:effectLst/>
                <a:latin typeface="Arial" panose="020B0604020202020204" pitchFamily="34" charset="0"/>
              </a:rPr>
              <a:t> Brands such as </a:t>
            </a:r>
            <a:r>
              <a:rPr lang="en-US" b="0" i="0" u="none" strike="noStrike" dirty="0">
                <a:solidFill>
                  <a:srgbClr val="202122"/>
                </a:solidFill>
                <a:effectLst/>
                <a:latin typeface="Arial" panose="020B0604020202020204" pitchFamily="34" charset="0"/>
                <a:hlinkClick r:id="rId3" tooltip="L.L.Bean"/>
              </a:rPr>
              <a:t>L.L.Bean</a:t>
            </a:r>
            <a:r>
              <a:rPr lang="en-US" b="0" i="0" u="none" strike="noStrike" dirty="0">
                <a:solidFill>
                  <a:srgbClr val="202122"/>
                </a:solidFill>
                <a:effectLst/>
                <a:latin typeface="Arial" panose="020B0604020202020204" pitchFamily="34" charset="0"/>
              </a:rPr>
              <a:t> and </a:t>
            </a:r>
            <a:r>
              <a:rPr lang="en-US" b="0" i="0" u="none" strike="noStrike" dirty="0">
                <a:solidFill>
                  <a:srgbClr val="202122"/>
                </a:solidFill>
                <a:effectLst/>
                <a:latin typeface="Arial" panose="020B0604020202020204" pitchFamily="34" charset="0"/>
                <a:hlinkClick r:id="rId4" tooltip="Harvey Nichols"/>
              </a:rPr>
              <a:t>Harvey Nichols</a:t>
            </a:r>
            <a:r>
              <a:rPr lang="en-US" b="0" i="0" u="none" strike="noStrike" dirty="0">
                <a:solidFill>
                  <a:srgbClr val="202122"/>
                </a:solidFill>
                <a:effectLst/>
                <a:latin typeface="Arial" panose="020B0604020202020204" pitchFamily="34" charset="0"/>
              </a:rPr>
              <a:t> have implemented a pull factor framework, which is a new methodology that strives to make sustainable innovation more enticing for consumers and producers alike.</a:t>
            </a:r>
          </a:p>
        </p:txBody>
      </p:sp>
    </p:spTree>
    <p:extLst>
      <p:ext uri="{BB962C8B-B14F-4D97-AF65-F5344CB8AC3E}">
        <p14:creationId xmlns:p14="http://schemas.microsoft.com/office/powerpoint/2010/main" val="31094338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26</a:t>
            </a:fld>
            <a:endParaRPr lang="en-US"/>
          </a:p>
        </p:txBody>
      </p:sp>
      <p:sp>
        <p:nvSpPr>
          <p:cNvPr id="2" name="TextBox 1">
            <a:extLst>
              <a:ext uri="{FF2B5EF4-FFF2-40B4-BE49-F238E27FC236}">
                <a16:creationId xmlns:a16="http://schemas.microsoft.com/office/drawing/2014/main" id="{A85E7676-B18A-5D6C-C6E2-EDC676A3C50E}"/>
              </a:ext>
            </a:extLst>
          </p:cNvPr>
          <p:cNvSpPr txBox="1"/>
          <p:nvPr/>
        </p:nvSpPr>
        <p:spPr>
          <a:xfrm>
            <a:off x="3472986" y="965834"/>
            <a:ext cx="5640390" cy="523220"/>
          </a:xfrm>
          <a:prstGeom prst="rect">
            <a:avLst/>
          </a:prstGeom>
          <a:noFill/>
        </p:spPr>
        <p:txBody>
          <a:bodyPr wrap="none" rtlCol="0">
            <a:spAutoFit/>
          </a:bodyPr>
          <a:lstStyle/>
          <a:p>
            <a:r>
              <a:rPr lang="en-US" sz="2800" b="1" dirty="0"/>
              <a:t>Key Challenges for Cyclic Textiles</a:t>
            </a:r>
          </a:p>
        </p:txBody>
      </p:sp>
      <p:sp>
        <p:nvSpPr>
          <p:cNvPr id="4" name="TextBox 3">
            <a:extLst>
              <a:ext uri="{FF2B5EF4-FFF2-40B4-BE49-F238E27FC236}">
                <a16:creationId xmlns:a16="http://schemas.microsoft.com/office/drawing/2014/main" id="{A873C461-342A-1549-D1AF-7D55F4C6A14C}"/>
              </a:ext>
            </a:extLst>
          </p:cNvPr>
          <p:cNvSpPr txBox="1"/>
          <p:nvPr/>
        </p:nvSpPr>
        <p:spPr>
          <a:xfrm>
            <a:off x="2430011" y="1804789"/>
            <a:ext cx="7726341" cy="3970318"/>
          </a:xfrm>
          <a:prstGeom prst="rect">
            <a:avLst/>
          </a:prstGeom>
          <a:noFill/>
        </p:spPr>
        <p:txBody>
          <a:bodyPr wrap="square">
            <a:spAutoFit/>
          </a:bodyPr>
          <a:lstStyle/>
          <a:p>
            <a:pPr marL="342900" indent="-342900">
              <a:buFont typeface="+mj-lt"/>
              <a:buAutoNum type="arabicPeriod"/>
            </a:pPr>
            <a:r>
              <a:rPr lang="en-US" sz="1800" dirty="0">
                <a:effectLst/>
                <a:latin typeface="CIDFont+F1"/>
              </a:rPr>
              <a:t>Infrastructure and systems for collection of waste textiles </a:t>
            </a:r>
          </a:p>
          <a:p>
            <a:r>
              <a:rPr lang="en-US" sz="1800" dirty="0">
                <a:effectLst/>
                <a:latin typeface="CIDFont+F1"/>
              </a:rPr>
              <a:t>	not well established</a:t>
            </a:r>
          </a:p>
          <a:p>
            <a:endParaRPr lang="en-US" dirty="0">
              <a:latin typeface="CIDFont+F7"/>
            </a:endParaRPr>
          </a:p>
          <a:p>
            <a:r>
              <a:rPr lang="en-US" sz="1800" dirty="0">
                <a:effectLst/>
                <a:latin typeface="CIDFont+F1"/>
              </a:rPr>
              <a:t>2.    Sorting and grading </a:t>
            </a:r>
          </a:p>
          <a:p>
            <a:r>
              <a:rPr lang="en-US" dirty="0">
                <a:latin typeface="CIDFont+F1"/>
              </a:rPr>
              <a:t>	</a:t>
            </a:r>
            <a:r>
              <a:rPr lang="en-US" sz="1800" dirty="0">
                <a:effectLst/>
                <a:latin typeface="CIDFont+F1"/>
              </a:rPr>
              <a:t>rely on expensive manual labor, No harmonized sorting standards</a:t>
            </a:r>
          </a:p>
          <a:p>
            <a:endParaRPr lang="en-US" dirty="0">
              <a:effectLst/>
            </a:endParaRPr>
          </a:p>
          <a:p>
            <a:r>
              <a:rPr lang="en-US" sz="1800" dirty="0">
                <a:effectLst/>
                <a:latin typeface="CIDFont+F1"/>
              </a:rPr>
              <a:t>3.    Commercial-scale recycling </a:t>
            </a:r>
          </a:p>
          <a:p>
            <a:r>
              <a:rPr lang="en-US" dirty="0">
                <a:latin typeface="CIDFont+F1"/>
              </a:rPr>
              <a:t>	</a:t>
            </a:r>
            <a:r>
              <a:rPr lang="en-US" sz="1800" dirty="0">
                <a:effectLst/>
                <a:latin typeface="CIDFont+F1"/>
              </a:rPr>
              <a:t>fiber-type dependent, require pure</a:t>
            </a:r>
            <a:r>
              <a:rPr lang="en-US" dirty="0">
                <a:latin typeface="CIDFont+F1"/>
              </a:rPr>
              <a:t> </a:t>
            </a:r>
            <a:r>
              <a:rPr lang="en-US" sz="1800" dirty="0">
                <a:effectLst/>
                <a:latin typeface="CIDFont+F1"/>
              </a:rPr>
              <a:t>feedstock, separation of blends and 	removal of dyes, additives, and finishes</a:t>
            </a:r>
          </a:p>
          <a:p>
            <a:endParaRPr lang="en-US" dirty="0">
              <a:effectLst/>
            </a:endParaRPr>
          </a:p>
          <a:p>
            <a:pPr marL="342900" indent="-342900">
              <a:buAutoNum type="arabicPeriod" startAt="4"/>
            </a:pPr>
            <a:r>
              <a:rPr lang="en-US" sz="1800" dirty="0">
                <a:effectLst/>
                <a:latin typeface="CIDFont+F1"/>
              </a:rPr>
              <a:t>Textile circularity is not economical </a:t>
            </a:r>
          </a:p>
          <a:p>
            <a:endParaRPr lang="en-US" sz="1800" dirty="0">
              <a:effectLst/>
              <a:latin typeface="CIDFont+F1"/>
            </a:endParaRPr>
          </a:p>
          <a:p>
            <a:r>
              <a:rPr lang="en-US" sz="1800" dirty="0">
                <a:effectLst/>
                <a:latin typeface="CIDFont+F1"/>
              </a:rPr>
              <a:t>5.    Large-scale reuse, repair, and recycling is hindered by high transportation, 	labor, and processing costs</a:t>
            </a:r>
            <a:endParaRPr lang="en-US" dirty="0">
              <a:effectLst/>
            </a:endParaRPr>
          </a:p>
        </p:txBody>
      </p:sp>
    </p:spTree>
    <p:extLst>
      <p:ext uri="{BB962C8B-B14F-4D97-AF65-F5344CB8AC3E}">
        <p14:creationId xmlns:p14="http://schemas.microsoft.com/office/powerpoint/2010/main" val="34948220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27</a:t>
            </a:fld>
            <a:endParaRPr lang="en-US"/>
          </a:p>
        </p:txBody>
      </p:sp>
      <p:sp>
        <p:nvSpPr>
          <p:cNvPr id="2" name="TextBox 1">
            <a:extLst>
              <a:ext uri="{FF2B5EF4-FFF2-40B4-BE49-F238E27FC236}">
                <a16:creationId xmlns:a16="http://schemas.microsoft.com/office/drawing/2014/main" id="{A85E7676-B18A-5D6C-C6E2-EDC676A3C50E}"/>
              </a:ext>
            </a:extLst>
          </p:cNvPr>
          <p:cNvSpPr txBox="1"/>
          <p:nvPr/>
        </p:nvSpPr>
        <p:spPr>
          <a:xfrm>
            <a:off x="3501808" y="136525"/>
            <a:ext cx="5330049" cy="523220"/>
          </a:xfrm>
          <a:prstGeom prst="rect">
            <a:avLst/>
          </a:prstGeom>
          <a:noFill/>
        </p:spPr>
        <p:txBody>
          <a:bodyPr wrap="none" rtlCol="0">
            <a:spAutoFit/>
          </a:bodyPr>
          <a:lstStyle/>
          <a:p>
            <a:r>
              <a:rPr lang="en-US" sz="2800" b="1" dirty="0"/>
              <a:t>Opportunities for Advancement</a:t>
            </a:r>
          </a:p>
        </p:txBody>
      </p:sp>
      <p:sp>
        <p:nvSpPr>
          <p:cNvPr id="4" name="TextBox 3">
            <a:extLst>
              <a:ext uri="{FF2B5EF4-FFF2-40B4-BE49-F238E27FC236}">
                <a16:creationId xmlns:a16="http://schemas.microsoft.com/office/drawing/2014/main" id="{A176E391-BCD7-5979-C172-B2C9FE1073E8}"/>
              </a:ext>
            </a:extLst>
          </p:cNvPr>
          <p:cNvSpPr txBox="1"/>
          <p:nvPr/>
        </p:nvSpPr>
        <p:spPr>
          <a:xfrm>
            <a:off x="575776" y="1011443"/>
            <a:ext cx="7339787" cy="5632311"/>
          </a:xfrm>
          <a:prstGeom prst="rect">
            <a:avLst/>
          </a:prstGeom>
          <a:noFill/>
        </p:spPr>
        <p:txBody>
          <a:bodyPr wrap="square">
            <a:spAutoFit/>
          </a:bodyPr>
          <a:lstStyle/>
          <a:p>
            <a:pPr marL="342900" indent="-342900">
              <a:buFont typeface="+mj-lt"/>
              <a:buAutoNum type="arabicPeriod"/>
            </a:pPr>
            <a:r>
              <a:rPr lang="en-US" sz="1800" dirty="0">
                <a:effectLst/>
                <a:latin typeface="CIDFont+F1"/>
              </a:rPr>
              <a:t>Harmonization of terminology, standards</a:t>
            </a:r>
            <a:br>
              <a:rPr lang="en-US" sz="1800" dirty="0">
                <a:effectLst/>
                <a:latin typeface="CIDFont+F1"/>
              </a:rPr>
            </a:br>
            <a:endParaRPr lang="en-US" sz="1800" dirty="0">
              <a:effectLst/>
              <a:latin typeface="CIDFont+F1"/>
            </a:endParaRPr>
          </a:p>
          <a:p>
            <a:pPr marL="342900" indent="-342900">
              <a:buFont typeface="+mj-lt"/>
              <a:buAutoNum type="arabicPeriod"/>
            </a:pPr>
            <a:r>
              <a:rPr lang="en-US" sz="1800" dirty="0">
                <a:effectLst/>
                <a:latin typeface="CIDFont+F1"/>
              </a:rPr>
              <a:t>Publicly available databases, registries and repositories </a:t>
            </a:r>
          </a:p>
          <a:p>
            <a:pPr marL="342900" indent="-342900">
              <a:buFont typeface="+mj-lt"/>
              <a:buAutoNum type="arabicPeriod"/>
            </a:pPr>
            <a:endParaRPr lang="en-US" dirty="0">
              <a:effectLst/>
            </a:endParaRPr>
          </a:p>
          <a:p>
            <a:pPr marL="342900" indent="-342900">
              <a:buFont typeface="+mj-lt"/>
              <a:buAutoNum type="arabicPeriod"/>
            </a:pPr>
            <a:endParaRPr lang="en-US" dirty="0">
              <a:latin typeface="CIDFont+F1"/>
            </a:endParaRPr>
          </a:p>
          <a:p>
            <a:pPr marL="342900" indent="-342900">
              <a:buFont typeface="+mj-lt"/>
              <a:buAutoNum type="arabicPeriod"/>
            </a:pPr>
            <a:r>
              <a:rPr lang="en-US" sz="1800" dirty="0">
                <a:effectLst/>
                <a:latin typeface="CIDFont+F1"/>
              </a:rPr>
              <a:t>Advanced labeling strategies </a:t>
            </a:r>
            <a:endParaRPr lang="en-US" dirty="0">
              <a:effectLst/>
            </a:endParaRPr>
          </a:p>
          <a:p>
            <a:pPr marL="342900" indent="-342900">
              <a:buFont typeface="+mj-lt"/>
              <a:buAutoNum type="arabicPeriod"/>
            </a:pPr>
            <a:endParaRPr lang="en-US" dirty="0">
              <a:latin typeface="CIDFont+F1"/>
            </a:endParaRPr>
          </a:p>
          <a:p>
            <a:pPr marL="342900" indent="-342900">
              <a:buFont typeface="+mj-lt"/>
              <a:buAutoNum type="arabicPeriod"/>
            </a:pPr>
            <a:r>
              <a:rPr lang="en-US" sz="1800" dirty="0">
                <a:effectLst/>
                <a:latin typeface="CIDFont+F1"/>
              </a:rPr>
              <a:t>Improve sorting-grading and preprocessing </a:t>
            </a:r>
            <a:endParaRPr lang="en-US" dirty="0">
              <a:effectLst/>
            </a:endParaRPr>
          </a:p>
          <a:p>
            <a:pPr marL="342900" indent="-342900">
              <a:buFont typeface="+mj-lt"/>
              <a:buAutoNum type="arabicPeriod"/>
            </a:pPr>
            <a:endParaRPr lang="en-US" dirty="0">
              <a:latin typeface="CIDFont+F1"/>
            </a:endParaRPr>
          </a:p>
          <a:p>
            <a:pPr marL="342900" indent="-342900">
              <a:buFont typeface="+mj-lt"/>
              <a:buAutoNum type="arabicPeriod"/>
            </a:pPr>
            <a:r>
              <a:rPr lang="en-US" sz="1800" dirty="0">
                <a:effectLst/>
                <a:latin typeface="CIDFont+F1"/>
              </a:rPr>
              <a:t>Advanced recycling process development </a:t>
            </a:r>
            <a:endParaRPr lang="en-US" dirty="0">
              <a:effectLst/>
            </a:endParaRPr>
          </a:p>
          <a:p>
            <a:pPr marL="342900" indent="-342900">
              <a:buFont typeface="+mj-lt"/>
              <a:buAutoNum type="arabicPeriod"/>
            </a:pPr>
            <a:endParaRPr lang="en-US" dirty="0">
              <a:latin typeface="CIDFont+F1"/>
            </a:endParaRPr>
          </a:p>
          <a:p>
            <a:pPr marL="342900" indent="-342900">
              <a:buFont typeface="+mj-lt"/>
              <a:buAutoNum type="arabicPeriod"/>
            </a:pPr>
            <a:r>
              <a:rPr lang="en-US" sz="1800" dirty="0">
                <a:effectLst/>
                <a:latin typeface="CIDFont+F1"/>
              </a:rPr>
              <a:t>Product design, recycled content requirements</a:t>
            </a:r>
          </a:p>
          <a:p>
            <a:pPr marL="342900" indent="-342900">
              <a:buFont typeface="+mj-lt"/>
              <a:buAutoNum type="arabicPeriod"/>
            </a:pPr>
            <a:endParaRPr lang="en-US" dirty="0">
              <a:latin typeface="CIDFont+F1"/>
            </a:endParaRPr>
          </a:p>
          <a:p>
            <a:pPr marL="342900" indent="-342900">
              <a:buFont typeface="+mj-lt"/>
              <a:buAutoNum type="arabicPeriod"/>
            </a:pPr>
            <a:r>
              <a:rPr lang="en-US" sz="1800" dirty="0">
                <a:effectLst/>
                <a:latin typeface="CIDFont+F1"/>
              </a:rPr>
              <a:t>Alternative businesses models </a:t>
            </a:r>
            <a:endParaRPr lang="en-US" dirty="0">
              <a:effectLst/>
            </a:endParaRPr>
          </a:p>
          <a:p>
            <a:pPr marL="342900" indent="-342900">
              <a:buFont typeface="+mj-lt"/>
              <a:buAutoNum type="arabicPeriod"/>
            </a:pPr>
            <a:endParaRPr lang="en-US" dirty="0">
              <a:latin typeface="CIDFont+F1"/>
            </a:endParaRPr>
          </a:p>
          <a:p>
            <a:pPr marL="342900" indent="-342900">
              <a:buFont typeface="+mj-lt"/>
              <a:buAutoNum type="arabicPeriod"/>
            </a:pPr>
            <a:r>
              <a:rPr lang="en-US" sz="1800" dirty="0">
                <a:effectLst/>
                <a:latin typeface="CIDFont+F1"/>
              </a:rPr>
              <a:t>Standards for collection, recycling feedstock, sustainable procurement, and microplastic fiber testing </a:t>
            </a:r>
            <a:endParaRPr lang="en-US" dirty="0">
              <a:effectLst/>
            </a:endParaRPr>
          </a:p>
          <a:p>
            <a:pPr marL="342900" indent="-342900">
              <a:buFont typeface="+mj-lt"/>
              <a:buAutoNum type="arabicPeriod"/>
            </a:pPr>
            <a:endParaRPr lang="en-US" dirty="0"/>
          </a:p>
          <a:p>
            <a:pPr marL="342900" indent="-342900">
              <a:buFont typeface="+mj-lt"/>
              <a:buAutoNum type="arabicPeriod"/>
            </a:pPr>
            <a:r>
              <a:rPr lang="en-US" sz="1800" dirty="0">
                <a:effectLst/>
                <a:latin typeface="CIDFont+F1"/>
              </a:rPr>
              <a:t>Policy economic incentives, public procurement, bans, mandates, EPR</a:t>
            </a:r>
            <a:endParaRPr lang="en-US" dirty="0">
              <a:effectLst/>
            </a:endParaRPr>
          </a:p>
          <a:p>
            <a:endParaRPr lang="en-US" dirty="0"/>
          </a:p>
        </p:txBody>
      </p:sp>
      <p:sp>
        <p:nvSpPr>
          <p:cNvPr id="6" name="TextBox 5">
            <a:extLst>
              <a:ext uri="{FF2B5EF4-FFF2-40B4-BE49-F238E27FC236}">
                <a16:creationId xmlns:a16="http://schemas.microsoft.com/office/drawing/2014/main" id="{339620F9-8F23-CD7D-F3FF-A2C9201C0F11}"/>
              </a:ext>
            </a:extLst>
          </p:cNvPr>
          <p:cNvSpPr txBox="1"/>
          <p:nvPr/>
        </p:nvSpPr>
        <p:spPr>
          <a:xfrm>
            <a:off x="7010400" y="2581808"/>
            <a:ext cx="5257800" cy="1477328"/>
          </a:xfrm>
          <a:prstGeom prst="rect">
            <a:avLst/>
          </a:prstGeom>
          <a:noFill/>
        </p:spPr>
        <p:txBody>
          <a:bodyPr wrap="square">
            <a:spAutoFit/>
          </a:bodyPr>
          <a:lstStyle/>
          <a:p>
            <a:r>
              <a:rPr lang="en-US" sz="1800" dirty="0">
                <a:effectLst/>
                <a:latin typeface="CIDFont+F1"/>
              </a:rPr>
              <a:t>10.     Education and outreach </a:t>
            </a:r>
            <a:endParaRPr lang="en-US" dirty="0">
              <a:effectLst/>
            </a:endParaRPr>
          </a:p>
          <a:p>
            <a:pPr marL="342900" indent="-342900">
              <a:buFont typeface="+mj-lt"/>
              <a:buAutoNum type="arabicPeriod"/>
            </a:pPr>
            <a:endParaRPr lang="en-US" dirty="0">
              <a:effectLst/>
            </a:endParaRPr>
          </a:p>
          <a:p>
            <a:r>
              <a:rPr lang="en-US" sz="1800" dirty="0">
                <a:effectLst/>
                <a:latin typeface="CIDFont+F1"/>
              </a:rPr>
              <a:t>11.     Economic assessment </a:t>
            </a:r>
            <a:endParaRPr lang="en-US" dirty="0">
              <a:effectLst/>
            </a:endParaRPr>
          </a:p>
          <a:p>
            <a:pPr marL="342900" indent="-342900">
              <a:buFont typeface="+mj-lt"/>
              <a:buAutoNum type="arabicPeriod"/>
            </a:pPr>
            <a:endParaRPr lang="en-US" dirty="0"/>
          </a:p>
          <a:p>
            <a:r>
              <a:rPr lang="en-US" sz="1800" dirty="0">
                <a:effectLst/>
                <a:latin typeface="CIDFont+F1"/>
              </a:rPr>
              <a:t>12.     Communication across sectors  and value chain</a:t>
            </a:r>
            <a:endParaRPr lang="en-US" dirty="0"/>
          </a:p>
        </p:txBody>
      </p:sp>
    </p:spTree>
    <p:extLst>
      <p:ext uri="{BB962C8B-B14F-4D97-AF65-F5344CB8AC3E}">
        <p14:creationId xmlns:p14="http://schemas.microsoft.com/office/powerpoint/2010/main" val="33590124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28</a:t>
            </a:fld>
            <a:endParaRPr lang="en-US"/>
          </a:p>
        </p:txBody>
      </p:sp>
      <p:sp>
        <p:nvSpPr>
          <p:cNvPr id="2" name="TextBox 1">
            <a:extLst>
              <a:ext uri="{FF2B5EF4-FFF2-40B4-BE49-F238E27FC236}">
                <a16:creationId xmlns:a16="http://schemas.microsoft.com/office/drawing/2014/main" id="{A85E7676-B18A-5D6C-C6E2-EDC676A3C50E}"/>
              </a:ext>
            </a:extLst>
          </p:cNvPr>
          <p:cNvSpPr txBox="1"/>
          <p:nvPr/>
        </p:nvSpPr>
        <p:spPr>
          <a:xfrm>
            <a:off x="4769775" y="471929"/>
            <a:ext cx="3019866" cy="523220"/>
          </a:xfrm>
          <a:prstGeom prst="rect">
            <a:avLst/>
          </a:prstGeom>
          <a:noFill/>
        </p:spPr>
        <p:txBody>
          <a:bodyPr wrap="none" rtlCol="0">
            <a:spAutoFit/>
          </a:bodyPr>
          <a:lstStyle/>
          <a:p>
            <a:r>
              <a:rPr lang="en-US" sz="2800" b="1" dirty="0"/>
              <a:t>Textile Collection</a:t>
            </a:r>
          </a:p>
        </p:txBody>
      </p:sp>
      <p:pic>
        <p:nvPicPr>
          <p:cNvPr id="4" name="Picture 3">
            <a:extLst>
              <a:ext uri="{FF2B5EF4-FFF2-40B4-BE49-F238E27FC236}">
                <a16:creationId xmlns:a16="http://schemas.microsoft.com/office/drawing/2014/main" id="{2197E57F-C46C-79F3-9E65-58EAFE119DD4}"/>
              </a:ext>
            </a:extLst>
          </p:cNvPr>
          <p:cNvPicPr>
            <a:picLocks noChangeAspect="1"/>
          </p:cNvPicPr>
          <p:nvPr/>
        </p:nvPicPr>
        <p:blipFill>
          <a:blip r:embed="rId2"/>
          <a:stretch>
            <a:fillRect/>
          </a:stretch>
        </p:blipFill>
        <p:spPr>
          <a:xfrm>
            <a:off x="367417" y="1410786"/>
            <a:ext cx="11824583" cy="4781323"/>
          </a:xfrm>
          <a:prstGeom prst="rect">
            <a:avLst/>
          </a:prstGeom>
        </p:spPr>
      </p:pic>
    </p:spTree>
    <p:extLst>
      <p:ext uri="{BB962C8B-B14F-4D97-AF65-F5344CB8AC3E}">
        <p14:creationId xmlns:p14="http://schemas.microsoft.com/office/powerpoint/2010/main" val="38271050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29</a:t>
            </a:fld>
            <a:endParaRPr lang="en-US"/>
          </a:p>
        </p:txBody>
      </p:sp>
      <p:sp>
        <p:nvSpPr>
          <p:cNvPr id="2" name="TextBox 1">
            <a:extLst>
              <a:ext uri="{FF2B5EF4-FFF2-40B4-BE49-F238E27FC236}">
                <a16:creationId xmlns:a16="http://schemas.microsoft.com/office/drawing/2014/main" id="{A85E7676-B18A-5D6C-C6E2-EDC676A3C50E}"/>
              </a:ext>
            </a:extLst>
          </p:cNvPr>
          <p:cNvSpPr txBox="1"/>
          <p:nvPr/>
        </p:nvSpPr>
        <p:spPr>
          <a:xfrm>
            <a:off x="5221001" y="887566"/>
            <a:ext cx="1426481" cy="523220"/>
          </a:xfrm>
          <a:prstGeom prst="rect">
            <a:avLst/>
          </a:prstGeom>
          <a:noFill/>
        </p:spPr>
        <p:txBody>
          <a:bodyPr wrap="none" rtlCol="0">
            <a:spAutoFit/>
          </a:bodyPr>
          <a:lstStyle/>
          <a:p>
            <a:r>
              <a:rPr lang="en-US" sz="2800" b="1" dirty="0"/>
              <a:t>Textiles</a:t>
            </a:r>
          </a:p>
        </p:txBody>
      </p:sp>
      <p:pic>
        <p:nvPicPr>
          <p:cNvPr id="3" name="Picture 2">
            <a:extLst>
              <a:ext uri="{FF2B5EF4-FFF2-40B4-BE49-F238E27FC236}">
                <a16:creationId xmlns:a16="http://schemas.microsoft.com/office/drawing/2014/main" id="{1252A433-5A9E-B44F-2F58-427A36D79F94}"/>
              </a:ext>
            </a:extLst>
          </p:cNvPr>
          <p:cNvPicPr>
            <a:picLocks noChangeAspect="1"/>
          </p:cNvPicPr>
          <p:nvPr/>
        </p:nvPicPr>
        <p:blipFill>
          <a:blip r:embed="rId2"/>
          <a:stretch>
            <a:fillRect/>
          </a:stretch>
        </p:blipFill>
        <p:spPr>
          <a:xfrm>
            <a:off x="1206451" y="1825427"/>
            <a:ext cx="10378224" cy="2885118"/>
          </a:xfrm>
          <a:prstGeom prst="rect">
            <a:avLst/>
          </a:prstGeom>
        </p:spPr>
      </p:pic>
    </p:spTree>
    <p:extLst>
      <p:ext uri="{BB962C8B-B14F-4D97-AF65-F5344CB8AC3E}">
        <p14:creationId xmlns:p14="http://schemas.microsoft.com/office/powerpoint/2010/main" val="13198536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3</a:t>
            </a:fld>
            <a:endParaRPr lang="en-US"/>
          </a:p>
        </p:txBody>
      </p:sp>
      <p:sp>
        <p:nvSpPr>
          <p:cNvPr id="2" name="TextBox 1">
            <a:extLst>
              <a:ext uri="{FF2B5EF4-FFF2-40B4-BE49-F238E27FC236}">
                <a16:creationId xmlns:a16="http://schemas.microsoft.com/office/drawing/2014/main" id="{A85E7676-B18A-5D6C-C6E2-EDC676A3C50E}"/>
              </a:ext>
            </a:extLst>
          </p:cNvPr>
          <p:cNvSpPr txBox="1"/>
          <p:nvPr/>
        </p:nvSpPr>
        <p:spPr>
          <a:xfrm>
            <a:off x="5221001" y="887566"/>
            <a:ext cx="1426481" cy="523220"/>
          </a:xfrm>
          <a:prstGeom prst="rect">
            <a:avLst/>
          </a:prstGeom>
          <a:noFill/>
        </p:spPr>
        <p:txBody>
          <a:bodyPr wrap="none" rtlCol="0">
            <a:spAutoFit/>
          </a:bodyPr>
          <a:lstStyle/>
          <a:p>
            <a:r>
              <a:rPr lang="en-US" sz="2800" b="1" dirty="0"/>
              <a:t>Textiles</a:t>
            </a:r>
          </a:p>
        </p:txBody>
      </p:sp>
      <p:pic>
        <p:nvPicPr>
          <p:cNvPr id="4" name="Picture 3">
            <a:extLst>
              <a:ext uri="{FF2B5EF4-FFF2-40B4-BE49-F238E27FC236}">
                <a16:creationId xmlns:a16="http://schemas.microsoft.com/office/drawing/2014/main" id="{0BE9249A-8CDF-8CF0-D7EF-2510AFD8E33B}"/>
              </a:ext>
            </a:extLst>
          </p:cNvPr>
          <p:cNvPicPr>
            <a:picLocks noChangeAspect="1"/>
          </p:cNvPicPr>
          <p:nvPr/>
        </p:nvPicPr>
        <p:blipFill>
          <a:blip r:embed="rId2"/>
          <a:stretch>
            <a:fillRect/>
          </a:stretch>
        </p:blipFill>
        <p:spPr>
          <a:xfrm>
            <a:off x="2460641" y="0"/>
            <a:ext cx="7270718" cy="6858000"/>
          </a:xfrm>
          <a:prstGeom prst="rect">
            <a:avLst/>
          </a:prstGeom>
        </p:spPr>
      </p:pic>
    </p:spTree>
    <p:extLst>
      <p:ext uri="{BB962C8B-B14F-4D97-AF65-F5344CB8AC3E}">
        <p14:creationId xmlns:p14="http://schemas.microsoft.com/office/powerpoint/2010/main" val="18360172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30</a:t>
            </a:fld>
            <a:endParaRPr lang="en-US"/>
          </a:p>
        </p:txBody>
      </p:sp>
      <p:sp>
        <p:nvSpPr>
          <p:cNvPr id="2" name="TextBox 1">
            <a:extLst>
              <a:ext uri="{FF2B5EF4-FFF2-40B4-BE49-F238E27FC236}">
                <a16:creationId xmlns:a16="http://schemas.microsoft.com/office/drawing/2014/main" id="{A85E7676-B18A-5D6C-C6E2-EDC676A3C50E}"/>
              </a:ext>
            </a:extLst>
          </p:cNvPr>
          <p:cNvSpPr txBox="1"/>
          <p:nvPr/>
        </p:nvSpPr>
        <p:spPr>
          <a:xfrm>
            <a:off x="3832399" y="815377"/>
            <a:ext cx="4527201" cy="523220"/>
          </a:xfrm>
          <a:prstGeom prst="rect">
            <a:avLst/>
          </a:prstGeom>
          <a:noFill/>
        </p:spPr>
        <p:txBody>
          <a:bodyPr wrap="none" rtlCol="0">
            <a:spAutoFit/>
          </a:bodyPr>
          <a:lstStyle/>
          <a:p>
            <a:r>
              <a:rPr lang="en-US" sz="2800" b="1" dirty="0"/>
              <a:t>Textile Sorting and Grading</a:t>
            </a:r>
          </a:p>
        </p:txBody>
      </p:sp>
      <p:pic>
        <p:nvPicPr>
          <p:cNvPr id="3" name="Picture 2">
            <a:extLst>
              <a:ext uri="{FF2B5EF4-FFF2-40B4-BE49-F238E27FC236}">
                <a16:creationId xmlns:a16="http://schemas.microsoft.com/office/drawing/2014/main" id="{6407C25A-365E-E0CA-3DC6-C5BBAF20D6A1}"/>
              </a:ext>
            </a:extLst>
          </p:cNvPr>
          <p:cNvPicPr>
            <a:picLocks noChangeAspect="1"/>
          </p:cNvPicPr>
          <p:nvPr/>
        </p:nvPicPr>
        <p:blipFill rotWithShape="1">
          <a:blip r:embed="rId2"/>
          <a:srcRect b="1563"/>
          <a:stretch/>
        </p:blipFill>
        <p:spPr>
          <a:xfrm>
            <a:off x="365361" y="1913021"/>
            <a:ext cx="11826639" cy="3789947"/>
          </a:xfrm>
          <a:prstGeom prst="rect">
            <a:avLst/>
          </a:prstGeom>
        </p:spPr>
      </p:pic>
    </p:spTree>
    <p:extLst>
      <p:ext uri="{BB962C8B-B14F-4D97-AF65-F5344CB8AC3E}">
        <p14:creationId xmlns:p14="http://schemas.microsoft.com/office/powerpoint/2010/main" val="28609470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31</a:t>
            </a:fld>
            <a:endParaRPr lang="en-US"/>
          </a:p>
        </p:txBody>
      </p:sp>
      <p:sp>
        <p:nvSpPr>
          <p:cNvPr id="2" name="TextBox 1">
            <a:extLst>
              <a:ext uri="{FF2B5EF4-FFF2-40B4-BE49-F238E27FC236}">
                <a16:creationId xmlns:a16="http://schemas.microsoft.com/office/drawing/2014/main" id="{A85E7676-B18A-5D6C-C6E2-EDC676A3C50E}"/>
              </a:ext>
            </a:extLst>
          </p:cNvPr>
          <p:cNvSpPr txBox="1"/>
          <p:nvPr/>
        </p:nvSpPr>
        <p:spPr>
          <a:xfrm>
            <a:off x="4012191" y="382240"/>
            <a:ext cx="4167616" cy="523220"/>
          </a:xfrm>
          <a:prstGeom prst="rect">
            <a:avLst/>
          </a:prstGeom>
          <a:noFill/>
        </p:spPr>
        <p:txBody>
          <a:bodyPr wrap="none" rtlCol="0">
            <a:spAutoFit/>
          </a:bodyPr>
          <a:lstStyle/>
          <a:p>
            <a:r>
              <a:rPr lang="en-US" sz="2800" b="1" dirty="0"/>
              <a:t>Textile Reuse and Repair</a:t>
            </a:r>
          </a:p>
        </p:txBody>
      </p:sp>
      <p:pic>
        <p:nvPicPr>
          <p:cNvPr id="3" name="Picture 2">
            <a:extLst>
              <a:ext uri="{FF2B5EF4-FFF2-40B4-BE49-F238E27FC236}">
                <a16:creationId xmlns:a16="http://schemas.microsoft.com/office/drawing/2014/main" id="{20B17DC7-1C25-91DD-C22C-FBDB6611D95C}"/>
              </a:ext>
            </a:extLst>
          </p:cNvPr>
          <p:cNvPicPr>
            <a:picLocks noChangeAspect="1"/>
          </p:cNvPicPr>
          <p:nvPr/>
        </p:nvPicPr>
        <p:blipFill>
          <a:blip r:embed="rId2"/>
          <a:stretch>
            <a:fillRect/>
          </a:stretch>
        </p:blipFill>
        <p:spPr>
          <a:xfrm>
            <a:off x="275566" y="1113648"/>
            <a:ext cx="11809309" cy="4869723"/>
          </a:xfrm>
          <a:prstGeom prst="rect">
            <a:avLst/>
          </a:prstGeom>
        </p:spPr>
      </p:pic>
    </p:spTree>
    <p:extLst>
      <p:ext uri="{BB962C8B-B14F-4D97-AF65-F5344CB8AC3E}">
        <p14:creationId xmlns:p14="http://schemas.microsoft.com/office/powerpoint/2010/main" val="28476199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32</a:t>
            </a:fld>
            <a:endParaRPr lang="en-US"/>
          </a:p>
        </p:txBody>
      </p:sp>
      <p:sp>
        <p:nvSpPr>
          <p:cNvPr id="2" name="TextBox 1">
            <a:extLst>
              <a:ext uri="{FF2B5EF4-FFF2-40B4-BE49-F238E27FC236}">
                <a16:creationId xmlns:a16="http://schemas.microsoft.com/office/drawing/2014/main" id="{A85E7676-B18A-5D6C-C6E2-EDC676A3C50E}"/>
              </a:ext>
            </a:extLst>
          </p:cNvPr>
          <p:cNvSpPr txBox="1"/>
          <p:nvPr/>
        </p:nvSpPr>
        <p:spPr>
          <a:xfrm>
            <a:off x="7563853" y="1308672"/>
            <a:ext cx="4394088" cy="2246769"/>
          </a:xfrm>
          <a:prstGeom prst="rect">
            <a:avLst/>
          </a:prstGeom>
          <a:noFill/>
        </p:spPr>
        <p:txBody>
          <a:bodyPr wrap="none" rtlCol="0">
            <a:spAutoFit/>
          </a:bodyPr>
          <a:lstStyle/>
          <a:p>
            <a:r>
              <a:rPr lang="en-US" sz="2800" b="1" dirty="0"/>
              <a:t>$150/pair</a:t>
            </a:r>
          </a:p>
          <a:p>
            <a:r>
              <a:rPr lang="en-US" sz="2800" b="1" dirty="0"/>
              <a:t>$ 90 for last years model</a:t>
            </a:r>
          </a:p>
          <a:p>
            <a:r>
              <a:rPr lang="en-US" sz="2800" b="1" dirty="0"/>
              <a:t>Resole costs </a:t>
            </a:r>
          </a:p>
          <a:p>
            <a:r>
              <a:rPr lang="en-US" sz="2800" b="1" dirty="0"/>
              <a:t>$50-60</a:t>
            </a:r>
          </a:p>
          <a:p>
            <a:r>
              <a:rPr lang="en-US" sz="2800" b="1" dirty="0"/>
              <a:t>Difficult to justify resoling</a:t>
            </a:r>
          </a:p>
        </p:txBody>
      </p:sp>
      <p:pic>
        <p:nvPicPr>
          <p:cNvPr id="12290" name="Picture 2" descr="Trendy, Clean bundle used shoes in Excellent Condition - Alibaba.com">
            <a:extLst>
              <a:ext uri="{FF2B5EF4-FFF2-40B4-BE49-F238E27FC236}">
                <a16:creationId xmlns:a16="http://schemas.microsoft.com/office/drawing/2014/main" id="{12C7B6C8-DE01-EBC1-7AF5-191EE2DC82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32347"/>
            <a:ext cx="6725653" cy="6725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25747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33</a:t>
            </a:fld>
            <a:endParaRPr lang="en-US"/>
          </a:p>
        </p:txBody>
      </p:sp>
      <p:sp>
        <p:nvSpPr>
          <p:cNvPr id="2" name="TextBox 1">
            <a:extLst>
              <a:ext uri="{FF2B5EF4-FFF2-40B4-BE49-F238E27FC236}">
                <a16:creationId xmlns:a16="http://schemas.microsoft.com/office/drawing/2014/main" id="{A85E7676-B18A-5D6C-C6E2-EDC676A3C50E}"/>
              </a:ext>
            </a:extLst>
          </p:cNvPr>
          <p:cNvSpPr txBox="1"/>
          <p:nvPr/>
        </p:nvSpPr>
        <p:spPr>
          <a:xfrm>
            <a:off x="4644352" y="625956"/>
            <a:ext cx="2903295" cy="523220"/>
          </a:xfrm>
          <a:prstGeom prst="rect">
            <a:avLst/>
          </a:prstGeom>
          <a:noFill/>
        </p:spPr>
        <p:txBody>
          <a:bodyPr wrap="none" rtlCol="0">
            <a:spAutoFit/>
          </a:bodyPr>
          <a:lstStyle/>
          <a:p>
            <a:r>
              <a:rPr lang="en-US" sz="2800" b="1" dirty="0"/>
              <a:t>Textile Recycling</a:t>
            </a:r>
          </a:p>
        </p:txBody>
      </p:sp>
      <p:pic>
        <p:nvPicPr>
          <p:cNvPr id="3" name="Picture 2">
            <a:extLst>
              <a:ext uri="{FF2B5EF4-FFF2-40B4-BE49-F238E27FC236}">
                <a16:creationId xmlns:a16="http://schemas.microsoft.com/office/drawing/2014/main" id="{69FE0AC6-1D5B-DFDE-0583-9A389D4D68C0}"/>
              </a:ext>
            </a:extLst>
          </p:cNvPr>
          <p:cNvPicPr>
            <a:picLocks noChangeAspect="1"/>
          </p:cNvPicPr>
          <p:nvPr/>
        </p:nvPicPr>
        <p:blipFill rotWithShape="1">
          <a:blip r:embed="rId2"/>
          <a:srcRect t="1" b="1406"/>
          <a:stretch/>
        </p:blipFill>
        <p:spPr>
          <a:xfrm>
            <a:off x="223747" y="1497216"/>
            <a:ext cx="11744506" cy="4410290"/>
          </a:xfrm>
          <a:prstGeom prst="rect">
            <a:avLst/>
          </a:prstGeom>
        </p:spPr>
      </p:pic>
    </p:spTree>
    <p:extLst>
      <p:ext uri="{BB962C8B-B14F-4D97-AF65-F5344CB8AC3E}">
        <p14:creationId xmlns:p14="http://schemas.microsoft.com/office/powerpoint/2010/main" val="19611905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34</a:t>
            </a:fld>
            <a:endParaRPr lang="en-US"/>
          </a:p>
        </p:txBody>
      </p:sp>
      <p:sp>
        <p:nvSpPr>
          <p:cNvPr id="2" name="TextBox 1">
            <a:extLst>
              <a:ext uri="{FF2B5EF4-FFF2-40B4-BE49-F238E27FC236}">
                <a16:creationId xmlns:a16="http://schemas.microsoft.com/office/drawing/2014/main" id="{A85E7676-B18A-5D6C-C6E2-EDC676A3C50E}"/>
              </a:ext>
            </a:extLst>
          </p:cNvPr>
          <p:cNvSpPr txBox="1"/>
          <p:nvPr/>
        </p:nvSpPr>
        <p:spPr>
          <a:xfrm>
            <a:off x="5221001" y="887566"/>
            <a:ext cx="1426481" cy="523220"/>
          </a:xfrm>
          <a:prstGeom prst="rect">
            <a:avLst/>
          </a:prstGeom>
          <a:noFill/>
        </p:spPr>
        <p:txBody>
          <a:bodyPr wrap="none" rtlCol="0">
            <a:spAutoFit/>
          </a:bodyPr>
          <a:lstStyle/>
          <a:p>
            <a:r>
              <a:rPr lang="en-US" sz="2800" b="1" dirty="0"/>
              <a:t>Textiles</a:t>
            </a:r>
          </a:p>
        </p:txBody>
      </p:sp>
      <p:pic>
        <p:nvPicPr>
          <p:cNvPr id="3" name="Picture 2">
            <a:extLst>
              <a:ext uri="{FF2B5EF4-FFF2-40B4-BE49-F238E27FC236}">
                <a16:creationId xmlns:a16="http://schemas.microsoft.com/office/drawing/2014/main" id="{BD4E6854-1E23-02A0-5153-BE7E3E859635}"/>
              </a:ext>
            </a:extLst>
          </p:cNvPr>
          <p:cNvPicPr>
            <a:picLocks noChangeAspect="1"/>
          </p:cNvPicPr>
          <p:nvPr/>
        </p:nvPicPr>
        <p:blipFill>
          <a:blip r:embed="rId2"/>
          <a:stretch>
            <a:fillRect/>
          </a:stretch>
        </p:blipFill>
        <p:spPr>
          <a:xfrm>
            <a:off x="577516" y="21751"/>
            <a:ext cx="11249526" cy="6836249"/>
          </a:xfrm>
          <a:prstGeom prst="rect">
            <a:avLst/>
          </a:prstGeom>
        </p:spPr>
      </p:pic>
    </p:spTree>
    <p:extLst>
      <p:ext uri="{BB962C8B-B14F-4D97-AF65-F5344CB8AC3E}">
        <p14:creationId xmlns:p14="http://schemas.microsoft.com/office/powerpoint/2010/main" val="31145481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35</a:t>
            </a:fld>
            <a:endParaRPr lang="en-US"/>
          </a:p>
        </p:txBody>
      </p:sp>
      <p:sp>
        <p:nvSpPr>
          <p:cNvPr id="2" name="TextBox 1">
            <a:extLst>
              <a:ext uri="{FF2B5EF4-FFF2-40B4-BE49-F238E27FC236}">
                <a16:creationId xmlns:a16="http://schemas.microsoft.com/office/drawing/2014/main" id="{A85E7676-B18A-5D6C-C6E2-EDC676A3C50E}"/>
              </a:ext>
            </a:extLst>
          </p:cNvPr>
          <p:cNvSpPr txBox="1"/>
          <p:nvPr/>
        </p:nvSpPr>
        <p:spPr>
          <a:xfrm>
            <a:off x="3694509" y="683029"/>
            <a:ext cx="4802981" cy="523220"/>
          </a:xfrm>
          <a:prstGeom prst="rect">
            <a:avLst/>
          </a:prstGeom>
          <a:noFill/>
        </p:spPr>
        <p:txBody>
          <a:bodyPr wrap="none" rtlCol="0">
            <a:spAutoFit/>
          </a:bodyPr>
          <a:lstStyle/>
          <a:p>
            <a:r>
              <a:rPr lang="en-US" sz="2800" b="1" dirty="0"/>
              <a:t>Recycled Plastics to Textiles</a:t>
            </a:r>
          </a:p>
        </p:txBody>
      </p:sp>
      <p:pic>
        <p:nvPicPr>
          <p:cNvPr id="3" name="Picture 2">
            <a:hlinkClick r:id="rId2"/>
            <a:extLst>
              <a:ext uri="{FF2B5EF4-FFF2-40B4-BE49-F238E27FC236}">
                <a16:creationId xmlns:a16="http://schemas.microsoft.com/office/drawing/2014/main" id="{8CA69A62-9701-C267-38BD-675C33736214}"/>
              </a:ext>
            </a:extLst>
          </p:cNvPr>
          <p:cNvPicPr>
            <a:picLocks noChangeAspect="1"/>
          </p:cNvPicPr>
          <p:nvPr/>
        </p:nvPicPr>
        <p:blipFill>
          <a:blip r:embed="rId3"/>
          <a:stretch>
            <a:fillRect/>
          </a:stretch>
        </p:blipFill>
        <p:spPr>
          <a:xfrm>
            <a:off x="1624262" y="1326889"/>
            <a:ext cx="9980153" cy="4848082"/>
          </a:xfrm>
          <a:prstGeom prst="rect">
            <a:avLst/>
          </a:prstGeom>
        </p:spPr>
      </p:pic>
    </p:spTree>
    <p:extLst>
      <p:ext uri="{BB962C8B-B14F-4D97-AF65-F5344CB8AC3E}">
        <p14:creationId xmlns:p14="http://schemas.microsoft.com/office/powerpoint/2010/main" val="15089000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36</a:t>
            </a:fld>
            <a:endParaRPr lang="en-US"/>
          </a:p>
        </p:txBody>
      </p:sp>
      <p:sp>
        <p:nvSpPr>
          <p:cNvPr id="2" name="TextBox 1">
            <a:extLst>
              <a:ext uri="{FF2B5EF4-FFF2-40B4-BE49-F238E27FC236}">
                <a16:creationId xmlns:a16="http://schemas.microsoft.com/office/drawing/2014/main" id="{A85E7676-B18A-5D6C-C6E2-EDC676A3C50E}"/>
              </a:ext>
            </a:extLst>
          </p:cNvPr>
          <p:cNvSpPr txBox="1"/>
          <p:nvPr/>
        </p:nvSpPr>
        <p:spPr>
          <a:xfrm>
            <a:off x="3694509" y="483847"/>
            <a:ext cx="4802981" cy="523220"/>
          </a:xfrm>
          <a:prstGeom prst="rect">
            <a:avLst/>
          </a:prstGeom>
          <a:noFill/>
        </p:spPr>
        <p:txBody>
          <a:bodyPr wrap="none" rtlCol="0">
            <a:spAutoFit/>
          </a:bodyPr>
          <a:lstStyle/>
          <a:p>
            <a:r>
              <a:rPr lang="en-US" sz="2800" b="1" dirty="0">
                <a:hlinkClick r:id="rId2"/>
              </a:rPr>
              <a:t>Recycled Plastics to Textiles</a:t>
            </a:r>
            <a:endParaRPr lang="en-US" sz="2800" b="1" dirty="0"/>
          </a:p>
        </p:txBody>
      </p:sp>
      <p:pic>
        <p:nvPicPr>
          <p:cNvPr id="4" name="Picture 3">
            <a:hlinkClick r:id="rId2"/>
            <a:extLst>
              <a:ext uri="{FF2B5EF4-FFF2-40B4-BE49-F238E27FC236}">
                <a16:creationId xmlns:a16="http://schemas.microsoft.com/office/drawing/2014/main" id="{15A1F0D0-80BD-94A0-98F0-3865AF582187}"/>
              </a:ext>
            </a:extLst>
          </p:cNvPr>
          <p:cNvPicPr>
            <a:picLocks noChangeAspect="1"/>
          </p:cNvPicPr>
          <p:nvPr/>
        </p:nvPicPr>
        <p:blipFill>
          <a:blip r:embed="rId3"/>
          <a:stretch>
            <a:fillRect/>
          </a:stretch>
        </p:blipFill>
        <p:spPr>
          <a:xfrm>
            <a:off x="6372120" y="1110582"/>
            <a:ext cx="2952963" cy="5245768"/>
          </a:xfrm>
          <a:prstGeom prst="rect">
            <a:avLst/>
          </a:prstGeom>
        </p:spPr>
      </p:pic>
      <p:sp>
        <p:nvSpPr>
          <p:cNvPr id="8" name="TextBox 7">
            <a:extLst>
              <a:ext uri="{FF2B5EF4-FFF2-40B4-BE49-F238E27FC236}">
                <a16:creationId xmlns:a16="http://schemas.microsoft.com/office/drawing/2014/main" id="{4DB1EB24-A8FE-3745-481E-4DBB569F9B59}"/>
              </a:ext>
            </a:extLst>
          </p:cNvPr>
          <p:cNvSpPr txBox="1"/>
          <p:nvPr/>
        </p:nvSpPr>
        <p:spPr>
          <a:xfrm>
            <a:off x="726908" y="2459504"/>
            <a:ext cx="4951998" cy="2677656"/>
          </a:xfrm>
          <a:prstGeom prst="rect">
            <a:avLst/>
          </a:prstGeom>
          <a:noFill/>
        </p:spPr>
        <p:txBody>
          <a:bodyPr wrap="square">
            <a:spAutoFit/>
          </a:bodyPr>
          <a:lstStyle/>
          <a:p>
            <a:pPr marL="285750" indent="-285750">
              <a:buFont typeface="Arial" panose="020B0604020202020204" pitchFamily="34" charset="0"/>
              <a:buChar char="•"/>
            </a:pPr>
            <a:r>
              <a:rPr lang="en-US" sz="2400" dirty="0">
                <a:effectLst/>
                <a:latin typeface="CIDFont+F1"/>
              </a:rPr>
              <a:t>Polyester most widely used fiber </a:t>
            </a:r>
          </a:p>
          <a:p>
            <a:endParaRPr lang="en-US" sz="2400" dirty="0">
              <a:effectLst/>
              <a:latin typeface="CIDFont+F1"/>
            </a:endParaRPr>
          </a:p>
          <a:p>
            <a:pPr marL="285750" indent="-285750">
              <a:buFont typeface="Arial" panose="020B0604020202020204" pitchFamily="34" charset="0"/>
              <a:buChar char="•"/>
            </a:pPr>
            <a:r>
              <a:rPr lang="en-US" sz="2400" dirty="0">
                <a:effectLst/>
                <a:latin typeface="CIDFont+F1"/>
              </a:rPr>
              <a:t>14 % comes from recycled inputs </a:t>
            </a:r>
          </a:p>
          <a:p>
            <a:endParaRPr lang="en-US" sz="2400" dirty="0">
              <a:effectLst/>
              <a:latin typeface="CIDFont+F1"/>
            </a:endParaRPr>
          </a:p>
          <a:p>
            <a:pPr marL="285750" indent="-285750">
              <a:buFont typeface="Arial" panose="020B0604020202020204" pitchFamily="34" charset="0"/>
              <a:buChar char="•"/>
            </a:pPr>
            <a:r>
              <a:rPr lang="en-US" sz="2400" dirty="0">
                <a:effectLst/>
                <a:latin typeface="CIDFont+F1"/>
              </a:rPr>
              <a:t>Target is 45 % by 2025 </a:t>
            </a:r>
          </a:p>
          <a:p>
            <a:endParaRPr lang="en-US" sz="2400" dirty="0">
              <a:effectLst/>
              <a:latin typeface="CIDFont+F1"/>
            </a:endParaRPr>
          </a:p>
          <a:p>
            <a:pPr marL="285750" indent="-285750">
              <a:buFont typeface="Arial" panose="020B0604020202020204" pitchFamily="34" charset="0"/>
              <a:buChar char="•"/>
            </a:pPr>
            <a:r>
              <a:rPr lang="en-US" sz="2400" dirty="0">
                <a:latin typeface="CIDFont+F1"/>
              </a:rPr>
              <a:t>Competition with bottle recycle</a:t>
            </a:r>
            <a:endParaRPr lang="en-US" sz="2400" dirty="0"/>
          </a:p>
        </p:txBody>
      </p:sp>
      <p:sp>
        <p:nvSpPr>
          <p:cNvPr id="3" name="TextBox 2">
            <a:extLst>
              <a:ext uri="{FF2B5EF4-FFF2-40B4-BE49-F238E27FC236}">
                <a16:creationId xmlns:a16="http://schemas.microsoft.com/office/drawing/2014/main" id="{44577949-2D1A-C35A-32B7-B684D8D6284F}"/>
              </a:ext>
            </a:extLst>
          </p:cNvPr>
          <p:cNvSpPr txBox="1"/>
          <p:nvPr/>
        </p:nvSpPr>
        <p:spPr>
          <a:xfrm>
            <a:off x="1433689" y="1636889"/>
            <a:ext cx="2413994" cy="369332"/>
          </a:xfrm>
          <a:prstGeom prst="rect">
            <a:avLst/>
          </a:prstGeom>
          <a:noFill/>
        </p:spPr>
        <p:txBody>
          <a:bodyPr wrap="none" rtlCol="0">
            <a:spAutoFit/>
          </a:bodyPr>
          <a:lstStyle/>
          <a:p>
            <a:r>
              <a:rPr lang="en-US" dirty="0">
                <a:hlinkClick r:id="rId4"/>
              </a:rPr>
              <a:t>Bottles to Fibers Video</a:t>
            </a:r>
            <a:endParaRPr lang="en-US" dirty="0"/>
          </a:p>
        </p:txBody>
      </p:sp>
    </p:spTree>
    <p:extLst>
      <p:ext uri="{BB962C8B-B14F-4D97-AF65-F5344CB8AC3E}">
        <p14:creationId xmlns:p14="http://schemas.microsoft.com/office/powerpoint/2010/main" val="27413238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37</a:t>
            </a:fld>
            <a:endParaRPr lang="en-US"/>
          </a:p>
        </p:txBody>
      </p:sp>
      <p:sp>
        <p:nvSpPr>
          <p:cNvPr id="2" name="TextBox 1">
            <a:extLst>
              <a:ext uri="{FF2B5EF4-FFF2-40B4-BE49-F238E27FC236}">
                <a16:creationId xmlns:a16="http://schemas.microsoft.com/office/drawing/2014/main" id="{A85E7676-B18A-5D6C-C6E2-EDC676A3C50E}"/>
              </a:ext>
            </a:extLst>
          </p:cNvPr>
          <p:cNvSpPr txBox="1"/>
          <p:nvPr/>
        </p:nvSpPr>
        <p:spPr>
          <a:xfrm>
            <a:off x="5221001" y="887566"/>
            <a:ext cx="1426481" cy="523220"/>
          </a:xfrm>
          <a:prstGeom prst="rect">
            <a:avLst/>
          </a:prstGeom>
          <a:noFill/>
        </p:spPr>
        <p:txBody>
          <a:bodyPr wrap="none" rtlCol="0">
            <a:spAutoFit/>
          </a:bodyPr>
          <a:lstStyle/>
          <a:p>
            <a:r>
              <a:rPr lang="en-US" sz="2800" b="1" dirty="0"/>
              <a:t>Textiles</a:t>
            </a:r>
          </a:p>
        </p:txBody>
      </p:sp>
      <p:pic>
        <p:nvPicPr>
          <p:cNvPr id="3" name="Picture 2">
            <a:extLst>
              <a:ext uri="{FF2B5EF4-FFF2-40B4-BE49-F238E27FC236}">
                <a16:creationId xmlns:a16="http://schemas.microsoft.com/office/drawing/2014/main" id="{598CF0AD-AB23-34E5-A324-B5DBFB42CCDF}"/>
              </a:ext>
            </a:extLst>
          </p:cNvPr>
          <p:cNvPicPr>
            <a:picLocks noChangeAspect="1"/>
          </p:cNvPicPr>
          <p:nvPr/>
        </p:nvPicPr>
        <p:blipFill>
          <a:blip r:embed="rId2"/>
          <a:stretch>
            <a:fillRect/>
          </a:stretch>
        </p:blipFill>
        <p:spPr>
          <a:xfrm>
            <a:off x="144379" y="279753"/>
            <a:ext cx="11887200" cy="6290006"/>
          </a:xfrm>
          <a:prstGeom prst="rect">
            <a:avLst/>
          </a:prstGeom>
        </p:spPr>
      </p:pic>
    </p:spTree>
    <p:extLst>
      <p:ext uri="{BB962C8B-B14F-4D97-AF65-F5344CB8AC3E}">
        <p14:creationId xmlns:p14="http://schemas.microsoft.com/office/powerpoint/2010/main" val="22780359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38</a:t>
            </a:fld>
            <a:endParaRPr lang="en-US"/>
          </a:p>
        </p:txBody>
      </p:sp>
      <p:pic>
        <p:nvPicPr>
          <p:cNvPr id="3" name="Picture 2">
            <a:extLst>
              <a:ext uri="{FF2B5EF4-FFF2-40B4-BE49-F238E27FC236}">
                <a16:creationId xmlns:a16="http://schemas.microsoft.com/office/drawing/2014/main" id="{9E981208-5173-278D-CBB8-0F4A792C88F6}"/>
              </a:ext>
            </a:extLst>
          </p:cNvPr>
          <p:cNvPicPr>
            <a:picLocks noChangeAspect="1"/>
          </p:cNvPicPr>
          <p:nvPr/>
        </p:nvPicPr>
        <p:blipFill>
          <a:blip r:embed="rId2"/>
          <a:stretch>
            <a:fillRect/>
          </a:stretch>
        </p:blipFill>
        <p:spPr>
          <a:xfrm>
            <a:off x="121735" y="1034716"/>
            <a:ext cx="11678337" cy="4680284"/>
          </a:xfrm>
          <a:prstGeom prst="rect">
            <a:avLst/>
          </a:prstGeom>
        </p:spPr>
      </p:pic>
    </p:spTree>
    <p:extLst>
      <p:ext uri="{BB962C8B-B14F-4D97-AF65-F5344CB8AC3E}">
        <p14:creationId xmlns:p14="http://schemas.microsoft.com/office/powerpoint/2010/main" val="6256475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39</a:t>
            </a:fld>
            <a:endParaRPr lang="en-US"/>
          </a:p>
        </p:txBody>
      </p:sp>
      <p:sp>
        <p:nvSpPr>
          <p:cNvPr id="2" name="TextBox 1">
            <a:extLst>
              <a:ext uri="{FF2B5EF4-FFF2-40B4-BE49-F238E27FC236}">
                <a16:creationId xmlns:a16="http://schemas.microsoft.com/office/drawing/2014/main" id="{A85E7676-B18A-5D6C-C6E2-EDC676A3C50E}"/>
              </a:ext>
            </a:extLst>
          </p:cNvPr>
          <p:cNvSpPr txBox="1"/>
          <p:nvPr/>
        </p:nvSpPr>
        <p:spPr>
          <a:xfrm>
            <a:off x="4893170" y="863503"/>
            <a:ext cx="2405659" cy="523220"/>
          </a:xfrm>
          <a:prstGeom prst="rect">
            <a:avLst/>
          </a:prstGeom>
          <a:noFill/>
        </p:spPr>
        <p:txBody>
          <a:bodyPr wrap="none" rtlCol="0">
            <a:spAutoFit/>
          </a:bodyPr>
          <a:lstStyle/>
          <a:p>
            <a:r>
              <a:rPr lang="en-US" sz="2800" b="1" dirty="0"/>
              <a:t>Textile Labels</a:t>
            </a:r>
          </a:p>
        </p:txBody>
      </p:sp>
      <p:pic>
        <p:nvPicPr>
          <p:cNvPr id="3" name="Picture 2">
            <a:extLst>
              <a:ext uri="{FF2B5EF4-FFF2-40B4-BE49-F238E27FC236}">
                <a16:creationId xmlns:a16="http://schemas.microsoft.com/office/drawing/2014/main" id="{F7D0DDC7-4A78-1BBD-84DF-40FB2056F14F}"/>
              </a:ext>
            </a:extLst>
          </p:cNvPr>
          <p:cNvPicPr>
            <a:picLocks noChangeAspect="1"/>
          </p:cNvPicPr>
          <p:nvPr/>
        </p:nvPicPr>
        <p:blipFill>
          <a:blip r:embed="rId2"/>
          <a:stretch>
            <a:fillRect/>
          </a:stretch>
        </p:blipFill>
        <p:spPr>
          <a:xfrm>
            <a:off x="133611" y="1672389"/>
            <a:ext cx="12006454" cy="3537285"/>
          </a:xfrm>
          <a:prstGeom prst="rect">
            <a:avLst/>
          </a:prstGeom>
        </p:spPr>
      </p:pic>
    </p:spTree>
    <p:extLst>
      <p:ext uri="{BB962C8B-B14F-4D97-AF65-F5344CB8AC3E}">
        <p14:creationId xmlns:p14="http://schemas.microsoft.com/office/powerpoint/2010/main" val="1465996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4</a:t>
            </a:fld>
            <a:endParaRPr lang="en-US"/>
          </a:p>
        </p:txBody>
      </p:sp>
      <p:sp>
        <p:nvSpPr>
          <p:cNvPr id="2" name="TextBox 1">
            <a:extLst>
              <a:ext uri="{FF2B5EF4-FFF2-40B4-BE49-F238E27FC236}">
                <a16:creationId xmlns:a16="http://schemas.microsoft.com/office/drawing/2014/main" id="{A85E7676-B18A-5D6C-C6E2-EDC676A3C50E}"/>
              </a:ext>
            </a:extLst>
          </p:cNvPr>
          <p:cNvSpPr txBox="1"/>
          <p:nvPr/>
        </p:nvSpPr>
        <p:spPr>
          <a:xfrm>
            <a:off x="5221001" y="887566"/>
            <a:ext cx="1426481" cy="523220"/>
          </a:xfrm>
          <a:prstGeom prst="rect">
            <a:avLst/>
          </a:prstGeom>
          <a:noFill/>
        </p:spPr>
        <p:txBody>
          <a:bodyPr wrap="none" rtlCol="0">
            <a:spAutoFit/>
          </a:bodyPr>
          <a:lstStyle/>
          <a:p>
            <a:r>
              <a:rPr lang="en-US" sz="2800" b="1" dirty="0"/>
              <a:t>Textiles</a:t>
            </a:r>
          </a:p>
        </p:txBody>
      </p:sp>
      <p:pic>
        <p:nvPicPr>
          <p:cNvPr id="3" name="Picture 2">
            <a:extLst>
              <a:ext uri="{FF2B5EF4-FFF2-40B4-BE49-F238E27FC236}">
                <a16:creationId xmlns:a16="http://schemas.microsoft.com/office/drawing/2014/main" id="{161B5D2A-0DE9-4AF8-B0BA-6C5B418B7049}"/>
              </a:ext>
            </a:extLst>
          </p:cNvPr>
          <p:cNvPicPr>
            <a:picLocks noChangeAspect="1"/>
          </p:cNvPicPr>
          <p:nvPr/>
        </p:nvPicPr>
        <p:blipFill>
          <a:blip r:embed="rId2"/>
          <a:stretch>
            <a:fillRect/>
          </a:stretch>
        </p:blipFill>
        <p:spPr>
          <a:xfrm>
            <a:off x="2209800" y="845054"/>
            <a:ext cx="7772400" cy="5167892"/>
          </a:xfrm>
          <a:prstGeom prst="rect">
            <a:avLst/>
          </a:prstGeom>
        </p:spPr>
      </p:pic>
    </p:spTree>
    <p:extLst>
      <p:ext uri="{BB962C8B-B14F-4D97-AF65-F5344CB8AC3E}">
        <p14:creationId xmlns:p14="http://schemas.microsoft.com/office/powerpoint/2010/main" val="23189863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40</a:t>
            </a:fld>
            <a:endParaRPr lang="en-US"/>
          </a:p>
        </p:txBody>
      </p:sp>
      <p:pic>
        <p:nvPicPr>
          <p:cNvPr id="3" name="Picture 2">
            <a:extLst>
              <a:ext uri="{FF2B5EF4-FFF2-40B4-BE49-F238E27FC236}">
                <a16:creationId xmlns:a16="http://schemas.microsoft.com/office/drawing/2014/main" id="{E8B27A29-3A4E-3DD2-E8D3-74703436525E}"/>
              </a:ext>
            </a:extLst>
          </p:cNvPr>
          <p:cNvPicPr>
            <a:picLocks noChangeAspect="1"/>
          </p:cNvPicPr>
          <p:nvPr/>
        </p:nvPicPr>
        <p:blipFill>
          <a:blip r:embed="rId2"/>
          <a:stretch>
            <a:fillRect/>
          </a:stretch>
        </p:blipFill>
        <p:spPr>
          <a:xfrm>
            <a:off x="122437" y="1335505"/>
            <a:ext cx="12015785" cy="4211053"/>
          </a:xfrm>
          <a:prstGeom prst="rect">
            <a:avLst/>
          </a:prstGeom>
        </p:spPr>
      </p:pic>
      <p:sp>
        <p:nvSpPr>
          <p:cNvPr id="5" name="TextBox 4">
            <a:extLst>
              <a:ext uri="{FF2B5EF4-FFF2-40B4-BE49-F238E27FC236}">
                <a16:creationId xmlns:a16="http://schemas.microsoft.com/office/drawing/2014/main" id="{C22D9465-EF16-0F35-79EB-4B4DA6340714}"/>
              </a:ext>
            </a:extLst>
          </p:cNvPr>
          <p:cNvSpPr txBox="1"/>
          <p:nvPr/>
        </p:nvSpPr>
        <p:spPr>
          <a:xfrm>
            <a:off x="3049003" y="5706070"/>
            <a:ext cx="6093994" cy="923330"/>
          </a:xfrm>
          <a:prstGeom prst="rect">
            <a:avLst/>
          </a:prstGeom>
          <a:noFill/>
        </p:spPr>
        <p:txBody>
          <a:bodyPr wrap="square">
            <a:spAutoFit/>
          </a:bodyPr>
          <a:lstStyle/>
          <a:p>
            <a:r>
              <a:rPr lang="en-US" b="0" i="0" u="none" strike="noStrike" dirty="0" err="1">
                <a:solidFill>
                  <a:srgbClr val="000000"/>
                </a:solidFill>
                <a:effectLst/>
                <a:highlight>
                  <a:srgbClr val="FFFFFF"/>
                </a:highlight>
                <a:latin typeface="Source Sans Pro" panose="020F0502020204030204" pitchFamily="34" charset="0"/>
              </a:rPr>
              <a:t>DfR</a:t>
            </a:r>
            <a:r>
              <a:rPr lang="en-US" b="0" i="0" u="none" strike="noStrike" dirty="0">
                <a:solidFill>
                  <a:srgbClr val="000000"/>
                </a:solidFill>
                <a:effectLst/>
                <a:highlight>
                  <a:srgbClr val="FFFFFF"/>
                </a:highlight>
                <a:latin typeface="Source Sans Pro" panose="020F0502020204030204" pitchFamily="34" charset="0"/>
              </a:rPr>
              <a:t> (design for reliability) is a process that ensures a product, or system, performs a specified function within a given environment over the expected lifetime.</a:t>
            </a:r>
            <a:endParaRPr lang="en-US" dirty="0"/>
          </a:p>
        </p:txBody>
      </p:sp>
    </p:spTree>
    <p:extLst>
      <p:ext uri="{BB962C8B-B14F-4D97-AF65-F5344CB8AC3E}">
        <p14:creationId xmlns:p14="http://schemas.microsoft.com/office/powerpoint/2010/main" val="40434251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41</a:t>
            </a:fld>
            <a:endParaRPr lang="en-US"/>
          </a:p>
        </p:txBody>
      </p:sp>
      <p:pic>
        <p:nvPicPr>
          <p:cNvPr id="3" name="Picture 2">
            <a:extLst>
              <a:ext uri="{FF2B5EF4-FFF2-40B4-BE49-F238E27FC236}">
                <a16:creationId xmlns:a16="http://schemas.microsoft.com/office/drawing/2014/main" id="{5DBE7A7F-E6C3-8233-0A8A-1FC54006ADF7}"/>
              </a:ext>
            </a:extLst>
          </p:cNvPr>
          <p:cNvPicPr>
            <a:picLocks noChangeAspect="1"/>
          </p:cNvPicPr>
          <p:nvPr/>
        </p:nvPicPr>
        <p:blipFill>
          <a:blip r:embed="rId2"/>
          <a:stretch>
            <a:fillRect/>
          </a:stretch>
        </p:blipFill>
        <p:spPr>
          <a:xfrm>
            <a:off x="676735" y="2081463"/>
            <a:ext cx="11370778" cy="2827421"/>
          </a:xfrm>
          <a:prstGeom prst="rect">
            <a:avLst/>
          </a:prstGeom>
        </p:spPr>
      </p:pic>
    </p:spTree>
    <p:extLst>
      <p:ext uri="{BB962C8B-B14F-4D97-AF65-F5344CB8AC3E}">
        <p14:creationId xmlns:p14="http://schemas.microsoft.com/office/powerpoint/2010/main" val="34588643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42</a:t>
            </a:fld>
            <a:endParaRPr lang="en-US"/>
          </a:p>
        </p:txBody>
      </p:sp>
      <p:sp>
        <p:nvSpPr>
          <p:cNvPr id="2" name="TextBox 1">
            <a:extLst>
              <a:ext uri="{FF2B5EF4-FFF2-40B4-BE49-F238E27FC236}">
                <a16:creationId xmlns:a16="http://schemas.microsoft.com/office/drawing/2014/main" id="{A85E7676-B18A-5D6C-C6E2-EDC676A3C50E}"/>
              </a:ext>
            </a:extLst>
          </p:cNvPr>
          <p:cNvSpPr txBox="1"/>
          <p:nvPr/>
        </p:nvSpPr>
        <p:spPr>
          <a:xfrm>
            <a:off x="5221001" y="887566"/>
            <a:ext cx="1426481" cy="523220"/>
          </a:xfrm>
          <a:prstGeom prst="rect">
            <a:avLst/>
          </a:prstGeom>
          <a:noFill/>
        </p:spPr>
        <p:txBody>
          <a:bodyPr wrap="none" rtlCol="0">
            <a:spAutoFit/>
          </a:bodyPr>
          <a:lstStyle/>
          <a:p>
            <a:r>
              <a:rPr lang="en-US" sz="2800" b="1" dirty="0"/>
              <a:t>Textiles</a:t>
            </a:r>
          </a:p>
        </p:txBody>
      </p:sp>
      <p:pic>
        <p:nvPicPr>
          <p:cNvPr id="3" name="Picture 2">
            <a:extLst>
              <a:ext uri="{FF2B5EF4-FFF2-40B4-BE49-F238E27FC236}">
                <a16:creationId xmlns:a16="http://schemas.microsoft.com/office/drawing/2014/main" id="{60504D85-1B38-28A0-3B28-0E49EEF34E02}"/>
              </a:ext>
            </a:extLst>
          </p:cNvPr>
          <p:cNvPicPr>
            <a:picLocks noChangeAspect="1"/>
          </p:cNvPicPr>
          <p:nvPr/>
        </p:nvPicPr>
        <p:blipFill>
          <a:blip r:embed="rId2"/>
          <a:stretch>
            <a:fillRect/>
          </a:stretch>
        </p:blipFill>
        <p:spPr>
          <a:xfrm>
            <a:off x="3136686" y="0"/>
            <a:ext cx="5918627" cy="6858000"/>
          </a:xfrm>
          <a:prstGeom prst="rect">
            <a:avLst/>
          </a:prstGeom>
        </p:spPr>
      </p:pic>
    </p:spTree>
    <p:extLst>
      <p:ext uri="{BB962C8B-B14F-4D97-AF65-F5344CB8AC3E}">
        <p14:creationId xmlns:p14="http://schemas.microsoft.com/office/powerpoint/2010/main" val="1612717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43</a:t>
            </a:fld>
            <a:endParaRPr lang="en-US"/>
          </a:p>
        </p:txBody>
      </p:sp>
      <p:sp>
        <p:nvSpPr>
          <p:cNvPr id="2" name="TextBox 1">
            <a:extLst>
              <a:ext uri="{FF2B5EF4-FFF2-40B4-BE49-F238E27FC236}">
                <a16:creationId xmlns:a16="http://schemas.microsoft.com/office/drawing/2014/main" id="{A85E7676-B18A-5D6C-C6E2-EDC676A3C50E}"/>
              </a:ext>
            </a:extLst>
          </p:cNvPr>
          <p:cNvSpPr txBox="1"/>
          <p:nvPr/>
        </p:nvSpPr>
        <p:spPr>
          <a:xfrm>
            <a:off x="5221001" y="887566"/>
            <a:ext cx="1426481" cy="523220"/>
          </a:xfrm>
          <a:prstGeom prst="rect">
            <a:avLst/>
          </a:prstGeom>
          <a:noFill/>
        </p:spPr>
        <p:txBody>
          <a:bodyPr wrap="none" rtlCol="0">
            <a:spAutoFit/>
          </a:bodyPr>
          <a:lstStyle/>
          <a:p>
            <a:r>
              <a:rPr lang="en-US" sz="2800" b="1" dirty="0"/>
              <a:t>Textiles</a:t>
            </a:r>
          </a:p>
        </p:txBody>
      </p:sp>
      <p:pic>
        <p:nvPicPr>
          <p:cNvPr id="3" name="Picture 2">
            <a:extLst>
              <a:ext uri="{FF2B5EF4-FFF2-40B4-BE49-F238E27FC236}">
                <a16:creationId xmlns:a16="http://schemas.microsoft.com/office/drawing/2014/main" id="{49F690AA-610B-15AF-2AD3-BEB546E8752D}"/>
              </a:ext>
            </a:extLst>
          </p:cNvPr>
          <p:cNvPicPr>
            <a:picLocks noChangeAspect="1"/>
          </p:cNvPicPr>
          <p:nvPr/>
        </p:nvPicPr>
        <p:blipFill>
          <a:blip r:embed="rId2"/>
          <a:stretch>
            <a:fillRect/>
          </a:stretch>
        </p:blipFill>
        <p:spPr>
          <a:xfrm>
            <a:off x="1105510" y="136525"/>
            <a:ext cx="10474097" cy="6372558"/>
          </a:xfrm>
          <a:prstGeom prst="rect">
            <a:avLst/>
          </a:prstGeom>
        </p:spPr>
      </p:pic>
    </p:spTree>
    <p:extLst>
      <p:ext uri="{BB962C8B-B14F-4D97-AF65-F5344CB8AC3E}">
        <p14:creationId xmlns:p14="http://schemas.microsoft.com/office/powerpoint/2010/main" val="11806104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44</a:t>
            </a:fld>
            <a:endParaRPr lang="en-US"/>
          </a:p>
        </p:txBody>
      </p:sp>
      <p:sp>
        <p:nvSpPr>
          <p:cNvPr id="2" name="TextBox 1">
            <a:extLst>
              <a:ext uri="{FF2B5EF4-FFF2-40B4-BE49-F238E27FC236}">
                <a16:creationId xmlns:a16="http://schemas.microsoft.com/office/drawing/2014/main" id="{A85E7676-B18A-5D6C-C6E2-EDC676A3C50E}"/>
              </a:ext>
            </a:extLst>
          </p:cNvPr>
          <p:cNvSpPr txBox="1"/>
          <p:nvPr/>
        </p:nvSpPr>
        <p:spPr>
          <a:xfrm>
            <a:off x="5221001" y="887566"/>
            <a:ext cx="1426481" cy="523220"/>
          </a:xfrm>
          <a:prstGeom prst="rect">
            <a:avLst/>
          </a:prstGeom>
          <a:noFill/>
        </p:spPr>
        <p:txBody>
          <a:bodyPr wrap="none" rtlCol="0">
            <a:spAutoFit/>
          </a:bodyPr>
          <a:lstStyle/>
          <a:p>
            <a:r>
              <a:rPr lang="en-US" sz="2800" b="1" dirty="0"/>
              <a:t>Textiles</a:t>
            </a:r>
          </a:p>
        </p:txBody>
      </p:sp>
      <p:pic>
        <p:nvPicPr>
          <p:cNvPr id="3" name="Picture 2">
            <a:extLst>
              <a:ext uri="{FF2B5EF4-FFF2-40B4-BE49-F238E27FC236}">
                <a16:creationId xmlns:a16="http://schemas.microsoft.com/office/drawing/2014/main" id="{50450C5A-41F5-9EC5-72B9-AAF9F0306CBB}"/>
              </a:ext>
            </a:extLst>
          </p:cNvPr>
          <p:cNvPicPr>
            <a:picLocks noChangeAspect="1"/>
          </p:cNvPicPr>
          <p:nvPr/>
        </p:nvPicPr>
        <p:blipFill>
          <a:blip r:embed="rId2"/>
          <a:stretch>
            <a:fillRect/>
          </a:stretch>
        </p:blipFill>
        <p:spPr>
          <a:xfrm>
            <a:off x="408663" y="757557"/>
            <a:ext cx="11051155" cy="5963918"/>
          </a:xfrm>
          <a:prstGeom prst="rect">
            <a:avLst/>
          </a:prstGeom>
        </p:spPr>
      </p:pic>
      <p:sp>
        <p:nvSpPr>
          <p:cNvPr id="5" name="TextBox 4">
            <a:extLst>
              <a:ext uri="{FF2B5EF4-FFF2-40B4-BE49-F238E27FC236}">
                <a16:creationId xmlns:a16="http://schemas.microsoft.com/office/drawing/2014/main" id="{7454676F-1564-F64C-DD8D-D9216B227BC2}"/>
              </a:ext>
            </a:extLst>
          </p:cNvPr>
          <p:cNvSpPr txBox="1"/>
          <p:nvPr/>
        </p:nvSpPr>
        <p:spPr>
          <a:xfrm>
            <a:off x="2355182" y="152734"/>
            <a:ext cx="7481636" cy="461665"/>
          </a:xfrm>
          <a:prstGeom prst="rect">
            <a:avLst/>
          </a:prstGeom>
          <a:noFill/>
        </p:spPr>
        <p:txBody>
          <a:bodyPr wrap="square">
            <a:spAutoFit/>
          </a:bodyPr>
          <a:lstStyle/>
          <a:p>
            <a:r>
              <a:rPr lang="en-US" sz="2400" b="1" dirty="0">
                <a:effectLst/>
                <a:latin typeface="CIDFont+F1"/>
              </a:rPr>
              <a:t>California “Carpet Stewardship Law” CA AB 2398 2010</a:t>
            </a:r>
            <a:endParaRPr lang="en-US" sz="2400" b="1" dirty="0"/>
          </a:p>
        </p:txBody>
      </p:sp>
    </p:spTree>
    <p:extLst>
      <p:ext uri="{BB962C8B-B14F-4D97-AF65-F5344CB8AC3E}">
        <p14:creationId xmlns:p14="http://schemas.microsoft.com/office/powerpoint/2010/main" val="20992046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45</a:t>
            </a:fld>
            <a:endParaRPr lang="en-US"/>
          </a:p>
        </p:txBody>
      </p:sp>
      <p:sp>
        <p:nvSpPr>
          <p:cNvPr id="2" name="TextBox 1">
            <a:hlinkClick r:id="rId2"/>
            <a:extLst>
              <a:ext uri="{FF2B5EF4-FFF2-40B4-BE49-F238E27FC236}">
                <a16:creationId xmlns:a16="http://schemas.microsoft.com/office/drawing/2014/main" id="{A85E7676-B18A-5D6C-C6E2-EDC676A3C50E}"/>
              </a:ext>
            </a:extLst>
          </p:cNvPr>
          <p:cNvSpPr txBox="1"/>
          <p:nvPr/>
        </p:nvSpPr>
        <p:spPr>
          <a:xfrm>
            <a:off x="5221001" y="887566"/>
            <a:ext cx="2138342" cy="523220"/>
          </a:xfrm>
          <a:prstGeom prst="rect">
            <a:avLst/>
          </a:prstGeom>
          <a:noFill/>
        </p:spPr>
        <p:txBody>
          <a:bodyPr wrap="none" rtlCol="0">
            <a:spAutoFit/>
          </a:bodyPr>
          <a:lstStyle/>
          <a:p>
            <a:r>
              <a:rPr lang="en-US" sz="2800" b="1" dirty="0" err="1"/>
              <a:t>Ambercycle</a:t>
            </a:r>
            <a:endParaRPr lang="en-US" sz="2800" b="1" dirty="0"/>
          </a:p>
        </p:txBody>
      </p:sp>
      <p:pic>
        <p:nvPicPr>
          <p:cNvPr id="3" name="Picture 2">
            <a:hlinkClick r:id="rId2"/>
            <a:extLst>
              <a:ext uri="{FF2B5EF4-FFF2-40B4-BE49-F238E27FC236}">
                <a16:creationId xmlns:a16="http://schemas.microsoft.com/office/drawing/2014/main" id="{DEB7176C-E1B5-DC3A-3D99-051B5C35A3D8}"/>
              </a:ext>
            </a:extLst>
          </p:cNvPr>
          <p:cNvPicPr>
            <a:picLocks noChangeAspect="1"/>
          </p:cNvPicPr>
          <p:nvPr/>
        </p:nvPicPr>
        <p:blipFill>
          <a:blip r:embed="rId3"/>
          <a:stretch>
            <a:fillRect/>
          </a:stretch>
        </p:blipFill>
        <p:spPr>
          <a:xfrm>
            <a:off x="2825750" y="1568450"/>
            <a:ext cx="6540500" cy="3721100"/>
          </a:xfrm>
          <a:prstGeom prst="rect">
            <a:avLst/>
          </a:prstGeom>
        </p:spPr>
      </p:pic>
    </p:spTree>
    <p:extLst>
      <p:ext uri="{BB962C8B-B14F-4D97-AF65-F5344CB8AC3E}">
        <p14:creationId xmlns:p14="http://schemas.microsoft.com/office/powerpoint/2010/main" val="36733124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46</a:t>
            </a:fld>
            <a:endParaRPr lang="en-US"/>
          </a:p>
        </p:txBody>
      </p:sp>
      <p:sp>
        <p:nvSpPr>
          <p:cNvPr id="2" name="TextBox 1">
            <a:hlinkClick r:id="rId2"/>
            <a:extLst>
              <a:ext uri="{FF2B5EF4-FFF2-40B4-BE49-F238E27FC236}">
                <a16:creationId xmlns:a16="http://schemas.microsoft.com/office/drawing/2014/main" id="{A85E7676-B18A-5D6C-C6E2-EDC676A3C50E}"/>
              </a:ext>
            </a:extLst>
          </p:cNvPr>
          <p:cNvSpPr txBox="1"/>
          <p:nvPr/>
        </p:nvSpPr>
        <p:spPr>
          <a:xfrm>
            <a:off x="5221001" y="887566"/>
            <a:ext cx="3038139" cy="523220"/>
          </a:xfrm>
          <a:prstGeom prst="rect">
            <a:avLst/>
          </a:prstGeom>
          <a:noFill/>
        </p:spPr>
        <p:txBody>
          <a:bodyPr wrap="none" rtlCol="0">
            <a:spAutoFit/>
          </a:bodyPr>
          <a:lstStyle/>
          <a:p>
            <a:r>
              <a:rPr lang="en-US" sz="2800" b="1" dirty="0">
                <a:hlinkClick r:id="rId2"/>
              </a:rPr>
              <a:t>Bay State Textiles</a:t>
            </a:r>
            <a:endParaRPr lang="en-US" sz="2800" b="1" dirty="0"/>
          </a:p>
        </p:txBody>
      </p:sp>
      <p:pic>
        <p:nvPicPr>
          <p:cNvPr id="4" name="Picture 3">
            <a:hlinkClick r:id="rId2"/>
            <a:extLst>
              <a:ext uri="{FF2B5EF4-FFF2-40B4-BE49-F238E27FC236}">
                <a16:creationId xmlns:a16="http://schemas.microsoft.com/office/drawing/2014/main" id="{55386734-6B92-9342-F38B-B435E1E92E4F}"/>
              </a:ext>
            </a:extLst>
          </p:cNvPr>
          <p:cNvPicPr>
            <a:picLocks noChangeAspect="1"/>
          </p:cNvPicPr>
          <p:nvPr/>
        </p:nvPicPr>
        <p:blipFill>
          <a:blip r:embed="rId3"/>
          <a:stretch>
            <a:fillRect/>
          </a:stretch>
        </p:blipFill>
        <p:spPr>
          <a:xfrm>
            <a:off x="2209800" y="1731399"/>
            <a:ext cx="7772400" cy="3395201"/>
          </a:xfrm>
          <a:prstGeom prst="rect">
            <a:avLst/>
          </a:prstGeom>
        </p:spPr>
      </p:pic>
    </p:spTree>
    <p:extLst>
      <p:ext uri="{BB962C8B-B14F-4D97-AF65-F5344CB8AC3E}">
        <p14:creationId xmlns:p14="http://schemas.microsoft.com/office/powerpoint/2010/main" val="9898675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47</a:t>
            </a:fld>
            <a:endParaRPr lang="en-US"/>
          </a:p>
        </p:txBody>
      </p:sp>
      <p:sp>
        <p:nvSpPr>
          <p:cNvPr id="2" name="TextBox 1">
            <a:extLst>
              <a:ext uri="{FF2B5EF4-FFF2-40B4-BE49-F238E27FC236}">
                <a16:creationId xmlns:a16="http://schemas.microsoft.com/office/drawing/2014/main" id="{A85E7676-B18A-5D6C-C6E2-EDC676A3C50E}"/>
              </a:ext>
            </a:extLst>
          </p:cNvPr>
          <p:cNvSpPr txBox="1"/>
          <p:nvPr/>
        </p:nvSpPr>
        <p:spPr>
          <a:xfrm>
            <a:off x="5221001" y="887566"/>
            <a:ext cx="1426481" cy="523220"/>
          </a:xfrm>
          <a:prstGeom prst="rect">
            <a:avLst/>
          </a:prstGeom>
          <a:noFill/>
        </p:spPr>
        <p:txBody>
          <a:bodyPr wrap="none" rtlCol="0">
            <a:spAutoFit/>
          </a:bodyPr>
          <a:lstStyle/>
          <a:p>
            <a:r>
              <a:rPr lang="en-US" sz="2800" b="1" dirty="0"/>
              <a:t>Textiles</a:t>
            </a:r>
          </a:p>
        </p:txBody>
      </p:sp>
      <p:pic>
        <p:nvPicPr>
          <p:cNvPr id="3" name="Picture 2">
            <a:hlinkClick r:id="rId2"/>
            <a:extLst>
              <a:ext uri="{FF2B5EF4-FFF2-40B4-BE49-F238E27FC236}">
                <a16:creationId xmlns:a16="http://schemas.microsoft.com/office/drawing/2014/main" id="{011B5515-930A-B24D-7509-582933B89BA0}"/>
              </a:ext>
            </a:extLst>
          </p:cNvPr>
          <p:cNvPicPr>
            <a:picLocks noChangeAspect="1"/>
          </p:cNvPicPr>
          <p:nvPr/>
        </p:nvPicPr>
        <p:blipFill>
          <a:blip r:embed="rId3"/>
          <a:stretch>
            <a:fillRect/>
          </a:stretch>
        </p:blipFill>
        <p:spPr>
          <a:xfrm>
            <a:off x="2209800" y="444344"/>
            <a:ext cx="7772400" cy="5969312"/>
          </a:xfrm>
          <a:prstGeom prst="rect">
            <a:avLst/>
          </a:prstGeom>
        </p:spPr>
      </p:pic>
      <p:sp>
        <p:nvSpPr>
          <p:cNvPr id="4" name="TextBox 3">
            <a:hlinkClick r:id="rId2"/>
            <a:extLst>
              <a:ext uri="{FF2B5EF4-FFF2-40B4-BE49-F238E27FC236}">
                <a16:creationId xmlns:a16="http://schemas.microsoft.com/office/drawing/2014/main" id="{3A7C088F-6D9A-FC4A-0C91-1D7C1B96D8AD}"/>
              </a:ext>
            </a:extLst>
          </p:cNvPr>
          <p:cNvSpPr txBox="1"/>
          <p:nvPr/>
        </p:nvSpPr>
        <p:spPr>
          <a:xfrm>
            <a:off x="1359568" y="336884"/>
            <a:ext cx="2898614" cy="461665"/>
          </a:xfrm>
          <a:prstGeom prst="rect">
            <a:avLst/>
          </a:prstGeom>
          <a:noFill/>
        </p:spPr>
        <p:txBody>
          <a:bodyPr wrap="none" rtlCol="0">
            <a:spAutoFit/>
          </a:bodyPr>
          <a:lstStyle/>
          <a:p>
            <a:r>
              <a:rPr lang="en-US" sz="2400" b="1" dirty="0" err="1"/>
              <a:t>Blocktex</a:t>
            </a:r>
            <a:r>
              <a:rPr lang="en-US" sz="2400" b="1" dirty="0"/>
              <a:t> (Australia)</a:t>
            </a:r>
          </a:p>
        </p:txBody>
      </p:sp>
    </p:spTree>
    <p:extLst>
      <p:ext uri="{BB962C8B-B14F-4D97-AF65-F5344CB8AC3E}">
        <p14:creationId xmlns:p14="http://schemas.microsoft.com/office/powerpoint/2010/main" val="33309534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48</a:t>
            </a:fld>
            <a:endParaRPr lang="en-US"/>
          </a:p>
        </p:txBody>
      </p:sp>
      <p:sp>
        <p:nvSpPr>
          <p:cNvPr id="2" name="TextBox 1">
            <a:extLst>
              <a:ext uri="{FF2B5EF4-FFF2-40B4-BE49-F238E27FC236}">
                <a16:creationId xmlns:a16="http://schemas.microsoft.com/office/drawing/2014/main" id="{A85E7676-B18A-5D6C-C6E2-EDC676A3C50E}"/>
              </a:ext>
            </a:extLst>
          </p:cNvPr>
          <p:cNvSpPr txBox="1"/>
          <p:nvPr/>
        </p:nvSpPr>
        <p:spPr>
          <a:xfrm>
            <a:off x="5221001" y="887566"/>
            <a:ext cx="1426481" cy="523220"/>
          </a:xfrm>
          <a:prstGeom prst="rect">
            <a:avLst/>
          </a:prstGeom>
          <a:noFill/>
        </p:spPr>
        <p:txBody>
          <a:bodyPr wrap="none" rtlCol="0">
            <a:spAutoFit/>
          </a:bodyPr>
          <a:lstStyle/>
          <a:p>
            <a:r>
              <a:rPr lang="en-US" sz="2800" b="1" dirty="0"/>
              <a:t>Textiles</a:t>
            </a:r>
          </a:p>
        </p:txBody>
      </p:sp>
      <p:pic>
        <p:nvPicPr>
          <p:cNvPr id="3" name="Picture 2">
            <a:hlinkClick r:id="rId2"/>
            <a:extLst>
              <a:ext uri="{FF2B5EF4-FFF2-40B4-BE49-F238E27FC236}">
                <a16:creationId xmlns:a16="http://schemas.microsoft.com/office/drawing/2014/main" id="{54276DBE-3F19-461B-0582-4D6CD3F5675A}"/>
              </a:ext>
            </a:extLst>
          </p:cNvPr>
          <p:cNvPicPr>
            <a:picLocks noChangeAspect="1"/>
          </p:cNvPicPr>
          <p:nvPr/>
        </p:nvPicPr>
        <p:blipFill>
          <a:blip r:embed="rId3"/>
          <a:stretch>
            <a:fillRect/>
          </a:stretch>
        </p:blipFill>
        <p:spPr>
          <a:xfrm>
            <a:off x="2209800" y="1008784"/>
            <a:ext cx="7772400" cy="5113267"/>
          </a:xfrm>
          <a:prstGeom prst="rect">
            <a:avLst/>
          </a:prstGeom>
        </p:spPr>
      </p:pic>
      <p:sp>
        <p:nvSpPr>
          <p:cNvPr id="4" name="TextBox 3">
            <a:hlinkClick r:id="rId2"/>
            <a:extLst>
              <a:ext uri="{FF2B5EF4-FFF2-40B4-BE49-F238E27FC236}">
                <a16:creationId xmlns:a16="http://schemas.microsoft.com/office/drawing/2014/main" id="{491C842F-2063-0C2E-6AEB-6ED88E502CD8}"/>
              </a:ext>
            </a:extLst>
          </p:cNvPr>
          <p:cNvSpPr txBox="1"/>
          <p:nvPr/>
        </p:nvSpPr>
        <p:spPr>
          <a:xfrm>
            <a:off x="4295274" y="312821"/>
            <a:ext cx="4510145" cy="461665"/>
          </a:xfrm>
          <a:prstGeom prst="rect">
            <a:avLst/>
          </a:prstGeom>
          <a:noFill/>
        </p:spPr>
        <p:txBody>
          <a:bodyPr wrap="none" rtlCol="0">
            <a:spAutoFit/>
          </a:bodyPr>
          <a:lstStyle/>
          <a:p>
            <a:r>
              <a:rPr lang="en-US" sz="2400" b="1" dirty="0" err="1"/>
              <a:t>Bureo</a:t>
            </a:r>
            <a:r>
              <a:rPr lang="en-US" sz="2400" b="1" dirty="0"/>
              <a:t> Fishing Nets to Sweaters</a:t>
            </a:r>
          </a:p>
        </p:txBody>
      </p:sp>
    </p:spTree>
    <p:extLst>
      <p:ext uri="{BB962C8B-B14F-4D97-AF65-F5344CB8AC3E}">
        <p14:creationId xmlns:p14="http://schemas.microsoft.com/office/powerpoint/2010/main" val="27347912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49</a:t>
            </a:fld>
            <a:endParaRPr lang="en-US"/>
          </a:p>
        </p:txBody>
      </p:sp>
      <p:sp>
        <p:nvSpPr>
          <p:cNvPr id="2" name="TextBox 1">
            <a:extLst>
              <a:ext uri="{FF2B5EF4-FFF2-40B4-BE49-F238E27FC236}">
                <a16:creationId xmlns:a16="http://schemas.microsoft.com/office/drawing/2014/main" id="{A85E7676-B18A-5D6C-C6E2-EDC676A3C50E}"/>
              </a:ext>
            </a:extLst>
          </p:cNvPr>
          <p:cNvSpPr txBox="1"/>
          <p:nvPr/>
        </p:nvSpPr>
        <p:spPr>
          <a:xfrm>
            <a:off x="5221001" y="887566"/>
            <a:ext cx="1426481" cy="523220"/>
          </a:xfrm>
          <a:prstGeom prst="rect">
            <a:avLst/>
          </a:prstGeom>
          <a:noFill/>
        </p:spPr>
        <p:txBody>
          <a:bodyPr wrap="none" rtlCol="0">
            <a:spAutoFit/>
          </a:bodyPr>
          <a:lstStyle/>
          <a:p>
            <a:r>
              <a:rPr lang="en-US" sz="2800" b="1" dirty="0"/>
              <a:t>Textiles</a:t>
            </a:r>
          </a:p>
        </p:txBody>
      </p:sp>
      <p:pic>
        <p:nvPicPr>
          <p:cNvPr id="3" name="Picture 2">
            <a:hlinkClick r:id="rId2"/>
            <a:extLst>
              <a:ext uri="{FF2B5EF4-FFF2-40B4-BE49-F238E27FC236}">
                <a16:creationId xmlns:a16="http://schemas.microsoft.com/office/drawing/2014/main" id="{383F1CF1-DE9A-92A8-200A-1F2796397B23}"/>
              </a:ext>
            </a:extLst>
          </p:cNvPr>
          <p:cNvPicPr>
            <a:picLocks noChangeAspect="1"/>
          </p:cNvPicPr>
          <p:nvPr/>
        </p:nvPicPr>
        <p:blipFill>
          <a:blip r:embed="rId3"/>
          <a:stretch>
            <a:fillRect/>
          </a:stretch>
        </p:blipFill>
        <p:spPr>
          <a:xfrm>
            <a:off x="2209800" y="612315"/>
            <a:ext cx="7772400" cy="5633369"/>
          </a:xfrm>
          <a:prstGeom prst="rect">
            <a:avLst/>
          </a:prstGeom>
        </p:spPr>
      </p:pic>
      <p:sp>
        <p:nvSpPr>
          <p:cNvPr id="4" name="TextBox 3">
            <a:extLst>
              <a:ext uri="{FF2B5EF4-FFF2-40B4-BE49-F238E27FC236}">
                <a16:creationId xmlns:a16="http://schemas.microsoft.com/office/drawing/2014/main" id="{0E9A6DF6-BEBD-BC95-E8BC-8B31B5891EED}"/>
              </a:ext>
            </a:extLst>
          </p:cNvPr>
          <p:cNvSpPr txBox="1"/>
          <p:nvPr/>
        </p:nvSpPr>
        <p:spPr>
          <a:xfrm>
            <a:off x="4379495" y="136525"/>
            <a:ext cx="3741024" cy="461665"/>
          </a:xfrm>
          <a:prstGeom prst="rect">
            <a:avLst/>
          </a:prstGeom>
          <a:noFill/>
        </p:spPr>
        <p:txBody>
          <a:bodyPr wrap="none" rtlCol="0">
            <a:spAutoFit/>
          </a:bodyPr>
          <a:lstStyle/>
          <a:p>
            <a:r>
              <a:rPr lang="en-US" sz="2400" b="1" dirty="0">
                <a:hlinkClick r:id="rId2"/>
              </a:rPr>
              <a:t>Carpet Recovery America</a:t>
            </a:r>
            <a:endParaRPr lang="en-US" sz="2400" b="1" dirty="0"/>
          </a:p>
        </p:txBody>
      </p:sp>
    </p:spTree>
    <p:extLst>
      <p:ext uri="{BB962C8B-B14F-4D97-AF65-F5344CB8AC3E}">
        <p14:creationId xmlns:p14="http://schemas.microsoft.com/office/powerpoint/2010/main" val="41736592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5</a:t>
            </a:fld>
            <a:endParaRPr lang="en-US"/>
          </a:p>
        </p:txBody>
      </p:sp>
      <p:sp>
        <p:nvSpPr>
          <p:cNvPr id="2" name="TextBox 1">
            <a:extLst>
              <a:ext uri="{FF2B5EF4-FFF2-40B4-BE49-F238E27FC236}">
                <a16:creationId xmlns:a16="http://schemas.microsoft.com/office/drawing/2014/main" id="{A85E7676-B18A-5D6C-C6E2-EDC676A3C50E}"/>
              </a:ext>
            </a:extLst>
          </p:cNvPr>
          <p:cNvSpPr txBox="1"/>
          <p:nvPr/>
        </p:nvSpPr>
        <p:spPr>
          <a:xfrm>
            <a:off x="5221001" y="887566"/>
            <a:ext cx="1426481" cy="523220"/>
          </a:xfrm>
          <a:prstGeom prst="rect">
            <a:avLst/>
          </a:prstGeom>
          <a:noFill/>
        </p:spPr>
        <p:txBody>
          <a:bodyPr wrap="none" rtlCol="0">
            <a:spAutoFit/>
          </a:bodyPr>
          <a:lstStyle/>
          <a:p>
            <a:r>
              <a:rPr lang="en-US" sz="2800" b="1" dirty="0"/>
              <a:t>Textiles</a:t>
            </a:r>
          </a:p>
        </p:txBody>
      </p:sp>
      <p:sp>
        <p:nvSpPr>
          <p:cNvPr id="4" name="TextBox 3">
            <a:extLst>
              <a:ext uri="{FF2B5EF4-FFF2-40B4-BE49-F238E27FC236}">
                <a16:creationId xmlns:a16="http://schemas.microsoft.com/office/drawing/2014/main" id="{69145D9D-EEA7-D96E-9742-EED43835CD58}"/>
              </a:ext>
            </a:extLst>
          </p:cNvPr>
          <p:cNvSpPr txBox="1"/>
          <p:nvPr/>
        </p:nvSpPr>
        <p:spPr>
          <a:xfrm>
            <a:off x="3140363" y="1674674"/>
            <a:ext cx="6096000" cy="4801314"/>
          </a:xfrm>
          <a:prstGeom prst="rect">
            <a:avLst/>
          </a:prstGeom>
          <a:noFill/>
        </p:spPr>
        <p:txBody>
          <a:bodyPr wrap="square">
            <a:spAutoFit/>
          </a:bodyPr>
          <a:lstStyle/>
          <a:p>
            <a:r>
              <a:rPr lang="en-US" sz="1800" dirty="0">
                <a:effectLst/>
                <a:highlight>
                  <a:srgbClr val="FFFFFF"/>
                </a:highlight>
                <a:latin typeface="Georgia" panose="02040502050405020303" pitchFamily="18" charset="0"/>
              </a:rPr>
              <a:t>Textiles include clothing, shoes, bedding, towels, upholstery fabrics and carpeting </a:t>
            </a:r>
          </a:p>
          <a:p>
            <a:endParaRPr lang="en-US" dirty="0">
              <a:highlight>
                <a:srgbClr val="FFFFFF"/>
              </a:highlight>
              <a:latin typeface="Georgia" panose="02040502050405020303" pitchFamily="18" charset="0"/>
            </a:endParaRPr>
          </a:p>
          <a:p>
            <a:r>
              <a:rPr lang="en-US" dirty="0">
                <a:effectLst/>
                <a:highlight>
                  <a:srgbClr val="FFFFFF"/>
                </a:highlight>
                <a:latin typeface="Georgia" panose="02040502050405020303" pitchFamily="18" charset="0"/>
              </a:rPr>
              <a:t>But mostly Clothing</a:t>
            </a:r>
          </a:p>
          <a:p>
            <a:endParaRPr lang="en-US" dirty="0">
              <a:highlight>
                <a:srgbClr val="FFFFFF"/>
              </a:highlight>
              <a:latin typeface="Georgia" panose="02040502050405020303" pitchFamily="18" charset="0"/>
            </a:endParaRPr>
          </a:p>
          <a:p>
            <a:r>
              <a:rPr lang="en-US" dirty="0">
                <a:effectLst/>
                <a:highlight>
                  <a:srgbClr val="FFFFFF"/>
                </a:highlight>
                <a:latin typeface="Georgia" panose="02040502050405020303" pitchFamily="18" charset="0"/>
              </a:rPr>
              <a:t>2018 each person in the US discarded 103 </a:t>
            </a:r>
            <a:r>
              <a:rPr lang="en-US" dirty="0" err="1">
                <a:effectLst/>
                <a:highlight>
                  <a:srgbClr val="FFFFFF"/>
                </a:highlight>
                <a:latin typeface="Georgia" panose="02040502050405020303" pitchFamily="18" charset="0"/>
              </a:rPr>
              <a:t>lbs</a:t>
            </a:r>
            <a:r>
              <a:rPr lang="en-US" dirty="0">
                <a:effectLst/>
                <a:highlight>
                  <a:srgbClr val="FFFFFF"/>
                </a:highlight>
                <a:latin typeface="Georgia" panose="02040502050405020303" pitchFamily="18" charset="0"/>
              </a:rPr>
              <a:t> of clothing</a:t>
            </a:r>
          </a:p>
          <a:p>
            <a:endParaRPr lang="en-US" dirty="0">
              <a:highlight>
                <a:srgbClr val="FFFFFF"/>
              </a:highlight>
              <a:latin typeface="Georgia" panose="02040502050405020303" pitchFamily="18" charset="0"/>
            </a:endParaRPr>
          </a:p>
          <a:p>
            <a:r>
              <a:rPr lang="en-US" b="0" i="0" u="none" strike="noStrike" dirty="0">
                <a:solidFill>
                  <a:srgbClr val="1B1B1B"/>
                </a:solidFill>
                <a:effectLst/>
                <a:highlight>
                  <a:srgbClr val="FFFFFF"/>
                </a:highlight>
                <a:latin typeface="Source Sans Pro Web"/>
              </a:rPr>
              <a:t>EPA estimated that the generation of textiles in 2018 was 17 million tons. This figure represents 5.8 percent of total MSW generation</a:t>
            </a:r>
            <a:endParaRPr lang="en-US" b="0" i="0" u="none" strike="noStrike" dirty="0">
              <a:solidFill>
                <a:srgbClr val="1B1B1B"/>
              </a:solidFill>
              <a:effectLst/>
              <a:highlight>
                <a:srgbClr val="FFFFFF"/>
              </a:highlight>
              <a:latin typeface="Georgia" panose="02040502050405020303" pitchFamily="18" charset="0"/>
            </a:endParaRPr>
          </a:p>
          <a:p>
            <a:endParaRPr lang="en-US" dirty="0">
              <a:solidFill>
                <a:srgbClr val="1B1B1B"/>
              </a:solidFill>
              <a:highlight>
                <a:srgbClr val="FFFFFF"/>
              </a:highlight>
              <a:latin typeface="Georgia" panose="02040502050405020303" pitchFamily="18" charset="0"/>
            </a:endParaRPr>
          </a:p>
          <a:p>
            <a:r>
              <a:rPr lang="en-US" b="0" i="0" u="none" strike="noStrike" dirty="0">
                <a:solidFill>
                  <a:srgbClr val="1B1B1B"/>
                </a:solidFill>
                <a:effectLst/>
                <a:highlight>
                  <a:srgbClr val="FFFFFF"/>
                </a:highlight>
                <a:latin typeface="Source Sans Pro Web"/>
              </a:rPr>
              <a:t>The recycling rate for all textiles was 14.7 percent in 2018, with 2.5 million tons recycled. Within this figure, EPA estimated that the recycling rate for textiles in clothing and footwear was 13 percent based on information from the American Textile Recycling Service. The rate for items such as sheets and pillowcases was 15.8 percent in 2018.</a:t>
            </a:r>
            <a:endParaRPr lang="en-US" dirty="0">
              <a:effectLst/>
              <a:highlight>
                <a:srgbClr val="FFFFFF"/>
              </a:highlight>
            </a:endParaRPr>
          </a:p>
        </p:txBody>
      </p:sp>
    </p:spTree>
    <p:extLst>
      <p:ext uri="{BB962C8B-B14F-4D97-AF65-F5344CB8AC3E}">
        <p14:creationId xmlns:p14="http://schemas.microsoft.com/office/powerpoint/2010/main" val="29751273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50</a:t>
            </a:fld>
            <a:endParaRPr lang="en-US"/>
          </a:p>
        </p:txBody>
      </p:sp>
      <p:sp>
        <p:nvSpPr>
          <p:cNvPr id="2" name="TextBox 1">
            <a:extLst>
              <a:ext uri="{FF2B5EF4-FFF2-40B4-BE49-F238E27FC236}">
                <a16:creationId xmlns:a16="http://schemas.microsoft.com/office/drawing/2014/main" id="{A85E7676-B18A-5D6C-C6E2-EDC676A3C50E}"/>
              </a:ext>
            </a:extLst>
          </p:cNvPr>
          <p:cNvSpPr txBox="1"/>
          <p:nvPr/>
        </p:nvSpPr>
        <p:spPr>
          <a:xfrm>
            <a:off x="3254667" y="777444"/>
            <a:ext cx="5890202" cy="523220"/>
          </a:xfrm>
          <a:prstGeom prst="rect">
            <a:avLst/>
          </a:prstGeom>
          <a:noFill/>
        </p:spPr>
        <p:txBody>
          <a:bodyPr wrap="none" rtlCol="0">
            <a:spAutoFit/>
          </a:bodyPr>
          <a:lstStyle/>
          <a:p>
            <a:r>
              <a:rPr lang="en-US" sz="2800" b="1" dirty="0">
                <a:hlinkClick r:id="rId2"/>
              </a:rPr>
              <a:t>CIRC Chemical Recycler of Textiles</a:t>
            </a:r>
            <a:endParaRPr lang="en-US" sz="2800" b="1" dirty="0"/>
          </a:p>
        </p:txBody>
      </p:sp>
      <p:pic>
        <p:nvPicPr>
          <p:cNvPr id="3" name="Picture 2">
            <a:hlinkClick r:id="rId2"/>
            <a:extLst>
              <a:ext uri="{FF2B5EF4-FFF2-40B4-BE49-F238E27FC236}">
                <a16:creationId xmlns:a16="http://schemas.microsoft.com/office/drawing/2014/main" id="{3782880D-0297-20D9-0C76-DE7929B72498}"/>
              </a:ext>
            </a:extLst>
          </p:cNvPr>
          <p:cNvPicPr>
            <a:picLocks noChangeAspect="1"/>
          </p:cNvPicPr>
          <p:nvPr/>
        </p:nvPicPr>
        <p:blipFill>
          <a:blip r:embed="rId3"/>
          <a:stretch>
            <a:fillRect/>
          </a:stretch>
        </p:blipFill>
        <p:spPr>
          <a:xfrm>
            <a:off x="542907" y="1603292"/>
            <a:ext cx="11313723" cy="4147802"/>
          </a:xfrm>
          <a:prstGeom prst="rect">
            <a:avLst/>
          </a:prstGeom>
        </p:spPr>
      </p:pic>
    </p:spTree>
    <p:extLst>
      <p:ext uri="{BB962C8B-B14F-4D97-AF65-F5344CB8AC3E}">
        <p14:creationId xmlns:p14="http://schemas.microsoft.com/office/powerpoint/2010/main" val="20741039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51</a:t>
            </a:fld>
            <a:endParaRPr lang="en-US"/>
          </a:p>
        </p:txBody>
      </p:sp>
      <p:sp>
        <p:nvSpPr>
          <p:cNvPr id="2" name="TextBox 1">
            <a:extLst>
              <a:ext uri="{FF2B5EF4-FFF2-40B4-BE49-F238E27FC236}">
                <a16:creationId xmlns:a16="http://schemas.microsoft.com/office/drawing/2014/main" id="{A85E7676-B18A-5D6C-C6E2-EDC676A3C50E}"/>
              </a:ext>
            </a:extLst>
          </p:cNvPr>
          <p:cNvSpPr txBox="1"/>
          <p:nvPr/>
        </p:nvSpPr>
        <p:spPr>
          <a:xfrm>
            <a:off x="3617978" y="797254"/>
            <a:ext cx="5939446" cy="523220"/>
          </a:xfrm>
          <a:prstGeom prst="rect">
            <a:avLst/>
          </a:prstGeom>
          <a:noFill/>
        </p:spPr>
        <p:txBody>
          <a:bodyPr wrap="none" rtlCol="0">
            <a:spAutoFit/>
          </a:bodyPr>
          <a:lstStyle/>
          <a:p>
            <a:r>
              <a:rPr lang="en-US" sz="2800" b="1" dirty="0">
                <a:hlinkClick r:id="rId2"/>
              </a:rPr>
              <a:t>Circular Polymers for Carpet Waste</a:t>
            </a:r>
            <a:endParaRPr lang="en-US" sz="2800" b="1" dirty="0"/>
          </a:p>
        </p:txBody>
      </p:sp>
      <p:pic>
        <p:nvPicPr>
          <p:cNvPr id="5" name="Picture 4">
            <a:hlinkClick r:id="rId2"/>
            <a:extLst>
              <a:ext uri="{FF2B5EF4-FFF2-40B4-BE49-F238E27FC236}">
                <a16:creationId xmlns:a16="http://schemas.microsoft.com/office/drawing/2014/main" id="{CC38C054-BF7D-2C99-A7F2-C6B0E025421A}"/>
              </a:ext>
            </a:extLst>
          </p:cNvPr>
          <p:cNvPicPr>
            <a:picLocks noChangeAspect="1"/>
          </p:cNvPicPr>
          <p:nvPr/>
        </p:nvPicPr>
        <p:blipFill>
          <a:blip r:embed="rId3"/>
          <a:stretch>
            <a:fillRect/>
          </a:stretch>
        </p:blipFill>
        <p:spPr>
          <a:xfrm>
            <a:off x="3617978" y="1396674"/>
            <a:ext cx="5939446" cy="5242933"/>
          </a:xfrm>
          <a:prstGeom prst="rect">
            <a:avLst/>
          </a:prstGeom>
        </p:spPr>
      </p:pic>
    </p:spTree>
    <p:extLst>
      <p:ext uri="{BB962C8B-B14F-4D97-AF65-F5344CB8AC3E}">
        <p14:creationId xmlns:p14="http://schemas.microsoft.com/office/powerpoint/2010/main" val="26464659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52</a:t>
            </a:fld>
            <a:endParaRPr lang="en-US"/>
          </a:p>
        </p:txBody>
      </p:sp>
      <p:sp>
        <p:nvSpPr>
          <p:cNvPr id="2" name="TextBox 1">
            <a:extLst>
              <a:ext uri="{FF2B5EF4-FFF2-40B4-BE49-F238E27FC236}">
                <a16:creationId xmlns:a16="http://schemas.microsoft.com/office/drawing/2014/main" id="{A85E7676-B18A-5D6C-C6E2-EDC676A3C50E}"/>
              </a:ext>
            </a:extLst>
          </p:cNvPr>
          <p:cNvSpPr txBox="1"/>
          <p:nvPr/>
        </p:nvSpPr>
        <p:spPr>
          <a:xfrm>
            <a:off x="3742157" y="323121"/>
            <a:ext cx="5133970" cy="523220"/>
          </a:xfrm>
          <a:prstGeom prst="rect">
            <a:avLst/>
          </a:prstGeom>
          <a:noFill/>
        </p:spPr>
        <p:txBody>
          <a:bodyPr wrap="none" rtlCol="0">
            <a:spAutoFit/>
          </a:bodyPr>
          <a:lstStyle/>
          <a:p>
            <a:r>
              <a:rPr lang="en-US" sz="2800" b="1" dirty="0">
                <a:hlinkClick r:id="rId2"/>
              </a:rPr>
              <a:t>Product Stewardship Councils</a:t>
            </a:r>
            <a:endParaRPr lang="en-US" sz="2800" b="1" dirty="0"/>
          </a:p>
        </p:txBody>
      </p:sp>
      <p:pic>
        <p:nvPicPr>
          <p:cNvPr id="3" name="Picture 2">
            <a:hlinkClick r:id="rId2"/>
            <a:extLst>
              <a:ext uri="{FF2B5EF4-FFF2-40B4-BE49-F238E27FC236}">
                <a16:creationId xmlns:a16="http://schemas.microsoft.com/office/drawing/2014/main" id="{0782434F-714B-36F8-4D04-59B5C2CB3CC6}"/>
              </a:ext>
            </a:extLst>
          </p:cNvPr>
          <p:cNvPicPr>
            <a:picLocks noChangeAspect="1"/>
          </p:cNvPicPr>
          <p:nvPr/>
        </p:nvPicPr>
        <p:blipFill>
          <a:blip r:embed="rId3"/>
          <a:stretch>
            <a:fillRect/>
          </a:stretch>
        </p:blipFill>
        <p:spPr>
          <a:xfrm>
            <a:off x="3826933" y="988048"/>
            <a:ext cx="5322030" cy="5546831"/>
          </a:xfrm>
          <a:prstGeom prst="rect">
            <a:avLst/>
          </a:prstGeom>
        </p:spPr>
      </p:pic>
    </p:spTree>
    <p:extLst>
      <p:ext uri="{BB962C8B-B14F-4D97-AF65-F5344CB8AC3E}">
        <p14:creationId xmlns:p14="http://schemas.microsoft.com/office/powerpoint/2010/main" val="25151296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53</a:t>
            </a:fld>
            <a:endParaRPr lang="en-US"/>
          </a:p>
        </p:txBody>
      </p:sp>
      <p:sp>
        <p:nvSpPr>
          <p:cNvPr id="2" name="TextBox 1">
            <a:extLst>
              <a:ext uri="{FF2B5EF4-FFF2-40B4-BE49-F238E27FC236}">
                <a16:creationId xmlns:a16="http://schemas.microsoft.com/office/drawing/2014/main" id="{A85E7676-B18A-5D6C-C6E2-EDC676A3C50E}"/>
              </a:ext>
            </a:extLst>
          </p:cNvPr>
          <p:cNvSpPr txBox="1"/>
          <p:nvPr/>
        </p:nvSpPr>
        <p:spPr>
          <a:xfrm>
            <a:off x="2657310" y="379566"/>
            <a:ext cx="7324890" cy="523220"/>
          </a:xfrm>
          <a:prstGeom prst="rect">
            <a:avLst/>
          </a:prstGeom>
          <a:noFill/>
        </p:spPr>
        <p:txBody>
          <a:bodyPr wrap="none" rtlCol="0">
            <a:spAutoFit/>
          </a:bodyPr>
          <a:lstStyle/>
          <a:p>
            <a:r>
              <a:rPr lang="en-US" sz="2800" b="1" dirty="0">
                <a:hlinkClick r:id="rId2"/>
              </a:rPr>
              <a:t>Cradle to Cradle Certification of Companies</a:t>
            </a:r>
            <a:endParaRPr lang="en-US" sz="2800" b="1" dirty="0"/>
          </a:p>
        </p:txBody>
      </p:sp>
      <p:pic>
        <p:nvPicPr>
          <p:cNvPr id="3" name="Picture 2">
            <a:hlinkClick r:id="rId2"/>
            <a:extLst>
              <a:ext uri="{FF2B5EF4-FFF2-40B4-BE49-F238E27FC236}">
                <a16:creationId xmlns:a16="http://schemas.microsoft.com/office/drawing/2014/main" id="{135645DE-24EE-4AFF-39BE-0028C46F34BC}"/>
              </a:ext>
            </a:extLst>
          </p:cNvPr>
          <p:cNvPicPr>
            <a:picLocks noChangeAspect="1"/>
          </p:cNvPicPr>
          <p:nvPr/>
        </p:nvPicPr>
        <p:blipFill>
          <a:blip r:embed="rId3"/>
          <a:stretch>
            <a:fillRect/>
          </a:stretch>
        </p:blipFill>
        <p:spPr>
          <a:xfrm>
            <a:off x="2209800" y="1016306"/>
            <a:ext cx="7772400" cy="4825388"/>
          </a:xfrm>
          <a:prstGeom prst="rect">
            <a:avLst/>
          </a:prstGeom>
        </p:spPr>
      </p:pic>
    </p:spTree>
    <p:extLst>
      <p:ext uri="{BB962C8B-B14F-4D97-AF65-F5344CB8AC3E}">
        <p14:creationId xmlns:p14="http://schemas.microsoft.com/office/powerpoint/2010/main" val="8732589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54</a:t>
            </a:fld>
            <a:endParaRPr lang="en-US"/>
          </a:p>
        </p:txBody>
      </p:sp>
      <p:sp>
        <p:nvSpPr>
          <p:cNvPr id="2" name="TextBox 1">
            <a:hlinkClick r:id="rId2"/>
            <a:extLst>
              <a:ext uri="{FF2B5EF4-FFF2-40B4-BE49-F238E27FC236}">
                <a16:creationId xmlns:a16="http://schemas.microsoft.com/office/drawing/2014/main" id="{A85E7676-B18A-5D6C-C6E2-EDC676A3C50E}"/>
              </a:ext>
            </a:extLst>
          </p:cNvPr>
          <p:cNvSpPr txBox="1"/>
          <p:nvPr/>
        </p:nvSpPr>
        <p:spPr>
          <a:xfrm>
            <a:off x="3628209" y="501650"/>
            <a:ext cx="4935582" cy="523220"/>
          </a:xfrm>
          <a:prstGeom prst="rect">
            <a:avLst/>
          </a:prstGeom>
          <a:noFill/>
        </p:spPr>
        <p:txBody>
          <a:bodyPr wrap="none" rtlCol="0">
            <a:spAutoFit/>
          </a:bodyPr>
          <a:lstStyle/>
          <a:p>
            <a:r>
              <a:rPr lang="en-US" sz="2800" b="1" dirty="0" err="1"/>
              <a:t>DeBrand</a:t>
            </a:r>
            <a:r>
              <a:rPr lang="en-US" sz="2800" b="1" dirty="0"/>
              <a:t> Damaged </a:t>
            </a:r>
            <a:r>
              <a:rPr lang="en-US" sz="2800" b="1" dirty="0" err="1"/>
              <a:t>etc</a:t>
            </a:r>
            <a:r>
              <a:rPr lang="en-US" sz="2800" b="1" dirty="0"/>
              <a:t> cloths</a:t>
            </a:r>
          </a:p>
        </p:txBody>
      </p:sp>
      <p:pic>
        <p:nvPicPr>
          <p:cNvPr id="3" name="Picture 2">
            <a:hlinkClick r:id="rId2"/>
            <a:extLst>
              <a:ext uri="{FF2B5EF4-FFF2-40B4-BE49-F238E27FC236}">
                <a16:creationId xmlns:a16="http://schemas.microsoft.com/office/drawing/2014/main" id="{C7E99C52-1D5A-7B3E-596F-36CD9359C39E}"/>
              </a:ext>
            </a:extLst>
          </p:cNvPr>
          <p:cNvPicPr>
            <a:picLocks noChangeAspect="1"/>
          </p:cNvPicPr>
          <p:nvPr/>
        </p:nvPicPr>
        <p:blipFill>
          <a:blip r:embed="rId3"/>
          <a:stretch>
            <a:fillRect/>
          </a:stretch>
        </p:blipFill>
        <p:spPr>
          <a:xfrm>
            <a:off x="2209800" y="1261100"/>
            <a:ext cx="7772400" cy="4335800"/>
          </a:xfrm>
          <a:prstGeom prst="rect">
            <a:avLst/>
          </a:prstGeom>
        </p:spPr>
      </p:pic>
    </p:spTree>
    <p:extLst>
      <p:ext uri="{BB962C8B-B14F-4D97-AF65-F5344CB8AC3E}">
        <p14:creationId xmlns:p14="http://schemas.microsoft.com/office/powerpoint/2010/main" val="17173630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55</a:t>
            </a:fld>
            <a:endParaRPr lang="en-US"/>
          </a:p>
        </p:txBody>
      </p:sp>
      <p:sp>
        <p:nvSpPr>
          <p:cNvPr id="2" name="TextBox 1">
            <a:extLst>
              <a:ext uri="{FF2B5EF4-FFF2-40B4-BE49-F238E27FC236}">
                <a16:creationId xmlns:a16="http://schemas.microsoft.com/office/drawing/2014/main" id="{A85E7676-B18A-5D6C-C6E2-EDC676A3C50E}"/>
              </a:ext>
            </a:extLst>
          </p:cNvPr>
          <p:cNvSpPr txBox="1"/>
          <p:nvPr/>
        </p:nvSpPr>
        <p:spPr>
          <a:xfrm>
            <a:off x="4000137" y="548899"/>
            <a:ext cx="4191725" cy="523220"/>
          </a:xfrm>
          <a:prstGeom prst="rect">
            <a:avLst/>
          </a:prstGeom>
          <a:noFill/>
        </p:spPr>
        <p:txBody>
          <a:bodyPr wrap="none" rtlCol="0">
            <a:spAutoFit/>
          </a:bodyPr>
          <a:lstStyle/>
          <a:p>
            <a:r>
              <a:rPr lang="en-US" sz="2800" b="1" dirty="0">
                <a:hlinkClick r:id="rId2"/>
              </a:rPr>
              <a:t>Depop for clothes resale</a:t>
            </a:r>
            <a:endParaRPr lang="en-US" sz="2800" b="1" dirty="0"/>
          </a:p>
        </p:txBody>
      </p:sp>
      <p:pic>
        <p:nvPicPr>
          <p:cNvPr id="3" name="Picture 2">
            <a:hlinkClick r:id="rId2"/>
            <a:extLst>
              <a:ext uri="{FF2B5EF4-FFF2-40B4-BE49-F238E27FC236}">
                <a16:creationId xmlns:a16="http://schemas.microsoft.com/office/drawing/2014/main" id="{E85768F8-9E45-F2D6-BA68-661CD89FB1F4}"/>
              </a:ext>
            </a:extLst>
          </p:cNvPr>
          <p:cNvPicPr>
            <a:picLocks noChangeAspect="1"/>
          </p:cNvPicPr>
          <p:nvPr/>
        </p:nvPicPr>
        <p:blipFill>
          <a:blip r:embed="rId3"/>
          <a:stretch>
            <a:fillRect/>
          </a:stretch>
        </p:blipFill>
        <p:spPr>
          <a:xfrm>
            <a:off x="2326038" y="1538167"/>
            <a:ext cx="7772400" cy="4641533"/>
          </a:xfrm>
          <a:prstGeom prst="rect">
            <a:avLst/>
          </a:prstGeom>
        </p:spPr>
      </p:pic>
    </p:spTree>
    <p:extLst>
      <p:ext uri="{BB962C8B-B14F-4D97-AF65-F5344CB8AC3E}">
        <p14:creationId xmlns:p14="http://schemas.microsoft.com/office/powerpoint/2010/main" val="16730133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56</a:t>
            </a:fld>
            <a:endParaRPr lang="en-US"/>
          </a:p>
        </p:txBody>
      </p:sp>
      <p:sp>
        <p:nvSpPr>
          <p:cNvPr id="2" name="TextBox 1">
            <a:hlinkClick r:id="rId2"/>
            <a:extLst>
              <a:ext uri="{FF2B5EF4-FFF2-40B4-BE49-F238E27FC236}">
                <a16:creationId xmlns:a16="http://schemas.microsoft.com/office/drawing/2014/main" id="{A85E7676-B18A-5D6C-C6E2-EDC676A3C50E}"/>
              </a:ext>
            </a:extLst>
          </p:cNvPr>
          <p:cNvSpPr txBox="1"/>
          <p:nvPr/>
        </p:nvSpPr>
        <p:spPr>
          <a:xfrm>
            <a:off x="3910722" y="571477"/>
            <a:ext cx="4370555" cy="523220"/>
          </a:xfrm>
          <a:prstGeom prst="rect">
            <a:avLst/>
          </a:prstGeom>
          <a:noFill/>
        </p:spPr>
        <p:txBody>
          <a:bodyPr wrap="none" rtlCol="0">
            <a:spAutoFit/>
          </a:bodyPr>
          <a:lstStyle/>
          <a:p>
            <a:r>
              <a:rPr lang="en-US" sz="2800" b="1" dirty="0" err="1"/>
              <a:t>Econyl</a:t>
            </a:r>
            <a:r>
              <a:rPr lang="en-US" sz="2800" b="1" dirty="0"/>
              <a:t> regenerative nylon</a:t>
            </a:r>
          </a:p>
        </p:txBody>
      </p:sp>
      <p:pic>
        <p:nvPicPr>
          <p:cNvPr id="3" name="Picture 2">
            <a:hlinkClick r:id="rId2"/>
            <a:extLst>
              <a:ext uri="{FF2B5EF4-FFF2-40B4-BE49-F238E27FC236}">
                <a16:creationId xmlns:a16="http://schemas.microsoft.com/office/drawing/2014/main" id="{4BA3BEE7-F911-BF38-EBD3-B2989992B93E}"/>
              </a:ext>
            </a:extLst>
          </p:cNvPr>
          <p:cNvPicPr>
            <a:picLocks noChangeAspect="1"/>
          </p:cNvPicPr>
          <p:nvPr/>
        </p:nvPicPr>
        <p:blipFill>
          <a:blip r:embed="rId3"/>
          <a:stretch>
            <a:fillRect/>
          </a:stretch>
        </p:blipFill>
        <p:spPr>
          <a:xfrm>
            <a:off x="2895599" y="1133388"/>
            <a:ext cx="6400799" cy="5405524"/>
          </a:xfrm>
          <a:prstGeom prst="rect">
            <a:avLst/>
          </a:prstGeom>
        </p:spPr>
      </p:pic>
    </p:spTree>
    <p:extLst>
      <p:ext uri="{BB962C8B-B14F-4D97-AF65-F5344CB8AC3E}">
        <p14:creationId xmlns:p14="http://schemas.microsoft.com/office/powerpoint/2010/main" val="35702224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57</a:t>
            </a:fld>
            <a:endParaRPr lang="en-US"/>
          </a:p>
        </p:txBody>
      </p:sp>
      <p:sp>
        <p:nvSpPr>
          <p:cNvPr id="2" name="TextBox 1">
            <a:extLst>
              <a:ext uri="{FF2B5EF4-FFF2-40B4-BE49-F238E27FC236}">
                <a16:creationId xmlns:a16="http://schemas.microsoft.com/office/drawing/2014/main" id="{A85E7676-B18A-5D6C-C6E2-EDC676A3C50E}"/>
              </a:ext>
            </a:extLst>
          </p:cNvPr>
          <p:cNvSpPr txBox="1"/>
          <p:nvPr/>
        </p:nvSpPr>
        <p:spPr>
          <a:xfrm>
            <a:off x="3189001" y="740810"/>
            <a:ext cx="6294993" cy="523220"/>
          </a:xfrm>
          <a:prstGeom prst="rect">
            <a:avLst/>
          </a:prstGeom>
          <a:noFill/>
        </p:spPr>
        <p:txBody>
          <a:bodyPr wrap="none" rtlCol="0">
            <a:spAutoFit/>
          </a:bodyPr>
          <a:lstStyle/>
          <a:p>
            <a:r>
              <a:rPr lang="en-US" sz="2800" b="1" dirty="0">
                <a:hlinkClick r:id="rId2"/>
              </a:rPr>
              <a:t>EON Circular Data Protocol (a sticker)</a:t>
            </a:r>
            <a:endParaRPr lang="en-US" sz="2800" b="1" dirty="0"/>
          </a:p>
        </p:txBody>
      </p:sp>
      <p:pic>
        <p:nvPicPr>
          <p:cNvPr id="5" name="Picture 4">
            <a:hlinkClick r:id="rId2"/>
            <a:extLst>
              <a:ext uri="{FF2B5EF4-FFF2-40B4-BE49-F238E27FC236}">
                <a16:creationId xmlns:a16="http://schemas.microsoft.com/office/drawing/2014/main" id="{36FF3CDF-8B07-3305-2A67-BF8F58E95F02}"/>
              </a:ext>
            </a:extLst>
          </p:cNvPr>
          <p:cNvPicPr>
            <a:picLocks noChangeAspect="1"/>
          </p:cNvPicPr>
          <p:nvPr/>
        </p:nvPicPr>
        <p:blipFill>
          <a:blip r:embed="rId3"/>
          <a:stretch>
            <a:fillRect/>
          </a:stretch>
        </p:blipFill>
        <p:spPr>
          <a:xfrm>
            <a:off x="2209800" y="1447641"/>
            <a:ext cx="7772400" cy="3941128"/>
          </a:xfrm>
          <a:prstGeom prst="rect">
            <a:avLst/>
          </a:prstGeom>
        </p:spPr>
      </p:pic>
    </p:spTree>
    <p:extLst>
      <p:ext uri="{BB962C8B-B14F-4D97-AF65-F5344CB8AC3E}">
        <p14:creationId xmlns:p14="http://schemas.microsoft.com/office/powerpoint/2010/main" val="337585994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58</a:t>
            </a:fld>
            <a:endParaRPr lang="en-US"/>
          </a:p>
        </p:txBody>
      </p:sp>
      <p:sp>
        <p:nvSpPr>
          <p:cNvPr id="2" name="TextBox 1">
            <a:extLst>
              <a:ext uri="{FF2B5EF4-FFF2-40B4-BE49-F238E27FC236}">
                <a16:creationId xmlns:a16="http://schemas.microsoft.com/office/drawing/2014/main" id="{A85E7676-B18A-5D6C-C6E2-EDC676A3C50E}"/>
              </a:ext>
            </a:extLst>
          </p:cNvPr>
          <p:cNvSpPr txBox="1"/>
          <p:nvPr/>
        </p:nvSpPr>
        <p:spPr>
          <a:xfrm>
            <a:off x="3415009" y="299568"/>
            <a:ext cx="5361981" cy="523220"/>
          </a:xfrm>
          <a:prstGeom prst="rect">
            <a:avLst/>
          </a:prstGeom>
          <a:noFill/>
        </p:spPr>
        <p:txBody>
          <a:bodyPr wrap="none" rtlCol="0">
            <a:spAutoFit/>
          </a:bodyPr>
          <a:lstStyle/>
          <a:p>
            <a:r>
              <a:rPr lang="en-US" sz="2800" b="1" dirty="0" err="1"/>
              <a:t>Evrnu</a:t>
            </a:r>
            <a:r>
              <a:rPr lang="en-US" sz="2800" b="1" dirty="0"/>
              <a:t> </a:t>
            </a:r>
            <a:r>
              <a:rPr lang="en-US" sz="2800" b="1" dirty="0">
                <a:hlinkClick r:id="rId2"/>
              </a:rPr>
              <a:t>cotton</a:t>
            </a:r>
            <a:r>
              <a:rPr lang="en-US" sz="2800" b="1" dirty="0"/>
              <a:t> recycling (Seattle) </a:t>
            </a:r>
          </a:p>
        </p:txBody>
      </p:sp>
      <p:pic>
        <p:nvPicPr>
          <p:cNvPr id="3" name="Picture 2">
            <a:hlinkClick r:id="rId2"/>
            <a:extLst>
              <a:ext uri="{FF2B5EF4-FFF2-40B4-BE49-F238E27FC236}">
                <a16:creationId xmlns:a16="http://schemas.microsoft.com/office/drawing/2014/main" id="{72A4139C-85EC-0195-2CDB-3A6A3860A2F2}"/>
              </a:ext>
            </a:extLst>
          </p:cNvPr>
          <p:cNvPicPr>
            <a:picLocks noChangeAspect="1"/>
          </p:cNvPicPr>
          <p:nvPr/>
        </p:nvPicPr>
        <p:blipFill>
          <a:blip r:embed="rId3"/>
          <a:stretch>
            <a:fillRect/>
          </a:stretch>
        </p:blipFill>
        <p:spPr>
          <a:xfrm>
            <a:off x="2209800" y="1143925"/>
            <a:ext cx="7772400" cy="4570150"/>
          </a:xfrm>
          <a:prstGeom prst="rect">
            <a:avLst/>
          </a:prstGeom>
        </p:spPr>
      </p:pic>
    </p:spTree>
    <p:extLst>
      <p:ext uri="{BB962C8B-B14F-4D97-AF65-F5344CB8AC3E}">
        <p14:creationId xmlns:p14="http://schemas.microsoft.com/office/powerpoint/2010/main" val="98456514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59</a:t>
            </a:fld>
            <a:endParaRPr lang="en-US"/>
          </a:p>
        </p:txBody>
      </p:sp>
      <p:sp>
        <p:nvSpPr>
          <p:cNvPr id="2" name="TextBox 1">
            <a:extLst>
              <a:ext uri="{FF2B5EF4-FFF2-40B4-BE49-F238E27FC236}">
                <a16:creationId xmlns:a16="http://schemas.microsoft.com/office/drawing/2014/main" id="{A85E7676-B18A-5D6C-C6E2-EDC676A3C50E}"/>
              </a:ext>
            </a:extLst>
          </p:cNvPr>
          <p:cNvSpPr txBox="1"/>
          <p:nvPr/>
        </p:nvSpPr>
        <p:spPr>
          <a:xfrm>
            <a:off x="3527667" y="537611"/>
            <a:ext cx="5830442" cy="523220"/>
          </a:xfrm>
          <a:prstGeom prst="rect">
            <a:avLst/>
          </a:prstGeom>
          <a:noFill/>
        </p:spPr>
        <p:txBody>
          <a:bodyPr wrap="none" rtlCol="0">
            <a:spAutoFit/>
          </a:bodyPr>
          <a:lstStyle/>
          <a:p>
            <a:r>
              <a:rPr lang="en-US" sz="2800" b="1" dirty="0" err="1"/>
              <a:t>FabScrap</a:t>
            </a:r>
            <a:r>
              <a:rPr lang="en-US" sz="2800" b="1" dirty="0"/>
              <a:t> </a:t>
            </a:r>
            <a:r>
              <a:rPr lang="en-US" sz="2800" b="1" dirty="0">
                <a:hlinkClick r:id="rId2"/>
              </a:rPr>
              <a:t>Brooklyn</a:t>
            </a:r>
            <a:r>
              <a:rPr lang="en-US" sz="2800" b="1" dirty="0"/>
              <a:t> fabric recycling</a:t>
            </a:r>
          </a:p>
        </p:txBody>
      </p:sp>
      <p:pic>
        <p:nvPicPr>
          <p:cNvPr id="3" name="Picture 2">
            <a:hlinkClick r:id="rId2"/>
            <a:extLst>
              <a:ext uri="{FF2B5EF4-FFF2-40B4-BE49-F238E27FC236}">
                <a16:creationId xmlns:a16="http://schemas.microsoft.com/office/drawing/2014/main" id="{5184D044-71E8-21BF-6575-90BB6E4F6788}"/>
              </a:ext>
            </a:extLst>
          </p:cNvPr>
          <p:cNvPicPr>
            <a:picLocks noChangeAspect="1"/>
          </p:cNvPicPr>
          <p:nvPr/>
        </p:nvPicPr>
        <p:blipFill>
          <a:blip r:embed="rId3"/>
          <a:stretch>
            <a:fillRect/>
          </a:stretch>
        </p:blipFill>
        <p:spPr>
          <a:xfrm>
            <a:off x="3352671" y="1060831"/>
            <a:ext cx="5486658" cy="5806410"/>
          </a:xfrm>
          <a:prstGeom prst="rect">
            <a:avLst/>
          </a:prstGeom>
        </p:spPr>
      </p:pic>
    </p:spTree>
    <p:extLst>
      <p:ext uri="{BB962C8B-B14F-4D97-AF65-F5344CB8AC3E}">
        <p14:creationId xmlns:p14="http://schemas.microsoft.com/office/powerpoint/2010/main" val="35939064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6</a:t>
            </a:fld>
            <a:endParaRPr lang="en-US"/>
          </a:p>
        </p:txBody>
      </p:sp>
      <p:sp>
        <p:nvSpPr>
          <p:cNvPr id="2" name="TextBox 1">
            <a:extLst>
              <a:ext uri="{FF2B5EF4-FFF2-40B4-BE49-F238E27FC236}">
                <a16:creationId xmlns:a16="http://schemas.microsoft.com/office/drawing/2014/main" id="{A85E7676-B18A-5D6C-C6E2-EDC676A3C50E}"/>
              </a:ext>
            </a:extLst>
          </p:cNvPr>
          <p:cNvSpPr txBox="1"/>
          <p:nvPr/>
        </p:nvSpPr>
        <p:spPr>
          <a:xfrm>
            <a:off x="5221001" y="887566"/>
            <a:ext cx="1426481" cy="523220"/>
          </a:xfrm>
          <a:prstGeom prst="rect">
            <a:avLst/>
          </a:prstGeom>
          <a:noFill/>
        </p:spPr>
        <p:txBody>
          <a:bodyPr wrap="none" rtlCol="0">
            <a:spAutoFit/>
          </a:bodyPr>
          <a:lstStyle/>
          <a:p>
            <a:r>
              <a:rPr lang="en-US" sz="2800" b="1" dirty="0"/>
              <a:t>Textiles</a:t>
            </a:r>
          </a:p>
        </p:txBody>
      </p:sp>
      <p:pic>
        <p:nvPicPr>
          <p:cNvPr id="3" name="Picture 2">
            <a:extLst>
              <a:ext uri="{FF2B5EF4-FFF2-40B4-BE49-F238E27FC236}">
                <a16:creationId xmlns:a16="http://schemas.microsoft.com/office/drawing/2014/main" id="{650A5929-CCBD-ED7B-8A46-3C6D64807B19}"/>
              </a:ext>
            </a:extLst>
          </p:cNvPr>
          <p:cNvPicPr>
            <a:picLocks noChangeAspect="1"/>
          </p:cNvPicPr>
          <p:nvPr/>
        </p:nvPicPr>
        <p:blipFill>
          <a:blip r:embed="rId2"/>
          <a:stretch>
            <a:fillRect/>
          </a:stretch>
        </p:blipFill>
        <p:spPr>
          <a:xfrm>
            <a:off x="2209800" y="1883307"/>
            <a:ext cx="7772400" cy="3091386"/>
          </a:xfrm>
          <a:prstGeom prst="rect">
            <a:avLst/>
          </a:prstGeom>
        </p:spPr>
      </p:pic>
    </p:spTree>
    <p:extLst>
      <p:ext uri="{BB962C8B-B14F-4D97-AF65-F5344CB8AC3E}">
        <p14:creationId xmlns:p14="http://schemas.microsoft.com/office/powerpoint/2010/main" val="41478746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60</a:t>
            </a:fld>
            <a:endParaRPr lang="en-US"/>
          </a:p>
        </p:txBody>
      </p:sp>
      <p:sp>
        <p:nvSpPr>
          <p:cNvPr id="2" name="TextBox 1">
            <a:extLst>
              <a:ext uri="{FF2B5EF4-FFF2-40B4-BE49-F238E27FC236}">
                <a16:creationId xmlns:a16="http://schemas.microsoft.com/office/drawing/2014/main" id="{A85E7676-B18A-5D6C-C6E2-EDC676A3C50E}"/>
              </a:ext>
            </a:extLst>
          </p:cNvPr>
          <p:cNvSpPr txBox="1"/>
          <p:nvPr/>
        </p:nvSpPr>
        <p:spPr>
          <a:xfrm>
            <a:off x="3564730" y="469877"/>
            <a:ext cx="5062540" cy="523220"/>
          </a:xfrm>
          <a:prstGeom prst="rect">
            <a:avLst/>
          </a:prstGeom>
          <a:noFill/>
        </p:spPr>
        <p:txBody>
          <a:bodyPr wrap="none" rtlCol="0">
            <a:spAutoFit/>
          </a:bodyPr>
          <a:lstStyle/>
          <a:p>
            <a:r>
              <a:rPr lang="en-US" sz="2800" b="1" dirty="0"/>
              <a:t>Fashion </a:t>
            </a:r>
            <a:r>
              <a:rPr lang="en-US" sz="2800" b="1" dirty="0">
                <a:hlinkClick r:id="rId2"/>
              </a:rPr>
              <a:t>Pass</a:t>
            </a:r>
            <a:r>
              <a:rPr lang="en-US" sz="2800" b="1" dirty="0"/>
              <a:t> Rent your cloths</a:t>
            </a:r>
          </a:p>
        </p:txBody>
      </p:sp>
      <p:pic>
        <p:nvPicPr>
          <p:cNvPr id="4" name="Picture 3">
            <a:hlinkClick r:id="rId2"/>
            <a:extLst>
              <a:ext uri="{FF2B5EF4-FFF2-40B4-BE49-F238E27FC236}">
                <a16:creationId xmlns:a16="http://schemas.microsoft.com/office/drawing/2014/main" id="{BCB2C592-97AE-683B-3294-DE41EC8EF600}"/>
              </a:ext>
            </a:extLst>
          </p:cNvPr>
          <p:cNvPicPr>
            <a:picLocks noChangeAspect="1"/>
          </p:cNvPicPr>
          <p:nvPr/>
        </p:nvPicPr>
        <p:blipFill>
          <a:blip r:embed="rId3"/>
          <a:stretch>
            <a:fillRect/>
          </a:stretch>
        </p:blipFill>
        <p:spPr>
          <a:xfrm>
            <a:off x="2209800" y="1560850"/>
            <a:ext cx="7772400" cy="3736300"/>
          </a:xfrm>
          <a:prstGeom prst="rect">
            <a:avLst/>
          </a:prstGeom>
        </p:spPr>
      </p:pic>
    </p:spTree>
    <p:extLst>
      <p:ext uri="{BB962C8B-B14F-4D97-AF65-F5344CB8AC3E}">
        <p14:creationId xmlns:p14="http://schemas.microsoft.com/office/powerpoint/2010/main" val="12464623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61</a:t>
            </a:fld>
            <a:endParaRPr lang="en-US"/>
          </a:p>
        </p:txBody>
      </p:sp>
      <p:sp>
        <p:nvSpPr>
          <p:cNvPr id="2" name="TextBox 1">
            <a:extLst>
              <a:ext uri="{FF2B5EF4-FFF2-40B4-BE49-F238E27FC236}">
                <a16:creationId xmlns:a16="http://schemas.microsoft.com/office/drawing/2014/main" id="{A85E7676-B18A-5D6C-C6E2-EDC676A3C50E}"/>
              </a:ext>
            </a:extLst>
          </p:cNvPr>
          <p:cNvSpPr txBox="1"/>
          <p:nvPr/>
        </p:nvSpPr>
        <p:spPr>
          <a:xfrm>
            <a:off x="2389224" y="300544"/>
            <a:ext cx="7592976" cy="523220"/>
          </a:xfrm>
          <a:prstGeom prst="rect">
            <a:avLst/>
          </a:prstGeom>
          <a:noFill/>
        </p:spPr>
        <p:txBody>
          <a:bodyPr wrap="none" rtlCol="0">
            <a:spAutoFit/>
          </a:bodyPr>
          <a:lstStyle/>
          <a:p>
            <a:r>
              <a:rPr lang="en-US" sz="2800" b="1" dirty="0"/>
              <a:t>Fashion </a:t>
            </a:r>
            <a:r>
              <a:rPr lang="en-US" sz="2800" b="1" dirty="0">
                <a:hlinkClick r:id="rId2"/>
              </a:rPr>
              <a:t>Revolution</a:t>
            </a:r>
            <a:r>
              <a:rPr lang="en-US" sz="2800" b="1" dirty="0"/>
              <a:t> USA  Activist Organization</a:t>
            </a:r>
          </a:p>
        </p:txBody>
      </p:sp>
      <p:pic>
        <p:nvPicPr>
          <p:cNvPr id="3" name="Picture 2">
            <a:hlinkClick r:id="rId2"/>
            <a:extLst>
              <a:ext uri="{FF2B5EF4-FFF2-40B4-BE49-F238E27FC236}">
                <a16:creationId xmlns:a16="http://schemas.microsoft.com/office/drawing/2014/main" id="{004C0886-BA36-7947-F434-A6D70F80FE0E}"/>
              </a:ext>
            </a:extLst>
          </p:cNvPr>
          <p:cNvPicPr>
            <a:picLocks noChangeAspect="1"/>
          </p:cNvPicPr>
          <p:nvPr/>
        </p:nvPicPr>
        <p:blipFill>
          <a:blip r:embed="rId3"/>
          <a:stretch>
            <a:fillRect/>
          </a:stretch>
        </p:blipFill>
        <p:spPr>
          <a:xfrm>
            <a:off x="2209800" y="980046"/>
            <a:ext cx="7772400" cy="4897908"/>
          </a:xfrm>
          <a:prstGeom prst="rect">
            <a:avLst/>
          </a:prstGeom>
        </p:spPr>
      </p:pic>
    </p:spTree>
    <p:extLst>
      <p:ext uri="{BB962C8B-B14F-4D97-AF65-F5344CB8AC3E}">
        <p14:creationId xmlns:p14="http://schemas.microsoft.com/office/powerpoint/2010/main" val="139238351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62</a:t>
            </a:fld>
            <a:endParaRPr lang="en-US"/>
          </a:p>
        </p:txBody>
      </p:sp>
      <p:sp>
        <p:nvSpPr>
          <p:cNvPr id="2" name="TextBox 1">
            <a:extLst>
              <a:ext uri="{FF2B5EF4-FFF2-40B4-BE49-F238E27FC236}">
                <a16:creationId xmlns:a16="http://schemas.microsoft.com/office/drawing/2014/main" id="{A85E7676-B18A-5D6C-C6E2-EDC676A3C50E}"/>
              </a:ext>
            </a:extLst>
          </p:cNvPr>
          <p:cNvSpPr txBox="1"/>
          <p:nvPr/>
        </p:nvSpPr>
        <p:spPr>
          <a:xfrm>
            <a:off x="3076112" y="548900"/>
            <a:ext cx="7008329" cy="523220"/>
          </a:xfrm>
          <a:prstGeom prst="rect">
            <a:avLst/>
          </a:prstGeom>
          <a:noFill/>
        </p:spPr>
        <p:txBody>
          <a:bodyPr wrap="none" rtlCol="0">
            <a:spAutoFit/>
          </a:bodyPr>
          <a:lstStyle/>
          <a:p>
            <a:r>
              <a:rPr lang="en-US" sz="2800" b="1" dirty="0" err="1"/>
              <a:t>FiberShed</a:t>
            </a:r>
            <a:r>
              <a:rPr lang="en-US" sz="2800" b="1" dirty="0"/>
              <a:t> </a:t>
            </a:r>
            <a:r>
              <a:rPr lang="en-US" sz="2800" b="1" dirty="0">
                <a:hlinkClick r:id="rId2"/>
              </a:rPr>
              <a:t>Something</a:t>
            </a:r>
            <a:r>
              <a:rPr lang="en-US" sz="2800" b="1" dirty="0"/>
              <a:t> about sheep I guess</a:t>
            </a:r>
          </a:p>
        </p:txBody>
      </p:sp>
      <p:pic>
        <p:nvPicPr>
          <p:cNvPr id="3" name="Picture 2">
            <a:hlinkClick r:id="rId2"/>
            <a:extLst>
              <a:ext uri="{FF2B5EF4-FFF2-40B4-BE49-F238E27FC236}">
                <a16:creationId xmlns:a16="http://schemas.microsoft.com/office/drawing/2014/main" id="{941622E9-6CA5-2165-A0E0-6F599D01E713}"/>
              </a:ext>
            </a:extLst>
          </p:cNvPr>
          <p:cNvPicPr>
            <a:picLocks noChangeAspect="1"/>
          </p:cNvPicPr>
          <p:nvPr/>
        </p:nvPicPr>
        <p:blipFill>
          <a:blip r:embed="rId3"/>
          <a:stretch>
            <a:fillRect/>
          </a:stretch>
        </p:blipFill>
        <p:spPr>
          <a:xfrm>
            <a:off x="2209800" y="1387575"/>
            <a:ext cx="7772400" cy="4082850"/>
          </a:xfrm>
          <a:prstGeom prst="rect">
            <a:avLst/>
          </a:prstGeom>
        </p:spPr>
      </p:pic>
    </p:spTree>
    <p:extLst>
      <p:ext uri="{BB962C8B-B14F-4D97-AF65-F5344CB8AC3E}">
        <p14:creationId xmlns:p14="http://schemas.microsoft.com/office/powerpoint/2010/main" val="307578751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63</a:t>
            </a:fld>
            <a:endParaRPr lang="en-US"/>
          </a:p>
        </p:txBody>
      </p:sp>
      <p:sp>
        <p:nvSpPr>
          <p:cNvPr id="2" name="TextBox 1">
            <a:extLst>
              <a:ext uri="{FF2B5EF4-FFF2-40B4-BE49-F238E27FC236}">
                <a16:creationId xmlns:a16="http://schemas.microsoft.com/office/drawing/2014/main" id="{A85E7676-B18A-5D6C-C6E2-EDC676A3C50E}"/>
              </a:ext>
            </a:extLst>
          </p:cNvPr>
          <p:cNvSpPr txBox="1"/>
          <p:nvPr/>
        </p:nvSpPr>
        <p:spPr>
          <a:xfrm>
            <a:off x="3527597" y="729521"/>
            <a:ext cx="6601359" cy="523220"/>
          </a:xfrm>
          <a:prstGeom prst="rect">
            <a:avLst/>
          </a:prstGeom>
          <a:noFill/>
        </p:spPr>
        <p:txBody>
          <a:bodyPr wrap="none" rtlCol="0">
            <a:spAutoFit/>
          </a:bodyPr>
          <a:lstStyle/>
          <a:p>
            <a:r>
              <a:rPr lang="en-US" sz="2800" b="1" dirty="0" err="1"/>
              <a:t>FiberSort</a:t>
            </a:r>
            <a:r>
              <a:rPr lang="en-US" sz="2800" b="1" dirty="0"/>
              <a:t> </a:t>
            </a:r>
            <a:r>
              <a:rPr lang="en-US" sz="2800" b="1" dirty="0">
                <a:hlinkClick r:id="rId2"/>
              </a:rPr>
              <a:t>using</a:t>
            </a:r>
            <a:r>
              <a:rPr lang="en-US" sz="2800" b="1" dirty="0"/>
              <a:t> IR to detect fabric types</a:t>
            </a:r>
          </a:p>
        </p:txBody>
      </p:sp>
      <p:pic>
        <p:nvPicPr>
          <p:cNvPr id="3" name="Picture 2">
            <a:hlinkClick r:id="rId2"/>
            <a:extLst>
              <a:ext uri="{FF2B5EF4-FFF2-40B4-BE49-F238E27FC236}">
                <a16:creationId xmlns:a16="http://schemas.microsoft.com/office/drawing/2014/main" id="{0556C97D-64CB-AA36-C0AE-D34B5E3D0C9E}"/>
              </a:ext>
            </a:extLst>
          </p:cNvPr>
          <p:cNvPicPr>
            <a:picLocks noChangeAspect="1"/>
          </p:cNvPicPr>
          <p:nvPr/>
        </p:nvPicPr>
        <p:blipFill>
          <a:blip r:embed="rId3"/>
          <a:stretch>
            <a:fillRect/>
          </a:stretch>
        </p:blipFill>
        <p:spPr>
          <a:xfrm>
            <a:off x="2209800" y="1695957"/>
            <a:ext cx="7772400" cy="4217177"/>
          </a:xfrm>
          <a:prstGeom prst="rect">
            <a:avLst/>
          </a:prstGeom>
        </p:spPr>
      </p:pic>
    </p:spTree>
    <p:extLst>
      <p:ext uri="{BB962C8B-B14F-4D97-AF65-F5344CB8AC3E}">
        <p14:creationId xmlns:p14="http://schemas.microsoft.com/office/powerpoint/2010/main" val="424889659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64</a:t>
            </a:fld>
            <a:endParaRPr lang="en-US"/>
          </a:p>
        </p:txBody>
      </p:sp>
      <p:sp>
        <p:nvSpPr>
          <p:cNvPr id="2" name="TextBox 1">
            <a:extLst>
              <a:ext uri="{FF2B5EF4-FFF2-40B4-BE49-F238E27FC236}">
                <a16:creationId xmlns:a16="http://schemas.microsoft.com/office/drawing/2014/main" id="{A85E7676-B18A-5D6C-C6E2-EDC676A3C50E}"/>
              </a:ext>
            </a:extLst>
          </p:cNvPr>
          <p:cNvSpPr txBox="1"/>
          <p:nvPr/>
        </p:nvSpPr>
        <p:spPr>
          <a:xfrm>
            <a:off x="2712189" y="582767"/>
            <a:ext cx="6767622" cy="523220"/>
          </a:xfrm>
          <a:prstGeom prst="rect">
            <a:avLst/>
          </a:prstGeom>
          <a:noFill/>
        </p:spPr>
        <p:txBody>
          <a:bodyPr wrap="none" rtlCol="0">
            <a:spAutoFit/>
          </a:bodyPr>
          <a:lstStyle/>
          <a:p>
            <a:r>
              <a:rPr lang="en-US" sz="2800" b="1" dirty="0" err="1"/>
              <a:t>GeoHay</a:t>
            </a:r>
            <a:r>
              <a:rPr lang="en-US" sz="2800" b="1" dirty="0"/>
              <a:t> </a:t>
            </a:r>
            <a:r>
              <a:rPr lang="en-US" sz="2800" b="1" dirty="0">
                <a:hlinkClick r:id="rId2"/>
              </a:rPr>
              <a:t>recycled</a:t>
            </a:r>
            <a:r>
              <a:rPr lang="en-US" sz="2800" b="1" dirty="0"/>
              <a:t> carpet to water control</a:t>
            </a:r>
          </a:p>
        </p:txBody>
      </p:sp>
      <p:pic>
        <p:nvPicPr>
          <p:cNvPr id="3" name="Picture 2">
            <a:hlinkClick r:id="rId2"/>
            <a:extLst>
              <a:ext uri="{FF2B5EF4-FFF2-40B4-BE49-F238E27FC236}">
                <a16:creationId xmlns:a16="http://schemas.microsoft.com/office/drawing/2014/main" id="{5E67D052-BE23-95F6-CE3E-D2C1329FEA10}"/>
              </a:ext>
            </a:extLst>
          </p:cNvPr>
          <p:cNvPicPr>
            <a:picLocks noChangeAspect="1"/>
          </p:cNvPicPr>
          <p:nvPr/>
        </p:nvPicPr>
        <p:blipFill>
          <a:blip r:embed="rId3"/>
          <a:stretch>
            <a:fillRect/>
          </a:stretch>
        </p:blipFill>
        <p:spPr>
          <a:xfrm>
            <a:off x="2119489" y="1105987"/>
            <a:ext cx="7772400" cy="5573832"/>
          </a:xfrm>
          <a:prstGeom prst="rect">
            <a:avLst/>
          </a:prstGeom>
        </p:spPr>
      </p:pic>
    </p:spTree>
    <p:extLst>
      <p:ext uri="{BB962C8B-B14F-4D97-AF65-F5344CB8AC3E}">
        <p14:creationId xmlns:p14="http://schemas.microsoft.com/office/powerpoint/2010/main" val="159174013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65</a:t>
            </a:fld>
            <a:endParaRPr lang="en-US"/>
          </a:p>
        </p:txBody>
      </p:sp>
      <p:sp>
        <p:nvSpPr>
          <p:cNvPr id="2" name="TextBox 1">
            <a:extLst>
              <a:ext uri="{FF2B5EF4-FFF2-40B4-BE49-F238E27FC236}">
                <a16:creationId xmlns:a16="http://schemas.microsoft.com/office/drawing/2014/main" id="{A85E7676-B18A-5D6C-C6E2-EDC676A3C50E}"/>
              </a:ext>
            </a:extLst>
          </p:cNvPr>
          <p:cNvSpPr txBox="1"/>
          <p:nvPr/>
        </p:nvSpPr>
        <p:spPr>
          <a:xfrm>
            <a:off x="1766601" y="447299"/>
            <a:ext cx="9094028" cy="523220"/>
          </a:xfrm>
          <a:prstGeom prst="rect">
            <a:avLst/>
          </a:prstGeom>
          <a:noFill/>
        </p:spPr>
        <p:txBody>
          <a:bodyPr wrap="none" rtlCol="0">
            <a:spAutoFit/>
          </a:bodyPr>
          <a:lstStyle/>
          <a:p>
            <a:r>
              <a:rPr lang="en-US" sz="2800" b="1" dirty="0"/>
              <a:t>Global </a:t>
            </a:r>
            <a:r>
              <a:rPr lang="en-US" sz="2800" b="1" dirty="0">
                <a:hlinkClick r:id="rId2"/>
              </a:rPr>
              <a:t>Fashion</a:t>
            </a:r>
            <a:r>
              <a:rPr lang="en-US" sz="2800" b="1" dirty="0"/>
              <a:t> Exchange (swap clothes San Francisco)</a:t>
            </a:r>
          </a:p>
        </p:txBody>
      </p:sp>
      <p:pic>
        <p:nvPicPr>
          <p:cNvPr id="3" name="Picture 2">
            <a:hlinkClick r:id="rId2"/>
            <a:extLst>
              <a:ext uri="{FF2B5EF4-FFF2-40B4-BE49-F238E27FC236}">
                <a16:creationId xmlns:a16="http://schemas.microsoft.com/office/drawing/2014/main" id="{5215A6C1-9674-1F5A-B1EC-BFDFF3B5A398}"/>
              </a:ext>
            </a:extLst>
          </p:cNvPr>
          <p:cNvPicPr>
            <a:picLocks noChangeAspect="1"/>
          </p:cNvPicPr>
          <p:nvPr/>
        </p:nvPicPr>
        <p:blipFill>
          <a:blip r:embed="rId3"/>
          <a:stretch>
            <a:fillRect/>
          </a:stretch>
        </p:blipFill>
        <p:spPr>
          <a:xfrm>
            <a:off x="2311400" y="1489183"/>
            <a:ext cx="7772400" cy="4481251"/>
          </a:xfrm>
          <a:prstGeom prst="rect">
            <a:avLst/>
          </a:prstGeom>
        </p:spPr>
      </p:pic>
    </p:spTree>
    <p:extLst>
      <p:ext uri="{BB962C8B-B14F-4D97-AF65-F5344CB8AC3E}">
        <p14:creationId xmlns:p14="http://schemas.microsoft.com/office/powerpoint/2010/main" val="288637606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66</a:t>
            </a:fld>
            <a:endParaRPr lang="en-US"/>
          </a:p>
        </p:txBody>
      </p:sp>
      <p:sp>
        <p:nvSpPr>
          <p:cNvPr id="2" name="TextBox 1">
            <a:extLst>
              <a:ext uri="{FF2B5EF4-FFF2-40B4-BE49-F238E27FC236}">
                <a16:creationId xmlns:a16="http://schemas.microsoft.com/office/drawing/2014/main" id="{A85E7676-B18A-5D6C-C6E2-EDC676A3C50E}"/>
              </a:ext>
            </a:extLst>
          </p:cNvPr>
          <p:cNvSpPr txBox="1"/>
          <p:nvPr/>
        </p:nvSpPr>
        <p:spPr>
          <a:xfrm>
            <a:off x="4024378" y="402144"/>
            <a:ext cx="4400757" cy="523220"/>
          </a:xfrm>
          <a:prstGeom prst="rect">
            <a:avLst/>
          </a:prstGeom>
          <a:noFill/>
        </p:spPr>
        <p:txBody>
          <a:bodyPr wrap="none" rtlCol="0">
            <a:spAutoFit/>
          </a:bodyPr>
          <a:lstStyle/>
          <a:p>
            <a:r>
              <a:rPr lang="en-US" sz="2800" b="1" dirty="0" err="1"/>
              <a:t>Helpsy</a:t>
            </a:r>
            <a:r>
              <a:rPr lang="en-US" sz="2800" b="1" dirty="0"/>
              <a:t> </a:t>
            </a:r>
            <a:r>
              <a:rPr lang="en-US" sz="2800" b="1" dirty="0">
                <a:hlinkClick r:id="rId2"/>
              </a:rPr>
              <a:t>looks</a:t>
            </a:r>
            <a:r>
              <a:rPr lang="en-US" sz="2800" b="1" dirty="0"/>
              <a:t> like goodwill</a:t>
            </a:r>
          </a:p>
        </p:txBody>
      </p:sp>
      <p:pic>
        <p:nvPicPr>
          <p:cNvPr id="3" name="Picture 2">
            <a:hlinkClick r:id="rId2"/>
            <a:extLst>
              <a:ext uri="{FF2B5EF4-FFF2-40B4-BE49-F238E27FC236}">
                <a16:creationId xmlns:a16="http://schemas.microsoft.com/office/drawing/2014/main" id="{734D499F-A13A-5367-4AFA-EDBCDDB173D3}"/>
              </a:ext>
            </a:extLst>
          </p:cNvPr>
          <p:cNvPicPr>
            <a:picLocks noChangeAspect="1"/>
          </p:cNvPicPr>
          <p:nvPr/>
        </p:nvPicPr>
        <p:blipFill>
          <a:blip r:embed="rId3"/>
          <a:stretch>
            <a:fillRect/>
          </a:stretch>
        </p:blipFill>
        <p:spPr>
          <a:xfrm>
            <a:off x="2209800" y="1362889"/>
            <a:ext cx="7772400" cy="4132222"/>
          </a:xfrm>
          <a:prstGeom prst="rect">
            <a:avLst/>
          </a:prstGeom>
        </p:spPr>
      </p:pic>
    </p:spTree>
    <p:extLst>
      <p:ext uri="{BB962C8B-B14F-4D97-AF65-F5344CB8AC3E}">
        <p14:creationId xmlns:p14="http://schemas.microsoft.com/office/powerpoint/2010/main" val="207361192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67</a:t>
            </a:fld>
            <a:endParaRPr lang="en-US"/>
          </a:p>
        </p:txBody>
      </p:sp>
      <p:sp>
        <p:nvSpPr>
          <p:cNvPr id="2" name="TextBox 1">
            <a:extLst>
              <a:ext uri="{FF2B5EF4-FFF2-40B4-BE49-F238E27FC236}">
                <a16:creationId xmlns:a16="http://schemas.microsoft.com/office/drawing/2014/main" id="{A85E7676-B18A-5D6C-C6E2-EDC676A3C50E}"/>
              </a:ext>
            </a:extLst>
          </p:cNvPr>
          <p:cNvSpPr txBox="1"/>
          <p:nvPr/>
        </p:nvSpPr>
        <p:spPr>
          <a:xfrm>
            <a:off x="1971473" y="332609"/>
            <a:ext cx="8249053" cy="523220"/>
          </a:xfrm>
          <a:prstGeom prst="rect">
            <a:avLst/>
          </a:prstGeom>
          <a:noFill/>
        </p:spPr>
        <p:txBody>
          <a:bodyPr wrap="none" rtlCol="0">
            <a:spAutoFit/>
          </a:bodyPr>
          <a:lstStyle/>
          <a:p>
            <a:r>
              <a:rPr lang="en-US" sz="2800" b="1" dirty="0" err="1"/>
              <a:t>Ioncell</a:t>
            </a:r>
            <a:r>
              <a:rPr lang="en-US" sz="2800" b="1" dirty="0"/>
              <a:t> </a:t>
            </a:r>
            <a:r>
              <a:rPr lang="en-US" sz="2800" b="1" dirty="0">
                <a:hlinkClick r:id="rId2"/>
              </a:rPr>
              <a:t>ionic liquids </a:t>
            </a:r>
            <a:r>
              <a:rPr lang="en-US" sz="2800" b="1" dirty="0"/>
              <a:t>for cellulose recycle (Finnish)</a:t>
            </a:r>
          </a:p>
        </p:txBody>
      </p:sp>
      <p:pic>
        <p:nvPicPr>
          <p:cNvPr id="3" name="Picture 2">
            <a:hlinkClick r:id="rId2"/>
            <a:extLst>
              <a:ext uri="{FF2B5EF4-FFF2-40B4-BE49-F238E27FC236}">
                <a16:creationId xmlns:a16="http://schemas.microsoft.com/office/drawing/2014/main" id="{6B9587C8-54B3-40D2-8B91-CC00BF8E1EB2}"/>
              </a:ext>
            </a:extLst>
          </p:cNvPr>
          <p:cNvPicPr>
            <a:picLocks noChangeAspect="1"/>
          </p:cNvPicPr>
          <p:nvPr/>
        </p:nvPicPr>
        <p:blipFill>
          <a:blip r:embed="rId3"/>
          <a:stretch>
            <a:fillRect/>
          </a:stretch>
        </p:blipFill>
        <p:spPr>
          <a:xfrm>
            <a:off x="2209800" y="1210009"/>
            <a:ext cx="7772400" cy="4437981"/>
          </a:xfrm>
          <a:prstGeom prst="rect">
            <a:avLst/>
          </a:prstGeom>
        </p:spPr>
      </p:pic>
    </p:spTree>
    <p:extLst>
      <p:ext uri="{BB962C8B-B14F-4D97-AF65-F5344CB8AC3E}">
        <p14:creationId xmlns:p14="http://schemas.microsoft.com/office/powerpoint/2010/main" val="227339800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68</a:t>
            </a:fld>
            <a:endParaRPr lang="en-US"/>
          </a:p>
        </p:txBody>
      </p:sp>
      <p:sp>
        <p:nvSpPr>
          <p:cNvPr id="2" name="TextBox 1">
            <a:extLst>
              <a:ext uri="{FF2B5EF4-FFF2-40B4-BE49-F238E27FC236}">
                <a16:creationId xmlns:a16="http://schemas.microsoft.com/office/drawing/2014/main" id="{A85E7676-B18A-5D6C-C6E2-EDC676A3C50E}"/>
              </a:ext>
            </a:extLst>
          </p:cNvPr>
          <p:cNvSpPr txBox="1"/>
          <p:nvPr/>
        </p:nvSpPr>
        <p:spPr>
          <a:xfrm>
            <a:off x="3779659" y="319088"/>
            <a:ext cx="5450723" cy="523220"/>
          </a:xfrm>
          <a:prstGeom prst="rect">
            <a:avLst/>
          </a:prstGeom>
          <a:noFill/>
        </p:spPr>
        <p:txBody>
          <a:bodyPr wrap="none" rtlCol="0">
            <a:spAutoFit/>
          </a:bodyPr>
          <a:lstStyle/>
          <a:p>
            <a:r>
              <a:rPr lang="en-US" sz="2800" b="1" dirty="0" err="1"/>
              <a:t>Oeko</a:t>
            </a:r>
            <a:r>
              <a:rPr lang="en-US" sz="2800" b="1" dirty="0"/>
              <a:t> Tex </a:t>
            </a:r>
            <a:r>
              <a:rPr lang="en-US" sz="2800" b="1" dirty="0">
                <a:hlinkClick r:id="rId2"/>
              </a:rPr>
              <a:t>certification</a:t>
            </a:r>
            <a:r>
              <a:rPr lang="en-US" sz="2800" b="1" dirty="0"/>
              <a:t> for fabrics</a:t>
            </a:r>
          </a:p>
        </p:txBody>
      </p:sp>
      <p:pic>
        <p:nvPicPr>
          <p:cNvPr id="3" name="Picture 2">
            <a:hlinkClick r:id="rId2"/>
            <a:extLst>
              <a:ext uri="{FF2B5EF4-FFF2-40B4-BE49-F238E27FC236}">
                <a16:creationId xmlns:a16="http://schemas.microsoft.com/office/drawing/2014/main" id="{EB53326F-0D60-50EC-A4F2-1FFD0A10C0C4}"/>
              </a:ext>
            </a:extLst>
          </p:cNvPr>
          <p:cNvPicPr>
            <a:picLocks noChangeAspect="1"/>
          </p:cNvPicPr>
          <p:nvPr/>
        </p:nvPicPr>
        <p:blipFill>
          <a:blip r:embed="rId3"/>
          <a:stretch>
            <a:fillRect/>
          </a:stretch>
        </p:blipFill>
        <p:spPr>
          <a:xfrm>
            <a:off x="2209800" y="1065201"/>
            <a:ext cx="7772400" cy="5473711"/>
          </a:xfrm>
          <a:prstGeom prst="rect">
            <a:avLst/>
          </a:prstGeom>
        </p:spPr>
      </p:pic>
    </p:spTree>
    <p:extLst>
      <p:ext uri="{BB962C8B-B14F-4D97-AF65-F5344CB8AC3E}">
        <p14:creationId xmlns:p14="http://schemas.microsoft.com/office/powerpoint/2010/main" val="157521571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69</a:t>
            </a:fld>
            <a:endParaRPr lang="en-US"/>
          </a:p>
        </p:txBody>
      </p:sp>
      <p:sp>
        <p:nvSpPr>
          <p:cNvPr id="2" name="TextBox 1">
            <a:hlinkClick r:id="rId2"/>
            <a:extLst>
              <a:ext uri="{FF2B5EF4-FFF2-40B4-BE49-F238E27FC236}">
                <a16:creationId xmlns:a16="http://schemas.microsoft.com/office/drawing/2014/main" id="{A85E7676-B18A-5D6C-C6E2-EDC676A3C50E}"/>
              </a:ext>
            </a:extLst>
          </p:cNvPr>
          <p:cNvSpPr txBox="1"/>
          <p:nvPr/>
        </p:nvSpPr>
        <p:spPr>
          <a:xfrm>
            <a:off x="3351853" y="221521"/>
            <a:ext cx="5258747" cy="523220"/>
          </a:xfrm>
          <a:prstGeom prst="rect">
            <a:avLst/>
          </a:prstGeom>
          <a:noFill/>
        </p:spPr>
        <p:txBody>
          <a:bodyPr wrap="none" rtlCol="0">
            <a:spAutoFit/>
          </a:bodyPr>
          <a:lstStyle/>
          <a:p>
            <a:r>
              <a:rPr lang="en-US" sz="2800" b="1" dirty="0" err="1"/>
              <a:t>PoshMark.com</a:t>
            </a:r>
            <a:r>
              <a:rPr lang="en-US" sz="2800" b="1" dirty="0"/>
              <a:t> on line goodwill</a:t>
            </a:r>
          </a:p>
        </p:txBody>
      </p:sp>
      <p:pic>
        <p:nvPicPr>
          <p:cNvPr id="3" name="Picture 2">
            <a:hlinkClick r:id="rId2"/>
            <a:extLst>
              <a:ext uri="{FF2B5EF4-FFF2-40B4-BE49-F238E27FC236}">
                <a16:creationId xmlns:a16="http://schemas.microsoft.com/office/drawing/2014/main" id="{BD902579-F982-1AE3-FF1D-2AE1F64E0EAE}"/>
              </a:ext>
            </a:extLst>
          </p:cNvPr>
          <p:cNvPicPr>
            <a:picLocks noChangeAspect="1"/>
          </p:cNvPicPr>
          <p:nvPr/>
        </p:nvPicPr>
        <p:blipFill>
          <a:blip r:embed="rId3"/>
          <a:stretch>
            <a:fillRect/>
          </a:stretch>
        </p:blipFill>
        <p:spPr>
          <a:xfrm>
            <a:off x="2209800" y="1013892"/>
            <a:ext cx="7772400" cy="4830215"/>
          </a:xfrm>
          <a:prstGeom prst="rect">
            <a:avLst/>
          </a:prstGeom>
        </p:spPr>
      </p:pic>
    </p:spTree>
    <p:extLst>
      <p:ext uri="{BB962C8B-B14F-4D97-AF65-F5344CB8AC3E}">
        <p14:creationId xmlns:p14="http://schemas.microsoft.com/office/powerpoint/2010/main" val="7269123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7</a:t>
            </a:fld>
            <a:endParaRPr lang="en-US"/>
          </a:p>
        </p:txBody>
      </p:sp>
      <p:sp>
        <p:nvSpPr>
          <p:cNvPr id="2" name="TextBox 1">
            <a:extLst>
              <a:ext uri="{FF2B5EF4-FFF2-40B4-BE49-F238E27FC236}">
                <a16:creationId xmlns:a16="http://schemas.microsoft.com/office/drawing/2014/main" id="{A85E7676-B18A-5D6C-C6E2-EDC676A3C50E}"/>
              </a:ext>
            </a:extLst>
          </p:cNvPr>
          <p:cNvSpPr txBox="1"/>
          <p:nvPr/>
        </p:nvSpPr>
        <p:spPr>
          <a:xfrm>
            <a:off x="5221001" y="887566"/>
            <a:ext cx="1426481" cy="523220"/>
          </a:xfrm>
          <a:prstGeom prst="rect">
            <a:avLst/>
          </a:prstGeom>
          <a:noFill/>
        </p:spPr>
        <p:txBody>
          <a:bodyPr wrap="none" rtlCol="0">
            <a:spAutoFit/>
          </a:bodyPr>
          <a:lstStyle/>
          <a:p>
            <a:r>
              <a:rPr lang="en-US" sz="2800" b="1" dirty="0"/>
              <a:t>Textiles</a:t>
            </a:r>
          </a:p>
        </p:txBody>
      </p:sp>
      <p:pic>
        <p:nvPicPr>
          <p:cNvPr id="3" name="Picture 2">
            <a:extLst>
              <a:ext uri="{FF2B5EF4-FFF2-40B4-BE49-F238E27FC236}">
                <a16:creationId xmlns:a16="http://schemas.microsoft.com/office/drawing/2014/main" id="{7FF529AB-D07B-BF98-DDBB-9062BE283191}"/>
              </a:ext>
            </a:extLst>
          </p:cNvPr>
          <p:cNvPicPr>
            <a:picLocks noChangeAspect="1"/>
          </p:cNvPicPr>
          <p:nvPr/>
        </p:nvPicPr>
        <p:blipFill>
          <a:blip r:embed="rId2"/>
          <a:stretch>
            <a:fillRect/>
          </a:stretch>
        </p:blipFill>
        <p:spPr>
          <a:xfrm>
            <a:off x="360947" y="618114"/>
            <a:ext cx="11586411" cy="5565900"/>
          </a:xfrm>
          <a:prstGeom prst="rect">
            <a:avLst/>
          </a:prstGeom>
        </p:spPr>
      </p:pic>
    </p:spTree>
    <p:extLst>
      <p:ext uri="{BB962C8B-B14F-4D97-AF65-F5344CB8AC3E}">
        <p14:creationId xmlns:p14="http://schemas.microsoft.com/office/powerpoint/2010/main" val="388806823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70</a:t>
            </a:fld>
            <a:endParaRPr lang="en-US"/>
          </a:p>
        </p:txBody>
      </p:sp>
      <p:sp>
        <p:nvSpPr>
          <p:cNvPr id="2" name="TextBox 1">
            <a:extLst>
              <a:ext uri="{FF2B5EF4-FFF2-40B4-BE49-F238E27FC236}">
                <a16:creationId xmlns:a16="http://schemas.microsoft.com/office/drawing/2014/main" id="{A85E7676-B18A-5D6C-C6E2-EDC676A3C50E}"/>
              </a:ext>
            </a:extLst>
          </p:cNvPr>
          <p:cNvSpPr txBox="1"/>
          <p:nvPr/>
        </p:nvSpPr>
        <p:spPr>
          <a:xfrm>
            <a:off x="2884201" y="266677"/>
            <a:ext cx="6091668" cy="523220"/>
          </a:xfrm>
          <a:prstGeom prst="rect">
            <a:avLst/>
          </a:prstGeom>
          <a:noFill/>
        </p:spPr>
        <p:txBody>
          <a:bodyPr wrap="none" rtlCol="0">
            <a:spAutoFit/>
          </a:bodyPr>
          <a:lstStyle/>
          <a:p>
            <a:r>
              <a:rPr lang="en-US" sz="2800" b="1" dirty="0"/>
              <a:t>Queen </a:t>
            </a:r>
            <a:r>
              <a:rPr lang="en-US" sz="2800" b="1" dirty="0">
                <a:hlinkClick r:id="rId2"/>
              </a:rPr>
              <a:t>of</a:t>
            </a:r>
            <a:r>
              <a:rPr lang="en-US" sz="2800" b="1" dirty="0"/>
              <a:t> the Raw (Excess inventory)</a:t>
            </a:r>
          </a:p>
        </p:txBody>
      </p:sp>
      <p:pic>
        <p:nvPicPr>
          <p:cNvPr id="3" name="Picture 2">
            <a:hlinkClick r:id="rId2"/>
            <a:extLst>
              <a:ext uri="{FF2B5EF4-FFF2-40B4-BE49-F238E27FC236}">
                <a16:creationId xmlns:a16="http://schemas.microsoft.com/office/drawing/2014/main" id="{DC79693E-7A24-6534-66DE-F03FEB623126}"/>
              </a:ext>
            </a:extLst>
          </p:cNvPr>
          <p:cNvPicPr>
            <a:picLocks noChangeAspect="1"/>
          </p:cNvPicPr>
          <p:nvPr/>
        </p:nvPicPr>
        <p:blipFill>
          <a:blip r:embed="rId3"/>
          <a:stretch>
            <a:fillRect/>
          </a:stretch>
        </p:blipFill>
        <p:spPr>
          <a:xfrm>
            <a:off x="2209800" y="1224959"/>
            <a:ext cx="7772400" cy="4408082"/>
          </a:xfrm>
          <a:prstGeom prst="rect">
            <a:avLst/>
          </a:prstGeom>
        </p:spPr>
      </p:pic>
    </p:spTree>
    <p:extLst>
      <p:ext uri="{BB962C8B-B14F-4D97-AF65-F5344CB8AC3E}">
        <p14:creationId xmlns:p14="http://schemas.microsoft.com/office/powerpoint/2010/main" val="422849940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71</a:t>
            </a:fld>
            <a:endParaRPr lang="en-US"/>
          </a:p>
        </p:txBody>
      </p:sp>
      <p:sp>
        <p:nvSpPr>
          <p:cNvPr id="2" name="TextBox 1">
            <a:hlinkClick r:id="rId2"/>
            <a:extLst>
              <a:ext uri="{FF2B5EF4-FFF2-40B4-BE49-F238E27FC236}">
                <a16:creationId xmlns:a16="http://schemas.microsoft.com/office/drawing/2014/main" id="{A85E7676-B18A-5D6C-C6E2-EDC676A3C50E}"/>
              </a:ext>
            </a:extLst>
          </p:cNvPr>
          <p:cNvSpPr txBox="1"/>
          <p:nvPr/>
        </p:nvSpPr>
        <p:spPr>
          <a:xfrm>
            <a:off x="4353536" y="198943"/>
            <a:ext cx="3484928" cy="523220"/>
          </a:xfrm>
          <a:prstGeom prst="rect">
            <a:avLst/>
          </a:prstGeom>
          <a:noFill/>
        </p:spPr>
        <p:txBody>
          <a:bodyPr wrap="none" rtlCol="0">
            <a:spAutoFit/>
          </a:bodyPr>
          <a:lstStyle/>
          <a:p>
            <a:r>
              <a:rPr lang="en-US" sz="2800" b="1" dirty="0" err="1"/>
              <a:t>RecoverBrands.com</a:t>
            </a:r>
            <a:endParaRPr lang="en-US" sz="2800" b="1" dirty="0"/>
          </a:p>
        </p:txBody>
      </p:sp>
      <p:pic>
        <p:nvPicPr>
          <p:cNvPr id="3" name="Picture 2">
            <a:hlinkClick r:id="rId2"/>
            <a:extLst>
              <a:ext uri="{FF2B5EF4-FFF2-40B4-BE49-F238E27FC236}">
                <a16:creationId xmlns:a16="http://schemas.microsoft.com/office/drawing/2014/main" id="{5DEE146E-9305-ECF4-0FEE-1FDEB8A5F54F}"/>
              </a:ext>
            </a:extLst>
          </p:cNvPr>
          <p:cNvPicPr>
            <a:picLocks noChangeAspect="1"/>
          </p:cNvPicPr>
          <p:nvPr/>
        </p:nvPicPr>
        <p:blipFill>
          <a:blip r:embed="rId3"/>
          <a:stretch>
            <a:fillRect/>
          </a:stretch>
        </p:blipFill>
        <p:spPr>
          <a:xfrm>
            <a:off x="2209800" y="1460727"/>
            <a:ext cx="7772400" cy="3936545"/>
          </a:xfrm>
          <a:prstGeom prst="rect">
            <a:avLst/>
          </a:prstGeom>
        </p:spPr>
      </p:pic>
    </p:spTree>
    <p:extLst>
      <p:ext uri="{BB962C8B-B14F-4D97-AF65-F5344CB8AC3E}">
        <p14:creationId xmlns:p14="http://schemas.microsoft.com/office/powerpoint/2010/main" val="180770611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72</a:t>
            </a:fld>
            <a:endParaRPr lang="en-US"/>
          </a:p>
        </p:txBody>
      </p:sp>
      <p:sp>
        <p:nvSpPr>
          <p:cNvPr id="2" name="TextBox 1">
            <a:hlinkClick r:id="rId2"/>
            <a:extLst>
              <a:ext uri="{FF2B5EF4-FFF2-40B4-BE49-F238E27FC236}">
                <a16:creationId xmlns:a16="http://schemas.microsoft.com/office/drawing/2014/main" id="{A85E7676-B18A-5D6C-C6E2-EDC676A3C50E}"/>
              </a:ext>
            </a:extLst>
          </p:cNvPr>
          <p:cNvSpPr txBox="1"/>
          <p:nvPr/>
        </p:nvSpPr>
        <p:spPr>
          <a:xfrm>
            <a:off x="2916796" y="436011"/>
            <a:ext cx="6358407" cy="523220"/>
          </a:xfrm>
          <a:prstGeom prst="rect">
            <a:avLst/>
          </a:prstGeom>
          <a:noFill/>
        </p:spPr>
        <p:txBody>
          <a:bodyPr wrap="none" rtlCol="0">
            <a:spAutoFit/>
          </a:bodyPr>
          <a:lstStyle/>
          <a:p>
            <a:r>
              <a:rPr lang="en-US" sz="2800" b="1" dirty="0" err="1"/>
              <a:t>RecoverFiber</a:t>
            </a:r>
            <a:r>
              <a:rPr lang="en-US" sz="2800" b="1" dirty="0"/>
              <a:t> (Spanish fiber recycling)</a:t>
            </a:r>
          </a:p>
        </p:txBody>
      </p:sp>
      <p:pic>
        <p:nvPicPr>
          <p:cNvPr id="3" name="Picture 2">
            <a:hlinkClick r:id="rId2"/>
            <a:extLst>
              <a:ext uri="{FF2B5EF4-FFF2-40B4-BE49-F238E27FC236}">
                <a16:creationId xmlns:a16="http://schemas.microsoft.com/office/drawing/2014/main" id="{C67CAF5A-7BC7-CCDA-6F30-C33859EBF50B}"/>
              </a:ext>
            </a:extLst>
          </p:cNvPr>
          <p:cNvPicPr>
            <a:picLocks noChangeAspect="1"/>
          </p:cNvPicPr>
          <p:nvPr/>
        </p:nvPicPr>
        <p:blipFill>
          <a:blip r:embed="rId3"/>
          <a:stretch>
            <a:fillRect/>
          </a:stretch>
        </p:blipFill>
        <p:spPr>
          <a:xfrm>
            <a:off x="2322689" y="1302031"/>
            <a:ext cx="7772400" cy="5337672"/>
          </a:xfrm>
          <a:prstGeom prst="rect">
            <a:avLst/>
          </a:prstGeom>
        </p:spPr>
      </p:pic>
    </p:spTree>
    <p:extLst>
      <p:ext uri="{BB962C8B-B14F-4D97-AF65-F5344CB8AC3E}">
        <p14:creationId xmlns:p14="http://schemas.microsoft.com/office/powerpoint/2010/main" val="65066226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73</a:t>
            </a:fld>
            <a:endParaRPr lang="en-US"/>
          </a:p>
        </p:txBody>
      </p:sp>
      <p:sp>
        <p:nvSpPr>
          <p:cNvPr id="2" name="TextBox 1">
            <a:hlinkClick r:id="rId2"/>
            <a:extLst>
              <a:ext uri="{FF2B5EF4-FFF2-40B4-BE49-F238E27FC236}">
                <a16:creationId xmlns:a16="http://schemas.microsoft.com/office/drawing/2014/main" id="{A85E7676-B18A-5D6C-C6E2-EDC676A3C50E}"/>
              </a:ext>
            </a:extLst>
          </p:cNvPr>
          <p:cNvSpPr txBox="1"/>
          <p:nvPr/>
        </p:nvSpPr>
        <p:spPr>
          <a:xfrm>
            <a:off x="3640557" y="526321"/>
            <a:ext cx="5141600" cy="523220"/>
          </a:xfrm>
          <a:prstGeom prst="rect">
            <a:avLst/>
          </a:prstGeom>
          <a:noFill/>
        </p:spPr>
        <p:txBody>
          <a:bodyPr wrap="none" rtlCol="0">
            <a:spAutoFit/>
          </a:bodyPr>
          <a:lstStyle/>
          <a:p>
            <a:r>
              <a:rPr lang="en-US" sz="2800" b="1" dirty="0" err="1"/>
              <a:t>RedBags</a:t>
            </a:r>
            <a:r>
              <a:rPr lang="en-US" sz="2800" b="1" dirty="0"/>
              <a:t> (Recycled Handbags)</a:t>
            </a:r>
          </a:p>
        </p:txBody>
      </p:sp>
      <p:pic>
        <p:nvPicPr>
          <p:cNvPr id="3" name="Picture 2">
            <a:hlinkClick r:id="rId2"/>
            <a:extLst>
              <a:ext uri="{FF2B5EF4-FFF2-40B4-BE49-F238E27FC236}">
                <a16:creationId xmlns:a16="http://schemas.microsoft.com/office/drawing/2014/main" id="{AFDC714B-8835-55E6-8BE3-1ABB86D1A5B7}"/>
              </a:ext>
            </a:extLst>
          </p:cNvPr>
          <p:cNvPicPr>
            <a:picLocks noChangeAspect="1"/>
          </p:cNvPicPr>
          <p:nvPr/>
        </p:nvPicPr>
        <p:blipFill>
          <a:blip r:embed="rId3"/>
          <a:stretch>
            <a:fillRect/>
          </a:stretch>
        </p:blipFill>
        <p:spPr>
          <a:xfrm>
            <a:off x="2209800" y="1270289"/>
            <a:ext cx="7772400" cy="4317422"/>
          </a:xfrm>
          <a:prstGeom prst="rect">
            <a:avLst/>
          </a:prstGeom>
        </p:spPr>
      </p:pic>
    </p:spTree>
    <p:extLst>
      <p:ext uri="{BB962C8B-B14F-4D97-AF65-F5344CB8AC3E}">
        <p14:creationId xmlns:p14="http://schemas.microsoft.com/office/powerpoint/2010/main" val="386709984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74</a:t>
            </a:fld>
            <a:endParaRPr lang="en-US"/>
          </a:p>
        </p:txBody>
      </p:sp>
      <p:sp>
        <p:nvSpPr>
          <p:cNvPr id="2" name="TextBox 1">
            <a:extLst>
              <a:ext uri="{FF2B5EF4-FFF2-40B4-BE49-F238E27FC236}">
                <a16:creationId xmlns:a16="http://schemas.microsoft.com/office/drawing/2014/main" id="{A85E7676-B18A-5D6C-C6E2-EDC676A3C50E}"/>
              </a:ext>
            </a:extLst>
          </p:cNvPr>
          <p:cNvSpPr txBox="1"/>
          <p:nvPr/>
        </p:nvSpPr>
        <p:spPr>
          <a:xfrm>
            <a:off x="4033576" y="717084"/>
            <a:ext cx="4124847" cy="523220"/>
          </a:xfrm>
          <a:prstGeom prst="rect">
            <a:avLst/>
          </a:prstGeom>
          <a:noFill/>
        </p:spPr>
        <p:txBody>
          <a:bodyPr wrap="none" rtlCol="0">
            <a:spAutoFit/>
          </a:bodyPr>
          <a:lstStyle/>
          <a:p>
            <a:r>
              <a:rPr lang="en-US" sz="2800" b="1" dirty="0" err="1"/>
              <a:t>Refibra</a:t>
            </a:r>
            <a:r>
              <a:rPr lang="en-US" sz="2800" b="1" dirty="0"/>
              <a:t> C</a:t>
            </a:r>
            <a:r>
              <a:rPr lang="en-US" sz="2800" b="1" dirty="0">
                <a:hlinkClick r:id="rId2"/>
              </a:rPr>
              <a:t>otto</a:t>
            </a:r>
            <a:r>
              <a:rPr lang="en-US" sz="2800" b="1" dirty="0"/>
              <a:t>n recycling</a:t>
            </a:r>
          </a:p>
        </p:txBody>
      </p:sp>
      <p:pic>
        <p:nvPicPr>
          <p:cNvPr id="3" name="Picture 2">
            <a:hlinkClick r:id="rId2"/>
            <a:extLst>
              <a:ext uri="{FF2B5EF4-FFF2-40B4-BE49-F238E27FC236}">
                <a16:creationId xmlns:a16="http://schemas.microsoft.com/office/drawing/2014/main" id="{A73A56AD-AD20-CBF6-D7A8-42ED6B1D93DC}"/>
              </a:ext>
            </a:extLst>
          </p:cNvPr>
          <p:cNvPicPr>
            <a:picLocks noChangeAspect="1"/>
          </p:cNvPicPr>
          <p:nvPr/>
        </p:nvPicPr>
        <p:blipFill>
          <a:blip r:embed="rId3"/>
          <a:stretch>
            <a:fillRect/>
          </a:stretch>
        </p:blipFill>
        <p:spPr>
          <a:xfrm>
            <a:off x="2209800" y="1578087"/>
            <a:ext cx="7772400" cy="3701826"/>
          </a:xfrm>
          <a:prstGeom prst="rect">
            <a:avLst/>
          </a:prstGeom>
        </p:spPr>
      </p:pic>
    </p:spTree>
    <p:extLst>
      <p:ext uri="{BB962C8B-B14F-4D97-AF65-F5344CB8AC3E}">
        <p14:creationId xmlns:p14="http://schemas.microsoft.com/office/powerpoint/2010/main" val="349260806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75</a:t>
            </a:fld>
            <a:endParaRPr lang="en-US"/>
          </a:p>
        </p:txBody>
      </p:sp>
      <p:sp>
        <p:nvSpPr>
          <p:cNvPr id="2" name="TextBox 1">
            <a:extLst>
              <a:ext uri="{FF2B5EF4-FFF2-40B4-BE49-F238E27FC236}">
                <a16:creationId xmlns:a16="http://schemas.microsoft.com/office/drawing/2014/main" id="{A85E7676-B18A-5D6C-C6E2-EDC676A3C50E}"/>
              </a:ext>
            </a:extLst>
          </p:cNvPr>
          <p:cNvSpPr txBox="1"/>
          <p:nvPr/>
        </p:nvSpPr>
        <p:spPr>
          <a:xfrm>
            <a:off x="3506188" y="492455"/>
            <a:ext cx="5179623" cy="523220"/>
          </a:xfrm>
          <a:prstGeom prst="rect">
            <a:avLst/>
          </a:prstGeom>
          <a:noFill/>
        </p:spPr>
        <p:txBody>
          <a:bodyPr wrap="none" rtlCol="0">
            <a:spAutoFit/>
          </a:bodyPr>
          <a:lstStyle/>
          <a:p>
            <a:r>
              <a:rPr lang="en-US" sz="2800" b="1" dirty="0"/>
              <a:t>Rent </a:t>
            </a:r>
            <a:r>
              <a:rPr lang="en-US" sz="2800" b="1" dirty="0">
                <a:hlinkClick r:id="rId2"/>
              </a:rPr>
              <a:t>the Runway </a:t>
            </a:r>
            <a:r>
              <a:rPr lang="en-US" sz="2800" b="1" dirty="0"/>
              <a:t>(rent clothes)</a:t>
            </a:r>
          </a:p>
        </p:txBody>
      </p:sp>
      <p:pic>
        <p:nvPicPr>
          <p:cNvPr id="3" name="Picture 2">
            <a:hlinkClick r:id="rId2"/>
            <a:extLst>
              <a:ext uri="{FF2B5EF4-FFF2-40B4-BE49-F238E27FC236}">
                <a16:creationId xmlns:a16="http://schemas.microsoft.com/office/drawing/2014/main" id="{CAE71FAF-8178-E688-16D2-A781BA76DE55}"/>
              </a:ext>
            </a:extLst>
          </p:cNvPr>
          <p:cNvPicPr>
            <a:picLocks noChangeAspect="1"/>
          </p:cNvPicPr>
          <p:nvPr/>
        </p:nvPicPr>
        <p:blipFill>
          <a:blip r:embed="rId3"/>
          <a:stretch>
            <a:fillRect/>
          </a:stretch>
        </p:blipFill>
        <p:spPr>
          <a:xfrm>
            <a:off x="2209800" y="1309697"/>
            <a:ext cx="7772400" cy="4238606"/>
          </a:xfrm>
          <a:prstGeom prst="rect">
            <a:avLst/>
          </a:prstGeom>
        </p:spPr>
      </p:pic>
    </p:spTree>
    <p:extLst>
      <p:ext uri="{BB962C8B-B14F-4D97-AF65-F5344CB8AC3E}">
        <p14:creationId xmlns:p14="http://schemas.microsoft.com/office/powerpoint/2010/main" val="275679561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76</a:t>
            </a:fld>
            <a:endParaRPr lang="en-US"/>
          </a:p>
        </p:txBody>
      </p:sp>
      <p:sp>
        <p:nvSpPr>
          <p:cNvPr id="2" name="TextBox 1">
            <a:extLst>
              <a:ext uri="{FF2B5EF4-FFF2-40B4-BE49-F238E27FC236}">
                <a16:creationId xmlns:a16="http://schemas.microsoft.com/office/drawing/2014/main" id="{A85E7676-B18A-5D6C-C6E2-EDC676A3C50E}"/>
              </a:ext>
            </a:extLst>
          </p:cNvPr>
          <p:cNvSpPr txBox="1"/>
          <p:nvPr/>
        </p:nvSpPr>
        <p:spPr>
          <a:xfrm>
            <a:off x="5221001" y="887566"/>
            <a:ext cx="1426481" cy="523220"/>
          </a:xfrm>
          <a:prstGeom prst="rect">
            <a:avLst/>
          </a:prstGeom>
          <a:noFill/>
        </p:spPr>
        <p:txBody>
          <a:bodyPr wrap="none" rtlCol="0">
            <a:spAutoFit/>
          </a:bodyPr>
          <a:lstStyle/>
          <a:p>
            <a:r>
              <a:rPr lang="en-US" sz="2800" b="1" dirty="0"/>
              <a:t>Textiles</a:t>
            </a:r>
          </a:p>
        </p:txBody>
      </p:sp>
    </p:spTree>
    <p:extLst>
      <p:ext uri="{BB962C8B-B14F-4D97-AF65-F5344CB8AC3E}">
        <p14:creationId xmlns:p14="http://schemas.microsoft.com/office/powerpoint/2010/main" val="321324397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77</a:t>
            </a:fld>
            <a:endParaRPr lang="en-US"/>
          </a:p>
        </p:txBody>
      </p:sp>
      <p:sp>
        <p:nvSpPr>
          <p:cNvPr id="2" name="TextBox 1">
            <a:extLst>
              <a:ext uri="{FF2B5EF4-FFF2-40B4-BE49-F238E27FC236}">
                <a16:creationId xmlns:a16="http://schemas.microsoft.com/office/drawing/2014/main" id="{A85E7676-B18A-5D6C-C6E2-EDC676A3C50E}"/>
              </a:ext>
            </a:extLst>
          </p:cNvPr>
          <p:cNvSpPr txBox="1"/>
          <p:nvPr/>
        </p:nvSpPr>
        <p:spPr>
          <a:xfrm>
            <a:off x="5221001" y="887566"/>
            <a:ext cx="1426481" cy="523220"/>
          </a:xfrm>
          <a:prstGeom prst="rect">
            <a:avLst/>
          </a:prstGeom>
          <a:noFill/>
        </p:spPr>
        <p:txBody>
          <a:bodyPr wrap="none" rtlCol="0">
            <a:spAutoFit/>
          </a:bodyPr>
          <a:lstStyle/>
          <a:p>
            <a:r>
              <a:rPr lang="en-US" sz="2800" b="1" dirty="0"/>
              <a:t>Textiles</a:t>
            </a:r>
          </a:p>
        </p:txBody>
      </p:sp>
    </p:spTree>
    <p:extLst>
      <p:ext uri="{BB962C8B-B14F-4D97-AF65-F5344CB8AC3E}">
        <p14:creationId xmlns:p14="http://schemas.microsoft.com/office/powerpoint/2010/main" val="26125900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8</a:t>
            </a:fld>
            <a:endParaRPr lang="en-US"/>
          </a:p>
        </p:txBody>
      </p:sp>
      <p:sp>
        <p:nvSpPr>
          <p:cNvPr id="2" name="TextBox 1">
            <a:extLst>
              <a:ext uri="{FF2B5EF4-FFF2-40B4-BE49-F238E27FC236}">
                <a16:creationId xmlns:a16="http://schemas.microsoft.com/office/drawing/2014/main" id="{A85E7676-B18A-5D6C-C6E2-EDC676A3C50E}"/>
              </a:ext>
            </a:extLst>
          </p:cNvPr>
          <p:cNvSpPr txBox="1"/>
          <p:nvPr/>
        </p:nvSpPr>
        <p:spPr>
          <a:xfrm>
            <a:off x="4842310" y="1026111"/>
            <a:ext cx="2343077" cy="523220"/>
          </a:xfrm>
          <a:prstGeom prst="rect">
            <a:avLst/>
          </a:prstGeom>
          <a:noFill/>
        </p:spPr>
        <p:txBody>
          <a:bodyPr wrap="none" rtlCol="0">
            <a:spAutoFit/>
          </a:bodyPr>
          <a:lstStyle/>
          <a:p>
            <a:r>
              <a:rPr lang="en-US" sz="2800" b="1" dirty="0"/>
              <a:t>Textile Waste</a:t>
            </a:r>
          </a:p>
        </p:txBody>
      </p:sp>
      <p:pic>
        <p:nvPicPr>
          <p:cNvPr id="4" name="Picture 3">
            <a:extLst>
              <a:ext uri="{FF2B5EF4-FFF2-40B4-BE49-F238E27FC236}">
                <a16:creationId xmlns:a16="http://schemas.microsoft.com/office/drawing/2014/main" id="{F3FE189D-12D6-BF86-D083-9506AE83BAB8}"/>
              </a:ext>
            </a:extLst>
          </p:cNvPr>
          <p:cNvPicPr>
            <a:picLocks noChangeAspect="1"/>
          </p:cNvPicPr>
          <p:nvPr/>
        </p:nvPicPr>
        <p:blipFill>
          <a:blip r:embed="rId2"/>
          <a:stretch>
            <a:fillRect/>
          </a:stretch>
        </p:blipFill>
        <p:spPr>
          <a:xfrm>
            <a:off x="1112522" y="1948873"/>
            <a:ext cx="10977646" cy="3260436"/>
          </a:xfrm>
          <a:prstGeom prst="rect">
            <a:avLst/>
          </a:prstGeom>
        </p:spPr>
      </p:pic>
    </p:spTree>
    <p:extLst>
      <p:ext uri="{BB962C8B-B14F-4D97-AF65-F5344CB8AC3E}">
        <p14:creationId xmlns:p14="http://schemas.microsoft.com/office/powerpoint/2010/main" val="15643572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9</a:t>
            </a:fld>
            <a:endParaRPr lang="en-US"/>
          </a:p>
        </p:txBody>
      </p:sp>
      <p:sp>
        <p:nvSpPr>
          <p:cNvPr id="2" name="TextBox 1">
            <a:extLst>
              <a:ext uri="{FF2B5EF4-FFF2-40B4-BE49-F238E27FC236}">
                <a16:creationId xmlns:a16="http://schemas.microsoft.com/office/drawing/2014/main" id="{A85E7676-B18A-5D6C-C6E2-EDC676A3C50E}"/>
              </a:ext>
            </a:extLst>
          </p:cNvPr>
          <p:cNvSpPr txBox="1"/>
          <p:nvPr/>
        </p:nvSpPr>
        <p:spPr>
          <a:xfrm>
            <a:off x="4842310" y="462693"/>
            <a:ext cx="2343077" cy="523220"/>
          </a:xfrm>
          <a:prstGeom prst="rect">
            <a:avLst/>
          </a:prstGeom>
          <a:noFill/>
        </p:spPr>
        <p:txBody>
          <a:bodyPr wrap="none" rtlCol="0">
            <a:spAutoFit/>
          </a:bodyPr>
          <a:lstStyle/>
          <a:p>
            <a:r>
              <a:rPr lang="en-US" sz="2800" b="1" dirty="0"/>
              <a:t>Textile Waste</a:t>
            </a:r>
          </a:p>
        </p:txBody>
      </p:sp>
      <p:pic>
        <p:nvPicPr>
          <p:cNvPr id="3" name="Picture 2">
            <a:extLst>
              <a:ext uri="{FF2B5EF4-FFF2-40B4-BE49-F238E27FC236}">
                <a16:creationId xmlns:a16="http://schemas.microsoft.com/office/drawing/2014/main" id="{9E26CF1F-411A-4AF4-CC6A-F05EA42AB257}"/>
              </a:ext>
            </a:extLst>
          </p:cNvPr>
          <p:cNvPicPr>
            <a:picLocks noChangeAspect="1"/>
          </p:cNvPicPr>
          <p:nvPr/>
        </p:nvPicPr>
        <p:blipFill>
          <a:blip r:embed="rId2"/>
          <a:stretch>
            <a:fillRect/>
          </a:stretch>
        </p:blipFill>
        <p:spPr>
          <a:xfrm>
            <a:off x="224658" y="1222599"/>
            <a:ext cx="11742683" cy="4935458"/>
          </a:xfrm>
          <a:prstGeom prst="rect">
            <a:avLst/>
          </a:prstGeom>
        </p:spPr>
      </p:pic>
    </p:spTree>
    <p:extLst>
      <p:ext uri="{BB962C8B-B14F-4D97-AF65-F5344CB8AC3E}">
        <p14:creationId xmlns:p14="http://schemas.microsoft.com/office/powerpoint/2010/main" val="30082453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30262</TotalTime>
  <Words>1171</Words>
  <Application>Microsoft Macintosh PowerPoint</Application>
  <PresentationFormat>Widescreen</PresentationFormat>
  <Paragraphs>257</Paragraphs>
  <Slides>77</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77</vt:i4>
      </vt:variant>
    </vt:vector>
  </HeadingPairs>
  <TitlesOfParts>
    <vt:vector size="87" baseType="lpstr">
      <vt:lpstr>Aptos</vt:lpstr>
      <vt:lpstr>Aptos Display</vt:lpstr>
      <vt:lpstr>Arial</vt:lpstr>
      <vt:lpstr>CIDFont+F1</vt:lpstr>
      <vt:lpstr>CIDFont+F7</vt:lpstr>
      <vt:lpstr>Georgia</vt:lpstr>
      <vt:lpstr>proxima-nova</vt:lpstr>
      <vt:lpstr>Source Sans Pro</vt:lpstr>
      <vt:lpstr>Source Sans Pro Web</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Beaucage, Gregory (beaucag)</dc:creator>
  <cp:lastModifiedBy>Beaucage, Gregory (beaucag)</cp:lastModifiedBy>
  <cp:revision>135</cp:revision>
  <cp:lastPrinted>2024-10-29T00:53:13Z</cp:lastPrinted>
  <dcterms:created xsi:type="dcterms:W3CDTF">2024-08-15T14:50:31Z</dcterms:created>
  <dcterms:modified xsi:type="dcterms:W3CDTF">2024-10-31T19:14:38Z</dcterms:modified>
</cp:coreProperties>
</file>