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1" r:id="rId7"/>
    <p:sldId id="320" r:id="rId8"/>
    <p:sldId id="262" r:id="rId9"/>
    <p:sldId id="321" r:id="rId10"/>
    <p:sldId id="265" r:id="rId11"/>
    <p:sldId id="263" r:id="rId12"/>
    <p:sldId id="264" r:id="rId13"/>
    <p:sldId id="266" r:id="rId14"/>
    <p:sldId id="267" r:id="rId15"/>
    <p:sldId id="268" r:id="rId16"/>
    <p:sldId id="278" r:id="rId17"/>
    <p:sldId id="269" r:id="rId18"/>
    <p:sldId id="277" r:id="rId19"/>
    <p:sldId id="279" r:id="rId20"/>
    <p:sldId id="287" r:id="rId21"/>
    <p:sldId id="288" r:id="rId22"/>
    <p:sldId id="289" r:id="rId23"/>
    <p:sldId id="290" r:id="rId24"/>
    <p:sldId id="291" r:id="rId25"/>
    <p:sldId id="318" r:id="rId26"/>
    <p:sldId id="292" r:id="rId27"/>
    <p:sldId id="293" r:id="rId28"/>
    <p:sldId id="294" r:id="rId29"/>
    <p:sldId id="280" r:id="rId30"/>
    <p:sldId id="295" r:id="rId31"/>
    <p:sldId id="284" r:id="rId32"/>
    <p:sldId id="296" r:id="rId33"/>
    <p:sldId id="281" r:id="rId34"/>
    <p:sldId id="319" r:id="rId35"/>
    <p:sldId id="282" r:id="rId36"/>
    <p:sldId id="283" r:id="rId37"/>
    <p:sldId id="285" r:id="rId38"/>
    <p:sldId id="286" r:id="rId39"/>
    <p:sldId id="297" r:id="rId40"/>
    <p:sldId id="270" r:id="rId41"/>
    <p:sldId id="271" r:id="rId42"/>
    <p:sldId id="272" r:id="rId43"/>
    <p:sldId id="273" r:id="rId44"/>
    <p:sldId id="274" r:id="rId45"/>
    <p:sldId id="298" r:id="rId46"/>
    <p:sldId id="275" r:id="rId47"/>
    <p:sldId id="308" r:id="rId48"/>
    <p:sldId id="276" r:id="rId49"/>
    <p:sldId id="309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10" r:id="rId58"/>
    <p:sldId id="306" r:id="rId59"/>
    <p:sldId id="307" r:id="rId60"/>
    <p:sldId id="311" r:id="rId61"/>
    <p:sldId id="312" r:id="rId62"/>
    <p:sldId id="313" r:id="rId63"/>
    <p:sldId id="314" r:id="rId64"/>
    <p:sldId id="315" r:id="rId65"/>
    <p:sldId id="316" r:id="rId66"/>
    <p:sldId id="317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16"/>
    <p:restoredTop sz="96327"/>
  </p:normalViewPr>
  <p:slideViewPr>
    <p:cSldViewPr snapToGrid="0" snapToObjects="1">
      <p:cViewPr varScale="1">
        <p:scale>
          <a:sx n="135" d="100"/>
          <a:sy n="135" d="100"/>
        </p:scale>
        <p:origin x="2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B1322-92D5-1744-80E3-B9B33D9EED5A}" type="datetimeFigureOut">
              <a:rPr lang="en-US" smtClean="0"/>
              <a:t>4/16/25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C7C54-391F-8443-89C7-AA7FF8C33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99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47A93-9F95-CF46-8BDA-1D7D298C4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A04B6-FFB5-3745-AA3C-3A8E6DB02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BF207-7D71-304B-B622-849D9CA6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93977B6-B52D-E349-ABE2-9FD20494DDFF}" type="datetime1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5533B-E43A-554C-AA5B-5C38F9D6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0ACB0-ACE4-5947-B8C1-DA7DC647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BB7861F-8CC1-4444-A2AC-FE2CD6BE67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2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C4770-E588-804C-B919-0032B0A90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266CB-0E6C-EE43-A443-CC5C1A68F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9CA9C-CD45-1248-832E-51BF7CBC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429A-6B4D-5948-88CF-7F75DB85C472}" type="datetime1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FEE72-548A-544E-99EC-6C333592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F72D6-C9E9-3749-B01A-C095AF82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42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594EE-29FD-E043-BD4E-E02EE0CDFC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4D448-F95E-DB41-BBA3-208271764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8A57-F2AF-3542-ACDD-BCC084DBB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D0548-6122-CE48-BE36-F449F68BF318}" type="datetime1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53C1F-98E4-494B-84B2-C0F06DB9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1F4F3-4A39-CB47-BE4C-F169D3D79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7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D501-2434-984C-85A1-662D956CB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579D6-E2D9-3942-80C9-E0B54B44C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EBA36-B2C2-6C44-AC72-D70F5B9F4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5416-D347-674E-BF1F-600678451BE9}" type="datetime1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0B8D6-A795-0B40-8CB3-F05603E8D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171F7-47F0-1F4D-AD94-C8C2F833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3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AF879-83B2-7C4E-A5F2-6E1DA7001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B9420-C425-FB41-A9FE-34EFCAE3C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816D5-C076-634D-B578-3A34B3D71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1765-732B-7247-A3C7-5CF693F4EDE6}" type="datetime1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0D72-BF53-B542-9333-AA91E16B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4CEFB-E4AB-2A4D-99B2-C365EBEC0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9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1578-4BA5-4643-82F7-30050E90A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71478-C261-414B-9B10-EC2CFA8A7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CDEAEF-CAF3-A146-AFCB-EBF5AFEC6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1BB4C-F6AA-EA4E-8EC2-A9AE199C5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3074-460A-BA4F-9DE6-52B1C1479F7C}" type="datetime1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0C298-9AC9-8B42-86D4-9530256C8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30D6B-C118-A24B-9B6F-8272FD6D8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1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5103C-00CE-EB47-9910-B23A6436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4D11F-A794-C943-A553-D10F89DD1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D8E3D-2E92-D54E-B391-1CEA635F7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E9175C-F827-3E4C-A149-3A4C9D514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CD5A45-DB50-E746-ADB6-9E15C693A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A76801-064B-6342-A490-0C513186A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7D17-972B-2040-B7D9-E8B356D7D79C}" type="datetime1">
              <a:rPr lang="en-US" smtClean="0"/>
              <a:t>4/16/25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0D828-DCEB-2745-8CA5-27FDF124E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DC4B45-D83E-984B-BBCC-EC4AB8F6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3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7486D-570D-724D-9C46-295A102D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4AB50-FF8A-2C4C-89D7-A3DF390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303-C339-7642-BA62-E9051D7C4ABE}" type="datetime1">
              <a:rPr lang="en-US" smtClean="0"/>
              <a:t>4/16/25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9287E-D86D-7B49-B5DB-F534D944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9DF4D-B7F9-6146-9BE6-F991F187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5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6BAB29-BB09-D74C-B3A1-D0DB6249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98C4-5197-B544-ABC7-945C6A485716}" type="datetime1">
              <a:rPr lang="en-US" smtClean="0"/>
              <a:t>4/16/25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2C71B-A3DF-4047-B698-A263E1A0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8AB88-16DC-044C-B58F-0CE9B8DE6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20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90BB-3C17-0840-BD9D-82742E686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223FC-51C7-DA4B-B2C2-35FF6BB15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18DEE-3DB3-484E-A23F-E853CAB88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01F84-AA54-C242-9A31-921C74ABF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4BED-462F-7A4E-9B10-951BE3C9CD6D}" type="datetime1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E11DF-31F9-4C40-AEF1-3EACF091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E70BD-4DE6-D740-8E30-4EADBE4C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6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9516A-E85B-224B-A4A9-EDAFD589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D512C2-7086-4F41-9D87-0FF5AF5FCC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C1BFE-AFEF-F244-BC83-FCD666390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CBAD3-C460-0940-8514-3D205B57D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C257C-9DE7-0348-B3FB-DB725C4906C9}" type="datetime1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0E02B-6074-B049-8B18-A49FAD94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5E5A2-C94B-B743-B926-5542FF8D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81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1FEB77-F00E-1349-AC40-08B7641D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D22B0-DF18-EC45-A970-088AFA2DD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A1AAF-FA90-E648-80EC-3ABB45E9CC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BF1-99F3-4E4F-8BAE-54FF3F856FE6}" type="datetime1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DF611-2CAA-D444-8467-BA9523D37B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376BF-C584-834C-9423-807EA94A1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8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examples/" TargetMode="External"/><Relationship Id="rId2" Type="http://schemas.openxmlformats.org/officeDocument/2006/relationships/hyperlink" Target="https://scikit-learn.org/stable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pp.datacamp.com/" TargetMode="External"/><Relationship Id="rId4" Type="http://schemas.openxmlformats.org/officeDocument/2006/relationships/hyperlink" Target="https://pytorch.org/feature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cikit-learn.org/stable/index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s://keras.io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pytorch.org/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polymergenome.org/guide/index.php?m=3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pppdb.uchicago.edu/" TargetMode="External"/><Relationship Id="rId7" Type="http://schemas.openxmlformats.org/officeDocument/2006/relationships/hyperlink" Target="https://www.polymerdatabase.com/about2.html" TargetMode="External"/><Relationship Id="rId2" Type="http://schemas.openxmlformats.org/officeDocument/2006/relationships/hyperlink" Target="https://polymer.nims.go.jp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hyperlink" Target="https://polymer.nims.go.jp/en/" TargetMode="External"/><Relationship Id="rId4" Type="http://schemas.openxmlformats.org/officeDocument/2006/relationships/hyperlink" Target="https://www.nist.gov/programs-projects/polymer-property-predictor-and-databas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pppdb.uchicago.edu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https://www.nist.gov/sr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polymergenome.org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paperswithcode.com/dataset/qm9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rinsonlab.pratt.duke.edu/research/mgp/Nanomine" TargetMode="External"/><Relationship Id="rId2" Type="http://schemas.openxmlformats.org/officeDocument/2006/relationships/hyperlink" Target="https://github.com/Duke-MatSci/nanomin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hyperlink" Target="https://www.iam.kit.edu/cms/english/5317.php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Phase-field_model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s://github.com/mesoscale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rdkit.org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discover.3ds.com/discovery-studio-visualizer-download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andomness" TargetMode="External"/><Relationship Id="rId7" Type="http://schemas.openxmlformats.org/officeDocument/2006/relationships/hyperlink" Target="https://en.wikipedia.org/wiki/William_Shakespeare" TargetMode="External"/><Relationship Id="rId2" Type="http://schemas.openxmlformats.org/officeDocument/2006/relationships/hyperlink" Target="https://en.wikipedia.org/wiki/Monkey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Almost_surely" TargetMode="External"/><Relationship Id="rId5" Type="http://schemas.openxmlformats.org/officeDocument/2006/relationships/hyperlink" Target="https://en.wikipedia.org/wiki/Infinity" TargetMode="External"/><Relationship Id="rId4" Type="http://schemas.openxmlformats.org/officeDocument/2006/relationships/hyperlink" Target="https://en.wikipedia.org/wiki/Typewriter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naconda.org/bioconda/deeplift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christophm.github.io/interpretable-ml-book/shap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ema.drwhy.ai/LIM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en.wikipedia.org/wiki/Randomness" TargetMode="External"/><Relationship Id="rId7" Type="http://schemas.openxmlformats.org/officeDocument/2006/relationships/hyperlink" Target="https://en.wikipedia.org/wiki/William_Shakespeare" TargetMode="External"/><Relationship Id="rId2" Type="http://schemas.openxmlformats.org/officeDocument/2006/relationships/hyperlink" Target="https://en.wikipedia.org/wiki/Monkey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Almost_surely" TargetMode="External"/><Relationship Id="rId5" Type="http://schemas.openxmlformats.org/officeDocument/2006/relationships/hyperlink" Target="https://en.wikipedia.org/wiki/Infinity" TargetMode="External"/><Relationship Id="rId4" Type="http://schemas.openxmlformats.org/officeDocument/2006/relationships/hyperlink" Target="https://en.wikipedia.org/wiki/Typewriter" TargetMode="External"/><Relationship Id="rId9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05120" y="397565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4416B-94A2-7C44-9DC9-3B5965EA0BDB}"/>
              </a:ext>
            </a:extLst>
          </p:cNvPr>
          <p:cNvSpPr txBox="1"/>
          <p:nvPr/>
        </p:nvSpPr>
        <p:spPr>
          <a:xfrm>
            <a:off x="447261" y="2047461"/>
            <a:ext cx="1935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 Center for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Analytics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95727F-78ED-0D41-8FA9-A16A130BF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660" y="2204035"/>
            <a:ext cx="9021417" cy="445185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68138A5-221B-CE49-BD0D-FE716B71F37B}"/>
              </a:ext>
            </a:extLst>
          </p:cNvPr>
          <p:cNvSpPr/>
          <p:nvPr/>
        </p:nvSpPr>
        <p:spPr>
          <a:xfrm>
            <a:off x="1414866" y="5019261"/>
            <a:ext cx="10306878" cy="526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092D2B7-BB60-DF46-AB39-832781B2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9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24998" y="119270"/>
            <a:ext cx="4027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Informatics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27DE9-65FB-9543-BB34-C035EFC61085}"/>
              </a:ext>
            </a:extLst>
          </p:cNvPr>
          <p:cNvSpPr txBox="1"/>
          <p:nvPr/>
        </p:nvSpPr>
        <p:spPr>
          <a:xfrm>
            <a:off x="685800" y="795130"/>
            <a:ext cx="113405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-Identify superior materials from initial training sets and physics simulation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scikit-learn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keras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pytorch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Learn using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datacamp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-Tailor materials data using ML.  Take multiple sources, images, diffraction, scattering, spectroscopy, mechanical testing, electrical properties, thermal properties and generate models for materials design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-High–throughput data acquisition.  Synchrotron sources are a chief example.  Robotics, density functional theory (DFT).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-Post process STEM images.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-Use ML to optimize simulations e.g., modify atomic potential functions or use ML to couple simulations at different length scales (molecular MD, coarse grain MD, Dissipative Particle Dynamics).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8D9DBE-5738-E846-A514-F10A2707C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57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EBAA62FD-ED7C-1D4D-92E0-B14B7B50C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66" y="0"/>
            <a:ext cx="4893067" cy="6858000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4349561F-2818-A54B-AA3E-26541829B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658" y="0"/>
            <a:ext cx="5904342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5B606E6-12CB-4D4F-9E14-35D57C9E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66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4E9EE682-FB8F-8C42-AE69-29332908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489" y="0"/>
            <a:ext cx="5879022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29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DF9BD-973A-9E4D-9434-E025988A1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71" y="0"/>
            <a:ext cx="49614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4A5A00-510D-4445-8468-8177F92CB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898" y="420129"/>
            <a:ext cx="5738310" cy="54493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01599B-D0A5-3C42-B08F-2738EA0E6F36}"/>
              </a:ext>
            </a:extLst>
          </p:cNvPr>
          <p:cNvSpPr/>
          <p:nvPr/>
        </p:nvSpPr>
        <p:spPr>
          <a:xfrm>
            <a:off x="5903529" y="59346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Cencer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MM, Moore JS,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Assary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RS Machine learning for polymeric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materials:an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introduction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Int. (2021) DOI 10.1002/pi.634</a:t>
            </a:r>
          </a:p>
        </p:txBody>
      </p:sp>
    </p:spTree>
    <p:extLst>
      <p:ext uri="{BB962C8B-B14F-4D97-AF65-F5344CB8AC3E}">
        <p14:creationId xmlns:p14="http://schemas.microsoft.com/office/powerpoint/2010/main" val="1868276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ACB0DF7F-4F68-6E48-9593-B8AE77E5D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530" y="0"/>
            <a:ext cx="5768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25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66088-BD1C-FB49-AF5C-F5AA5362B636}"/>
              </a:ext>
            </a:extLst>
          </p:cNvPr>
          <p:cNvSpPr txBox="1"/>
          <p:nvPr/>
        </p:nvSpPr>
        <p:spPr>
          <a:xfrm flipH="1">
            <a:off x="306456" y="1149049"/>
            <a:ext cx="1157908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 Searching (Inverse design method)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 Model (vs. Discriminative model)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Genome Approach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Polymers with a linear notation (fingerprint)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simplified molecular‐input line‐entry system (SMILES)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fingerprint to properties (machine learning from training dataset)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Kernel regression (expected value within range of learned data)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(various indications, some missing, predict answer from other examples)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(deep learning) (predictive modeling, adaptive control, or trained by dataset: 	take handwritten “0”’s from 1000 people break into pixels, correlate black and white 	pixels (1 and 0) with presence of 0 to get an overall probability you have a “0”)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5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66088-BD1C-FB49-AF5C-F5AA5362B636}"/>
              </a:ext>
            </a:extLst>
          </p:cNvPr>
          <p:cNvSpPr txBox="1"/>
          <p:nvPr/>
        </p:nvSpPr>
        <p:spPr>
          <a:xfrm flipH="1">
            <a:off x="306456" y="1149049"/>
            <a:ext cx="11579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Surrogate model (example gaussian)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50D2A0-8342-164D-8AAF-9723A46BE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26" y="1780131"/>
            <a:ext cx="2482022" cy="1651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E04A08-4A5F-3F44-9A5D-7C3C82F02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56" y="3918148"/>
            <a:ext cx="2575892" cy="1761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2A22ED-0731-4848-BE35-BD5566490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199" y="1784331"/>
            <a:ext cx="4588841" cy="2053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94D338-ECF8-E844-BDAB-71F963405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467" y="1780131"/>
            <a:ext cx="4438650" cy="1962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D3AA4-0DD2-2543-8E4D-C58558553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1140" y="4236201"/>
            <a:ext cx="4052957" cy="1792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7568F6-2564-2346-B727-3F5F4CE665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4013" y="3978517"/>
            <a:ext cx="4182761" cy="18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75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64551B-CCB8-D54A-96A3-6326EFB73608}"/>
              </a:ext>
            </a:extLst>
          </p:cNvPr>
          <p:cNvSpPr txBox="1"/>
          <p:nvPr/>
        </p:nvSpPr>
        <p:spPr>
          <a:xfrm>
            <a:off x="1669774" y="1143000"/>
            <a:ext cx="466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Pearson Correlation Coefficient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12A99-A3A1-1F47-B7F4-73B6A5D6E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0" y="1898650"/>
            <a:ext cx="44450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92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213EE-9601-4D4A-8869-4EDFEC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2" y="0"/>
            <a:ext cx="1128673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FE11A7-46B5-564D-BC0A-E0B4324186FA}"/>
              </a:ext>
            </a:extLst>
          </p:cNvPr>
          <p:cNvSpPr txBox="1"/>
          <p:nvPr/>
        </p:nvSpPr>
        <p:spPr>
          <a:xfrm>
            <a:off x="556591" y="3627783"/>
            <a:ext cx="33793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Phase-field simulation (model interfaces using a gradient of free energy like Gibbs Equation)</a:t>
            </a:r>
          </a:p>
        </p:txBody>
      </p:sp>
    </p:spTree>
    <p:extLst>
      <p:ext uri="{BB962C8B-B14F-4D97-AF65-F5344CB8AC3E}">
        <p14:creationId xmlns:p14="http://schemas.microsoft.com/office/powerpoint/2010/main" val="1735920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libraries, experiments and high‐throughput computations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PoLyInfo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CROW Polymer Property Database,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Polymer Property Predictor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Database (NIST)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Polymer Genome</a:t>
            </a:r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7BBB3425-B868-E34E-AE96-6E7A8979E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31" y="1874467"/>
            <a:ext cx="5342040" cy="4617410"/>
          </a:xfrm>
          <a:prstGeom prst="rect">
            <a:avLst/>
          </a:prstGeom>
        </p:spPr>
      </p:pic>
      <p:pic>
        <p:nvPicPr>
          <p:cNvPr id="6" name="Picture 5">
            <a:hlinkClick r:id="rId7"/>
            <a:extLst>
              <a:ext uri="{FF2B5EF4-FFF2-40B4-BE49-F238E27FC236}">
                <a16:creationId xmlns:a16="http://schemas.microsoft.com/office/drawing/2014/main" id="{8CBDA629-5085-054A-AE21-0B16542CA3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6270" y="1874467"/>
            <a:ext cx="4106104" cy="471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72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05120" y="397565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5BB07A-2B37-0648-8F0B-4A1F866AA55F}"/>
              </a:ext>
            </a:extLst>
          </p:cNvPr>
          <p:cNvSpPr txBox="1"/>
          <p:nvPr/>
        </p:nvSpPr>
        <p:spPr>
          <a:xfrm>
            <a:off x="1252331" y="2445026"/>
            <a:ext cx="1061059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Analytics ~ Convert raw data (information) to actionable and useful assessments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what price should gas be set as a function of time of day/day of week/month/year/stock market/oil price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(this would use the IoT, data gathered at the local Speedway pump)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Decide what information is potentially relevant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 that data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a model or use ML to draw new (illogical in the current model) relationships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predictions for future behavior and actions that will optimize results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 these suggestions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these operations are conducted with limited or no human interaction it appears to be AI (really an algorithm)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CD6B5E-B2B6-8347-9492-C8969B3F6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40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3982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libraries, experiments and high‐throughput computations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PoLyInfo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CROW Polymer Property Database, Polymer Property Predictor, Database (NIST), Polymer Genome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FDBB8A61-B31E-6049-9F1C-D4D6FC5EF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0" y="1647384"/>
            <a:ext cx="6110780" cy="5074091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21CC38FF-A62E-3942-946A-83DBB766F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704" y="1577865"/>
            <a:ext cx="5244957" cy="517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01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3982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libraries, experiments and high‐throughput computations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PoLyInfo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CROW Polymer Property Database, Polymer Property Predictor, Database (NIST), Polymer Genome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6A482B20-E6DC-2747-A129-18CB0C865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405" y="1823799"/>
            <a:ext cx="9782432" cy="45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65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libraries, experiments and high‐throughput computations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PoLyInfo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CROW Polymer Property Database, Polymer Property Predictor, Database (NIST), Polymer Genome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654EB4AB-2066-7E45-AF8A-1BE7126BB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10" y="1771086"/>
            <a:ext cx="8240779" cy="503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37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libraries, experiments and high‐throughput computations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NanoMine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nanocomposites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64AB3825-7AE8-494F-A4F3-7CE930E63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470" y="1548177"/>
            <a:ext cx="7099060" cy="53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89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Manual search of the literature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High-throughput computations using first principles; MD simulations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FAD3A9-CAB9-BB41-9DEB-A0D2D5D1B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701316"/>
            <a:ext cx="121793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31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7597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Phase-Field Models (software for interface optimization)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EB8DEC96-FC63-E34F-AC14-F30188493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70" y="895773"/>
            <a:ext cx="4830417" cy="2852864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BA640B2A-A8DB-BA49-AEF5-0EF1E3CDA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844" y="760376"/>
            <a:ext cx="5605956" cy="3286539"/>
          </a:xfrm>
          <a:prstGeom prst="rect">
            <a:avLst/>
          </a:prstGeom>
        </p:spPr>
      </p:pic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9E0F110A-D7D3-A04D-942A-C7FD1E25C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839" y="4064731"/>
            <a:ext cx="8395252" cy="255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83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Density functional theory (DFT) for charge injection barrier from electrode to polymer, trap depth in polymer; ionic electronic and total dielectric constant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13264-F781-4741-9444-12706C8DB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211" y="1823799"/>
            <a:ext cx="9683578" cy="465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6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6" y="830422"/>
            <a:ext cx="104261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Non-equilibrium molecular dynamics for thermal conductivity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Phase field model for dielectric breakdown in polymer nanocomposites (free energy as a function of composition; composition is subject to diffusion; dynamic model with energy minimization at an interface)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BD484C-23B7-E340-AEB8-9609837E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909" y="1823799"/>
            <a:ext cx="9799423" cy="453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36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213EE-9601-4D4A-8869-4EDFEC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2" y="0"/>
            <a:ext cx="1128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04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3F0B9-A4A8-E049-91CE-047456C79931}"/>
              </a:ext>
            </a:extLst>
          </p:cNvPr>
          <p:cNvSpPr txBox="1"/>
          <p:nvPr/>
        </p:nvSpPr>
        <p:spPr>
          <a:xfrm>
            <a:off x="1879839" y="298711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Strategies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32183-F59D-964F-83E5-F4EC8CF2F86A}"/>
              </a:ext>
            </a:extLst>
          </p:cNvPr>
          <p:cNvSpPr txBox="1"/>
          <p:nvPr/>
        </p:nvSpPr>
        <p:spPr>
          <a:xfrm>
            <a:off x="1411357" y="1321904"/>
            <a:ext cx="904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Fingerprinting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Numerical representation of the materials in the datasets</a:t>
            </a:r>
          </a:p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Map between target property and fingerprint</a:t>
            </a:r>
          </a:p>
        </p:txBody>
      </p:sp>
    </p:spTree>
    <p:extLst>
      <p:ext uri="{BB962C8B-B14F-4D97-AF65-F5344CB8AC3E}">
        <p14:creationId xmlns:p14="http://schemas.microsoft.com/office/powerpoint/2010/main" val="2090444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05120" y="397565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5BB07A-2B37-0648-8F0B-4A1F866AA55F}"/>
              </a:ext>
            </a:extLst>
          </p:cNvPr>
          <p:cNvSpPr txBox="1"/>
          <p:nvPr/>
        </p:nvSpPr>
        <p:spPr>
          <a:xfrm>
            <a:off x="1252331" y="2445026"/>
            <a:ext cx="107026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know this works in some situations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Amazon suggests your next purchase (simple systems)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it fails it can fail in embarrassing/frustrating ways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(automatic phone answering at the insurance company etc.)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Intellectual property issues:  Who owns the data, who owns the results of data mining, who owns your choices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56A726-3A63-7F41-8132-2435D700E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78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A5CC1-40F3-F443-AD0B-827D8C886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375" r="54294"/>
          <a:stretch/>
        </p:blipFill>
        <p:spPr>
          <a:xfrm>
            <a:off x="6223747" y="1962892"/>
            <a:ext cx="5420760" cy="3947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1219E5-5BF5-E040-89BF-8C8F184D98AD}"/>
              </a:ext>
            </a:extLst>
          </p:cNvPr>
          <p:cNvSpPr txBox="1"/>
          <p:nvPr/>
        </p:nvSpPr>
        <p:spPr>
          <a:xfrm>
            <a:off x="105177" y="248004"/>
            <a:ext cx="11539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Fingerprint based on a group contribution method; b) Simplified Molecular‐Input Line‐Entry System (SMILES) and Extended‐Connectivity Fingerprints (ECFPs)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36DDD-BB48-AD43-A633-25EC6C461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" t="282" r="53901" b="54759"/>
          <a:stretch/>
        </p:blipFill>
        <p:spPr>
          <a:xfrm>
            <a:off x="299608" y="2198923"/>
            <a:ext cx="5904805" cy="347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18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42887A28-AF2B-634D-842C-AE75BB90C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795" y="993387"/>
            <a:ext cx="8646410" cy="5362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CCEBD5-93D6-1E4B-90CA-CDE753435470}"/>
              </a:ext>
            </a:extLst>
          </p:cNvPr>
          <p:cNvSpPr txBox="1"/>
          <p:nvPr/>
        </p:nvSpPr>
        <p:spPr>
          <a:xfrm>
            <a:off x="2977978" y="136525"/>
            <a:ext cx="5881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RDKit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converts SMILES to numerical vectors</a:t>
            </a:r>
          </a:p>
        </p:txBody>
      </p:sp>
    </p:spTree>
    <p:extLst>
      <p:ext uri="{BB962C8B-B14F-4D97-AF65-F5344CB8AC3E}">
        <p14:creationId xmlns:p14="http://schemas.microsoft.com/office/powerpoint/2010/main" val="3262236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CEBD5-93D6-1E4B-90CA-CDE753435470}"/>
              </a:ext>
            </a:extLst>
          </p:cNvPr>
          <p:cNvSpPr txBox="1"/>
          <p:nvPr/>
        </p:nvSpPr>
        <p:spPr>
          <a:xfrm>
            <a:off x="2977978" y="136525"/>
            <a:ext cx="4868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BIOVA gives hierarchical fingerprints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6A381F94-2A69-ED4C-9B78-A7AFFBF39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75" y="716900"/>
            <a:ext cx="5527451" cy="5639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E92CE8-8D34-8A48-A3DC-EE7DD9838D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79" b="5402"/>
          <a:stretch/>
        </p:blipFill>
        <p:spPr>
          <a:xfrm>
            <a:off x="7265504" y="1137122"/>
            <a:ext cx="4325482" cy="45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79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7E0DB4-80AC-CF4B-81A8-DD224C3E8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994" y="1689998"/>
            <a:ext cx="9560011" cy="4054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8D4D98-740E-B845-ADAC-2BB3475F0510}"/>
              </a:ext>
            </a:extLst>
          </p:cNvPr>
          <p:cNvSpPr txBox="1"/>
          <p:nvPr/>
        </p:nvSpPr>
        <p:spPr>
          <a:xfrm>
            <a:off x="4400617" y="733837"/>
            <a:ext cx="321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Hierarchical fingerprints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38ED10-9033-5948-A243-1A09AAB64195}"/>
              </a:ext>
            </a:extLst>
          </p:cNvPr>
          <p:cNvSpPr/>
          <p:nvPr/>
        </p:nvSpPr>
        <p:spPr>
          <a:xfrm>
            <a:off x="3690242" y="5777074"/>
            <a:ext cx="24918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structure–activity relation (QSAR) modeling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6264E-ECF7-E242-B510-377F9DBF3D27}"/>
              </a:ext>
            </a:extLst>
          </p:cNvPr>
          <p:cNvSpPr txBox="1"/>
          <p:nvPr/>
        </p:nvSpPr>
        <p:spPr>
          <a:xfrm>
            <a:off x="8610600" y="1572387"/>
            <a:ext cx="3264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Recursive Feature Elimination (RFE)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processing</a:t>
            </a:r>
          </a:p>
        </p:txBody>
      </p:sp>
    </p:spTree>
    <p:extLst>
      <p:ext uri="{BB962C8B-B14F-4D97-AF65-F5344CB8AC3E}">
        <p14:creationId xmlns:p14="http://schemas.microsoft.com/office/powerpoint/2010/main" val="4012449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D4D98-740E-B845-ADAC-2BB3475F0510}"/>
              </a:ext>
            </a:extLst>
          </p:cNvPr>
          <p:cNvSpPr txBox="1"/>
          <p:nvPr/>
        </p:nvSpPr>
        <p:spPr>
          <a:xfrm>
            <a:off x="1538148" y="395275"/>
            <a:ext cx="321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Hierarchical fingerprints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2C0FF-9851-3C45-93C9-4644F04A2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28" y="1508153"/>
            <a:ext cx="5536872" cy="5213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06FD88-3DC7-0D4E-ABD6-81269E016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5728"/>
            <a:ext cx="6095998" cy="1371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2797EB-EA9F-6749-AD45-EC4979523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102" y="1261211"/>
            <a:ext cx="2499139" cy="414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1B18EB-6020-594D-A43A-FBA9D6AEA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550" y="1762573"/>
            <a:ext cx="4960250" cy="5126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E93AAD-C4A5-214B-A707-9E499DC0A5DC}"/>
              </a:ext>
            </a:extLst>
          </p:cNvPr>
          <p:cNvSpPr/>
          <p:nvPr/>
        </p:nvSpPr>
        <p:spPr>
          <a:xfrm>
            <a:off x="821332" y="56721"/>
            <a:ext cx="5274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structure–activity relation (QSAR) modeling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161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D9814-C51A-B74E-8C44-46A2CE282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3865"/>
            <a:ext cx="12192000" cy="47502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4A8765-FBDB-2942-95CC-8E256C5A8256}"/>
              </a:ext>
            </a:extLst>
          </p:cNvPr>
          <p:cNvSpPr txBox="1"/>
          <p:nvPr/>
        </p:nvSpPr>
        <p:spPr>
          <a:xfrm>
            <a:off x="2782956" y="316092"/>
            <a:ext cx="6904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Nanocomposite fingerprint for dielectric properties</a:t>
            </a:r>
          </a:p>
        </p:txBody>
      </p:sp>
    </p:spTree>
    <p:extLst>
      <p:ext uri="{BB962C8B-B14F-4D97-AF65-F5344CB8AC3E}">
        <p14:creationId xmlns:p14="http://schemas.microsoft.com/office/powerpoint/2010/main" val="799119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B2E6A-5433-C849-8B28-76E674FAA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4218"/>
            <a:ext cx="12192000" cy="4049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8CFE8E-BDD0-DD40-B508-F2AD47D0764D}"/>
              </a:ext>
            </a:extLst>
          </p:cNvPr>
          <p:cNvSpPr txBox="1"/>
          <p:nvPr/>
        </p:nvSpPr>
        <p:spPr>
          <a:xfrm>
            <a:off x="2457792" y="491268"/>
            <a:ext cx="727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Inverse space nanocomposite fingerprint for structure</a:t>
            </a:r>
          </a:p>
        </p:txBody>
      </p:sp>
    </p:spTree>
    <p:extLst>
      <p:ext uri="{BB962C8B-B14F-4D97-AF65-F5344CB8AC3E}">
        <p14:creationId xmlns:p14="http://schemas.microsoft.com/office/powerpoint/2010/main" val="4085526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A69F8-B9E2-DE42-B55F-45DC546B01BA}"/>
              </a:ext>
            </a:extLst>
          </p:cNvPr>
          <p:cNvSpPr txBox="1"/>
          <p:nvPr/>
        </p:nvSpPr>
        <p:spPr>
          <a:xfrm>
            <a:off x="3644050" y="290939"/>
            <a:ext cx="510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 (CNN)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591F94-84AD-7440-9588-481AE944AF78}"/>
              </a:ext>
            </a:extLst>
          </p:cNvPr>
          <p:cNvSpPr txBox="1"/>
          <p:nvPr/>
        </p:nvSpPr>
        <p:spPr>
          <a:xfrm>
            <a:off x="1295399" y="894522"/>
            <a:ext cx="9799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(decision tree type algorithm) with classification optimization using matrix multiplication for images to identify patterns, require GPUs. 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-Convolution layer (Initial layer, image)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further convolution layers for color, edges, etc.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-Pooling layer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-Fully connected (FC) layer (Final layer)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4D664-80D1-0049-8B83-EE3CF7BD4A1B}"/>
              </a:ext>
            </a:extLst>
          </p:cNvPr>
          <p:cNvSpPr txBox="1"/>
          <p:nvPr/>
        </p:nvSpPr>
        <p:spPr>
          <a:xfrm>
            <a:off x="954155" y="3536776"/>
            <a:ext cx="107442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(height, width, depth RGB)</a:t>
            </a:r>
          </a:p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Convolution, check if a feature is present such as an ”O” using a kernel or filter</a:t>
            </a:r>
          </a:p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by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rastering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across image with dot products resulting in a feature map, activation map or convolution feature</a:t>
            </a:r>
          </a:p>
          <a:p>
            <a:pPr marL="457200" indent="-457200" algn="l"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filters; Stride (step of raster); zero padding (background) decides the complexity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E5AC0-EDE9-7D46-9381-195B081C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352" y="1735742"/>
            <a:ext cx="2178326" cy="180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80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C7511-1B1C-A840-98E4-B9D6638EE6D7}"/>
              </a:ext>
            </a:extLst>
          </p:cNvPr>
          <p:cNvSpPr txBox="1"/>
          <p:nvPr/>
        </p:nvSpPr>
        <p:spPr>
          <a:xfrm>
            <a:off x="2852530" y="1560443"/>
            <a:ext cx="6838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PNCs interfacial regions can be important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major stumbling block</a:t>
            </a:r>
          </a:p>
        </p:txBody>
      </p:sp>
    </p:spTree>
    <p:extLst>
      <p:ext uri="{BB962C8B-B14F-4D97-AF65-F5344CB8AC3E}">
        <p14:creationId xmlns:p14="http://schemas.microsoft.com/office/powerpoint/2010/main" val="2433046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213EE-9601-4D4A-8869-4EDFEC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2" y="0"/>
            <a:ext cx="1128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12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E63CDD-3B96-914B-83F5-D977E51A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092" y="858078"/>
            <a:ext cx="7848600" cy="579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EE0D27-5C06-3942-AF38-6EE8F7F9986D}"/>
              </a:ext>
            </a:extLst>
          </p:cNvPr>
          <p:cNvSpPr txBox="1"/>
          <p:nvPr/>
        </p:nvSpPr>
        <p:spPr>
          <a:xfrm>
            <a:off x="1043609" y="208722"/>
            <a:ext cx="9502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are important to materials/polymer companies, research labs, academics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C9CFC3-66C4-0B42-AE31-792485838E3D}"/>
              </a:ext>
            </a:extLst>
          </p:cNvPr>
          <p:cNvSpPr/>
          <p:nvPr/>
        </p:nvSpPr>
        <p:spPr>
          <a:xfrm>
            <a:off x="5480857" y="6464612"/>
            <a:ext cx="5459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www.investopedia.com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/terms/d/data-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analytics.asp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BE8D2-0E71-6B4E-9EC1-CED5E4122E9F}"/>
              </a:ext>
            </a:extLst>
          </p:cNvPr>
          <p:cNvSpPr txBox="1"/>
          <p:nvPr/>
        </p:nvSpPr>
        <p:spPr>
          <a:xfrm>
            <a:off x="788571" y="5635486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FFB51-2541-094E-87C7-984579DD8D26}"/>
              </a:ext>
            </a:extLst>
          </p:cNvPr>
          <p:cNvSpPr txBox="1"/>
          <p:nvPr/>
        </p:nvSpPr>
        <p:spPr>
          <a:xfrm>
            <a:off x="788571" y="4426225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D22F8-6C92-4041-8406-3F97611FC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52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E390EA-0184-AA4A-B92F-798D5FFD4D3A}"/>
              </a:ext>
            </a:extLst>
          </p:cNvPr>
          <p:cNvSpPr txBox="1"/>
          <p:nvPr/>
        </p:nvSpPr>
        <p:spPr>
          <a:xfrm>
            <a:off x="3749759" y="516835"/>
            <a:ext cx="4824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17D87-F60C-1B47-85AC-EFE04B9E4433}"/>
              </a:ext>
            </a:extLst>
          </p:cNvPr>
          <p:cNvSpPr txBox="1"/>
          <p:nvPr/>
        </p:nvSpPr>
        <p:spPr>
          <a:xfrm>
            <a:off x="3558209" y="1272209"/>
            <a:ext cx="4693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Fingerprint   =&gt;   ML   =&gt;   Property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5CBC7-1B6B-F34A-8CA2-994CF009346E}"/>
              </a:ext>
            </a:extLst>
          </p:cNvPr>
          <p:cNvSpPr txBox="1"/>
          <p:nvPr/>
        </p:nvSpPr>
        <p:spPr>
          <a:xfrm>
            <a:off x="1683025" y="1964761"/>
            <a:ext cx="98551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and non-linear regression algorithms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Fingerprint ~ property (linear)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Radial basis function: Property ~ SUM(f(fingerprint-x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Polynomial: Property ~ SUM(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fingerprint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Kernel based algorithms (alternatives to least squares routines, like a correlation function between measurements in multidimensional space)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Kernel ridge regression (KRR)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Support vector machine (SVM)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Gaussian process regression (GPR)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neural networks (ANN)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15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1F60D-7B04-BA48-8F62-6E054DB98740}"/>
              </a:ext>
            </a:extLst>
          </p:cNvPr>
          <p:cNvSpPr txBox="1"/>
          <p:nvPr/>
        </p:nvSpPr>
        <p:spPr>
          <a:xfrm flipH="1">
            <a:off x="306456" y="1149049"/>
            <a:ext cx="11579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Surrogate model (example gaussian)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74389-6864-564C-B430-D56E0E231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26" y="1780131"/>
            <a:ext cx="2482022" cy="1651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05EFFF-7285-EC4A-B59B-EC37167A1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56" y="3918148"/>
            <a:ext cx="2575892" cy="1761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C8C525-532E-4D40-927C-20CE20F41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199" y="1784331"/>
            <a:ext cx="4588841" cy="2053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9523B0-311E-B64A-A7BE-1ED60B07D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467" y="1780131"/>
            <a:ext cx="4438650" cy="1962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035EB9-8393-FE45-B260-C49FCEC14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1140" y="4236201"/>
            <a:ext cx="4052957" cy="1792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73B4D0-FA9E-EA49-88F2-076564088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4013" y="3978517"/>
            <a:ext cx="4182761" cy="18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02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3554F6-1FCC-CE40-817D-748AF467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50" y="844550"/>
            <a:ext cx="6184900" cy="516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A47762-8840-9E4C-8F28-98FA2096EE24}"/>
              </a:ext>
            </a:extLst>
          </p:cNvPr>
          <p:cNvSpPr txBox="1"/>
          <p:nvPr/>
        </p:nvSpPr>
        <p:spPr>
          <a:xfrm>
            <a:off x="4165375" y="172122"/>
            <a:ext cx="3861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Gaussian process regression</a:t>
            </a:r>
          </a:p>
        </p:txBody>
      </p:sp>
    </p:spTree>
    <p:extLst>
      <p:ext uri="{BB962C8B-B14F-4D97-AF65-F5344CB8AC3E}">
        <p14:creationId xmlns:p14="http://schemas.microsoft.com/office/powerpoint/2010/main" val="3323167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AEE17F-4C92-2D4E-9C45-0836BFF8EB76}"/>
              </a:ext>
            </a:extLst>
          </p:cNvPr>
          <p:cNvSpPr txBox="1"/>
          <p:nvPr/>
        </p:nvSpPr>
        <p:spPr>
          <a:xfrm>
            <a:off x="3052506" y="494852"/>
            <a:ext cx="608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algorithms, random forest (RF)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A53491-3E80-C844-AB3D-DC3DF60A16BB}"/>
              </a:ext>
            </a:extLst>
          </p:cNvPr>
          <p:cNvSpPr txBox="1"/>
          <p:nvPr/>
        </p:nvSpPr>
        <p:spPr>
          <a:xfrm>
            <a:off x="1398494" y="1430767"/>
            <a:ext cx="9955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trees with many levels tend to learn irregular patterns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randomly grouping sets from the input fingerprint irregular patterns can be removed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A7D75-6046-A64A-8122-B44FFD65D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54" y="2619441"/>
            <a:ext cx="5414159" cy="4238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A8D1E9-1618-2440-B513-C8BA1A6D2E2E}"/>
              </a:ext>
            </a:extLst>
          </p:cNvPr>
          <p:cNvSpPr txBox="1"/>
          <p:nvPr/>
        </p:nvSpPr>
        <p:spPr>
          <a:xfrm>
            <a:off x="7680960" y="3571539"/>
            <a:ext cx="3239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932266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E10BB1-CBF9-0A4E-BAD3-F815F6B28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440"/>
            <a:ext cx="12192000" cy="5615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9D798E-FD81-B042-9686-B44ADEE1EBBF}"/>
              </a:ext>
            </a:extLst>
          </p:cNvPr>
          <p:cNvSpPr/>
          <p:nvPr/>
        </p:nvSpPr>
        <p:spPr>
          <a:xfrm>
            <a:off x="4423732" y="159775"/>
            <a:ext cx="3913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464834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A69F8-B9E2-DE42-B55F-45DC546B01BA}"/>
              </a:ext>
            </a:extLst>
          </p:cNvPr>
          <p:cNvSpPr txBox="1"/>
          <p:nvPr/>
        </p:nvSpPr>
        <p:spPr>
          <a:xfrm>
            <a:off x="3644050" y="290939"/>
            <a:ext cx="510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 (CNN)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591F94-84AD-7440-9588-481AE944AF78}"/>
              </a:ext>
            </a:extLst>
          </p:cNvPr>
          <p:cNvSpPr txBox="1"/>
          <p:nvPr/>
        </p:nvSpPr>
        <p:spPr>
          <a:xfrm>
            <a:off x="1295399" y="894522"/>
            <a:ext cx="9799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(decision tree type algorithm) with classification optimization using matrix multiplication for images to identify patterns, require GPUs. 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-Convolution layer (Initial layer, image)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further convolution layers for color, edges, etc.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-Pooling layer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-Fully connected (FC) layer (Final layer)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4D664-80D1-0049-8B83-EE3CF7BD4A1B}"/>
              </a:ext>
            </a:extLst>
          </p:cNvPr>
          <p:cNvSpPr txBox="1"/>
          <p:nvPr/>
        </p:nvSpPr>
        <p:spPr>
          <a:xfrm>
            <a:off x="954155" y="3536776"/>
            <a:ext cx="107442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(height, width, depth RGB)</a:t>
            </a:r>
          </a:p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Convolution, check if a feature is present such as an ”O” using a kernel or filter</a:t>
            </a:r>
          </a:p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by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rastering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across image with dot products resulting in a feature map, activation map or convolution feature</a:t>
            </a:r>
          </a:p>
          <a:p>
            <a:pPr marL="457200" indent="-457200" algn="l"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filters; Stride (step of raster); zero padding (background) decides the complexity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E5AC0-EDE9-7D46-9381-195B081C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352" y="1735742"/>
            <a:ext cx="2178326" cy="180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503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1AF7EA-AEA4-024C-A9CC-0C048FD36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486"/>
            <a:ext cx="12192000" cy="53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58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213EE-9601-4D4A-8869-4EDFEC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2" y="0"/>
            <a:ext cx="1128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356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1FBB6A-74BE-7647-81DB-9F21472A5677}"/>
              </a:ext>
            </a:extLst>
          </p:cNvPr>
          <p:cNvSpPr txBox="1"/>
          <p:nvPr/>
        </p:nvSpPr>
        <p:spPr>
          <a:xfrm>
            <a:off x="4499248" y="387627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Inverse Design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45A2A9-657C-BB4B-9AF8-5CDCBE828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04" y="849292"/>
            <a:ext cx="5760993" cy="5741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8505A0-D30F-A643-9F40-20C135553233}"/>
              </a:ext>
            </a:extLst>
          </p:cNvPr>
          <p:cNvSpPr txBox="1"/>
          <p:nvPr/>
        </p:nvSpPr>
        <p:spPr>
          <a:xfrm>
            <a:off x="7023457" y="1365314"/>
            <a:ext cx="4794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Enumeration method, 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 through each possible solution (complete enumeration) or limit the solutions (incomplete enumeration)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B6B20B-9703-3543-A49C-B7E499EE316A}"/>
              </a:ext>
            </a:extLst>
          </p:cNvPr>
          <p:cNvSpPr/>
          <p:nvPr/>
        </p:nvSpPr>
        <p:spPr>
          <a:xfrm>
            <a:off x="7210233" y="3445346"/>
            <a:ext cx="42808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GPR‐based ML model used to screen promising polymer nanocomposites with desired permittivity, breakdown strength and energy density, resulting in several kinds of nanocomposites with desired properties</a:t>
            </a:r>
          </a:p>
        </p:txBody>
      </p:sp>
    </p:spTree>
    <p:extLst>
      <p:ext uri="{BB962C8B-B14F-4D97-AF65-F5344CB8AC3E}">
        <p14:creationId xmlns:p14="http://schemas.microsoft.com/office/powerpoint/2010/main" val="40211757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1FBB6A-74BE-7647-81DB-9F21472A5677}"/>
              </a:ext>
            </a:extLst>
          </p:cNvPr>
          <p:cNvSpPr txBox="1"/>
          <p:nvPr/>
        </p:nvSpPr>
        <p:spPr>
          <a:xfrm>
            <a:off x="4499248" y="387627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Inverse Design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96A8C-06C2-BA49-BD0E-D1C72E07F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37" y="1049388"/>
            <a:ext cx="8028790" cy="4054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E87522-F1BA-DC4A-A255-1CCF97CBD947}"/>
              </a:ext>
            </a:extLst>
          </p:cNvPr>
          <p:cNvSpPr txBox="1"/>
          <p:nvPr/>
        </p:nvSpPr>
        <p:spPr>
          <a:xfrm>
            <a:off x="8347934" y="1269402"/>
            <a:ext cx="3435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learning algorithm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143AE2-BD33-724F-B83C-D586AD184049}"/>
              </a:ext>
            </a:extLst>
          </p:cNvPr>
          <p:cNvSpPr/>
          <p:nvPr/>
        </p:nvSpPr>
        <p:spPr>
          <a:xfrm>
            <a:off x="7974294" y="3604262"/>
            <a:ext cx="40158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the ML‐based surrogate model for property prediction, </a:t>
            </a:r>
          </a:p>
          <a:p>
            <a:pPr marL="342900" indent="-342900">
              <a:buAutoNum type="arabicParenBoth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selecting the optimal sample based on the prediction results including values and uncertainties, and </a:t>
            </a:r>
          </a:p>
          <a:p>
            <a:pPr marL="342900" indent="-342900">
              <a:buAutoNum type="arabicParenBoth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supplementing the optimal sample into training dataset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D7207-335F-874C-96BD-D2DD56FDCA53}"/>
              </a:ext>
            </a:extLst>
          </p:cNvPr>
          <p:cNvSpPr/>
          <p:nvPr/>
        </p:nvSpPr>
        <p:spPr>
          <a:xfrm>
            <a:off x="201895" y="5268925"/>
            <a:ext cx="74166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Choosing the optimal sample requires ML models to provide both prediction and uncertainty values of the target property. As a result, the GPR algorithm and a combination of bootstrapping methods with standard ML algorithms (decision tree, SVM etc.), which can estimate the uncertainty of pre- dictions, are common ML methods in active learning.</a:t>
            </a:r>
          </a:p>
        </p:txBody>
      </p:sp>
    </p:spTree>
    <p:extLst>
      <p:ext uri="{BB962C8B-B14F-4D97-AF65-F5344CB8AC3E}">
        <p14:creationId xmlns:p14="http://schemas.microsoft.com/office/powerpoint/2010/main" val="2620729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24998" y="119270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F4CB7E-04AD-B04F-AFAD-275502ECA94C}"/>
              </a:ext>
            </a:extLst>
          </p:cNvPr>
          <p:cNvSpPr txBox="1"/>
          <p:nvPr/>
        </p:nvSpPr>
        <p:spPr>
          <a:xfrm>
            <a:off x="1127535" y="1759226"/>
            <a:ext cx="1043266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obvious problems that might be addressed by this approach: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-Selection of the best combination of materials for a super-conducting alloy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-Best metals for advanced manufacturing (rapid prototyping)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-Processing conditions/compounding for optimizing polymer pipe extrusion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-Optimize a better heterogeneous catalyst for polypropylene synthesis 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(once you have the discovery by Ziegler/Natta)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might not be addressed: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-Solution to global warming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-Solution to the plastics waste problem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-Discovery of room temperature superconductors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-Invention of the internet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-Invention of block-copolymers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0305E-CA65-4A4C-A74B-212E2591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810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A1EC1F-8A23-A246-9583-ADDF43E6D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01" y="0"/>
            <a:ext cx="320509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05336E-6169-814E-9103-FF17518F7CB3}"/>
              </a:ext>
            </a:extLst>
          </p:cNvPr>
          <p:cNvSpPr txBox="1"/>
          <p:nvPr/>
        </p:nvSpPr>
        <p:spPr>
          <a:xfrm>
            <a:off x="4905487" y="871369"/>
            <a:ext cx="3757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Evolutionary Strategy (ES)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F7830-54C3-5B40-9E79-25049D4507BA}"/>
              </a:ext>
            </a:extLst>
          </p:cNvPr>
          <p:cNvSpPr txBox="1"/>
          <p:nvPr/>
        </p:nvSpPr>
        <p:spPr>
          <a:xfrm>
            <a:off x="5195944" y="1968649"/>
            <a:ext cx="2498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 Algorithm</a:t>
            </a:r>
          </a:p>
        </p:txBody>
      </p:sp>
    </p:spTree>
    <p:extLst>
      <p:ext uri="{BB962C8B-B14F-4D97-AF65-F5344CB8AC3E}">
        <p14:creationId xmlns:p14="http://schemas.microsoft.com/office/powerpoint/2010/main" val="8578305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3332E7-B0B3-C54C-A3F8-BD6945B11FDB}"/>
              </a:ext>
            </a:extLst>
          </p:cNvPr>
          <p:cNvSpPr/>
          <p:nvPr/>
        </p:nvSpPr>
        <p:spPr>
          <a:xfrm>
            <a:off x="7043531" y="1956138"/>
            <a:ext cx="44759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completes a structured search through procedures inspired by natural evolution.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each iteration, parameter vectors (‘genotypes’, fingerprints in the ML) in a population are updated (selection, crossover and mutation in GA; movement of particle in PSO) to generate an offspring,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followed by an evaluation of the objection function value.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D9644-2FF7-7448-A2D9-D12D9AA16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91" y="182562"/>
            <a:ext cx="646482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92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F47FA8-E037-A045-AA27-716E88768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73" y="532019"/>
            <a:ext cx="6605812" cy="54413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D77A02-0F56-4349-A28B-FDDE28D7CBCD}"/>
              </a:ext>
            </a:extLst>
          </p:cNvPr>
          <p:cNvSpPr/>
          <p:nvPr/>
        </p:nvSpPr>
        <p:spPr>
          <a:xfrm>
            <a:off x="6983895" y="1856098"/>
            <a:ext cx="48138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Swarm Optimization (PSO)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Move a particle to improve the situation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moving one particle impacts the other 	particles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repeat and let the system evolve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Seems similar to a Monte-	Carlo/Metropolis simulation</a:t>
            </a:r>
          </a:p>
        </p:txBody>
      </p:sp>
    </p:spTree>
    <p:extLst>
      <p:ext uri="{BB962C8B-B14F-4D97-AF65-F5344CB8AC3E}">
        <p14:creationId xmlns:p14="http://schemas.microsoft.com/office/powerpoint/2010/main" val="34151839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A65F88-F8B0-3649-8485-5DB0C1B51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2183571"/>
            <a:ext cx="7416800" cy="3822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DBE72-C08F-CD45-9631-57D848DCF832}"/>
              </a:ext>
            </a:extLst>
          </p:cNvPr>
          <p:cNvSpPr txBox="1"/>
          <p:nvPr/>
        </p:nvSpPr>
        <p:spPr>
          <a:xfrm>
            <a:off x="2494722" y="447261"/>
            <a:ext cx="9084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the known structure, find a relationship to the desired property, then invert that relationship to regenerate the structure, finally you can set the desired property to your target and generate the associated structure (possibly)</a:t>
            </a:r>
          </a:p>
        </p:txBody>
      </p:sp>
    </p:spTree>
    <p:extLst>
      <p:ext uri="{BB962C8B-B14F-4D97-AF65-F5344CB8AC3E}">
        <p14:creationId xmlns:p14="http://schemas.microsoft.com/office/powerpoint/2010/main" val="33301938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E26592-9BA8-2346-99BD-20CEE1AEAE6D}"/>
              </a:ext>
            </a:extLst>
          </p:cNvPr>
          <p:cNvGrpSpPr/>
          <p:nvPr/>
        </p:nvGrpSpPr>
        <p:grpSpPr>
          <a:xfrm>
            <a:off x="2022438" y="1346200"/>
            <a:ext cx="7820062" cy="4333838"/>
            <a:chOff x="2022438" y="1346200"/>
            <a:chExt cx="7820062" cy="43338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749F5D0-AE62-D246-AB91-4AA82E4B6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9500" y="1346200"/>
              <a:ext cx="7493000" cy="41656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DAD039-7BAA-C240-BD6C-C133CA448334}"/>
                </a:ext>
              </a:extLst>
            </p:cNvPr>
            <p:cNvSpPr/>
            <p:nvPr/>
          </p:nvSpPr>
          <p:spPr>
            <a:xfrm>
              <a:off x="2022438" y="3786692"/>
              <a:ext cx="1043491" cy="1893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58134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CCB0B3-3A2C-134B-A93D-A3409780047E}"/>
              </a:ext>
            </a:extLst>
          </p:cNvPr>
          <p:cNvGrpSpPr/>
          <p:nvPr/>
        </p:nvGrpSpPr>
        <p:grpSpPr>
          <a:xfrm>
            <a:off x="782463" y="690693"/>
            <a:ext cx="7543800" cy="5476614"/>
            <a:chOff x="2402541" y="473336"/>
            <a:chExt cx="7543800" cy="547661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8FAC053-26F5-4F48-AEA3-95F285459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2541" y="908050"/>
              <a:ext cx="7543800" cy="50419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3EC4D6-CEE8-604F-86D6-F7087AC87B30}"/>
                </a:ext>
              </a:extLst>
            </p:cNvPr>
            <p:cNvSpPr/>
            <p:nvPr/>
          </p:nvSpPr>
          <p:spPr>
            <a:xfrm>
              <a:off x="3722146" y="473336"/>
              <a:ext cx="6067313" cy="968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A25971B-2FD5-C844-AC82-D74BF8034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1390595"/>
            <a:ext cx="1542881" cy="4076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663CA-49E0-FB4F-B43A-75C5C1FBCD5A}"/>
              </a:ext>
            </a:extLst>
          </p:cNvPr>
          <p:cNvSpPr txBox="1"/>
          <p:nvPr/>
        </p:nvSpPr>
        <p:spPr>
          <a:xfrm>
            <a:off x="2385391" y="556591"/>
            <a:ext cx="58961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molecule from desired properties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properties from molecule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to do this process correctly by repeating</a:t>
            </a:r>
          </a:p>
        </p:txBody>
      </p:sp>
    </p:spTree>
    <p:extLst>
      <p:ext uri="{BB962C8B-B14F-4D97-AF65-F5344CB8AC3E}">
        <p14:creationId xmlns:p14="http://schemas.microsoft.com/office/powerpoint/2010/main" val="34438319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B12F6C-CAF0-E04E-8747-A980727C5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930" y="0"/>
            <a:ext cx="822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484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213EE-9601-4D4A-8869-4EDFEC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2" y="0"/>
            <a:ext cx="1128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47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1026" y="6376228"/>
            <a:ext cx="2743200" cy="365125"/>
          </a:xfrm>
        </p:spPr>
        <p:txBody>
          <a:bodyPr/>
          <a:lstStyle/>
          <a:p>
            <a:fld id="{9BB7861F-8CC1-4444-A2AC-FE2CD6BE67E7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AEA89A-F5B3-5345-933C-4A58D3C0EB1E}"/>
              </a:ext>
            </a:extLst>
          </p:cNvPr>
          <p:cNvSpPr txBox="1"/>
          <p:nvPr/>
        </p:nvSpPr>
        <p:spPr>
          <a:xfrm flipH="1">
            <a:off x="4513689" y="347869"/>
            <a:ext cx="31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Importance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D5044-DDBD-4C46-8635-5A5FE144ABEF}"/>
              </a:ext>
            </a:extLst>
          </p:cNvPr>
          <p:cNvSpPr/>
          <p:nvPr/>
        </p:nvSpPr>
        <p:spPr>
          <a:xfrm>
            <a:off x="3828871" y="1087542"/>
            <a:ext cx="4534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relevance of features with target properties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96BB7-CB86-8343-96EA-FF9ABFC84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15" y="1456874"/>
            <a:ext cx="6097719" cy="5204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FDCF5-CA0C-4C48-B201-712A4BED2AF8}"/>
              </a:ext>
            </a:extLst>
          </p:cNvPr>
          <p:cNvSpPr txBox="1"/>
          <p:nvPr/>
        </p:nvSpPr>
        <p:spPr>
          <a:xfrm>
            <a:off x="7333273" y="2087218"/>
            <a:ext cx="395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Pearson correlation coefficient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960275-98B7-474A-A91E-03AD2B0F7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15" y="3106529"/>
            <a:ext cx="44450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10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9F1F33-A42D-AE49-B230-66E89DE21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61" y="0"/>
            <a:ext cx="489952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E175BE-BD49-2E4F-9EEE-912B9AE4C7DF}"/>
              </a:ext>
            </a:extLst>
          </p:cNvPr>
          <p:cNvSpPr txBox="1"/>
          <p:nvPr/>
        </p:nvSpPr>
        <p:spPr>
          <a:xfrm flipH="1">
            <a:off x="5750962" y="229106"/>
            <a:ext cx="31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Importance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DE7856-1AC3-C84E-A059-C3E0A340E2CC}"/>
              </a:ext>
            </a:extLst>
          </p:cNvPr>
          <p:cNvSpPr/>
          <p:nvPr/>
        </p:nvSpPr>
        <p:spPr>
          <a:xfrm>
            <a:off x="5996479" y="2459025"/>
            <a:ext cx="5679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Gradients of convolutional neural networks (CNNs) model </a:t>
            </a:r>
          </a:p>
        </p:txBody>
      </p:sp>
    </p:spTree>
    <p:extLst>
      <p:ext uri="{BB962C8B-B14F-4D97-AF65-F5344CB8AC3E}">
        <p14:creationId xmlns:p14="http://schemas.microsoft.com/office/powerpoint/2010/main" val="1871031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24998" y="119270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310997-5900-C842-A543-1386FC4DF69B}"/>
              </a:ext>
            </a:extLst>
          </p:cNvPr>
          <p:cNvSpPr txBox="1"/>
          <p:nvPr/>
        </p:nvSpPr>
        <p:spPr>
          <a:xfrm>
            <a:off x="2812774" y="2564296"/>
            <a:ext cx="6663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ML, AI, IoT are hammers, but everything isn’t a nail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246FA-86EF-6E46-8275-357ACA780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CA2A89-D79D-38CA-57CB-B01E4328D20C}"/>
              </a:ext>
            </a:extLst>
          </p:cNvPr>
          <p:cNvSpPr txBox="1"/>
          <p:nvPr/>
        </p:nvSpPr>
        <p:spPr>
          <a:xfrm>
            <a:off x="3076019" y="3168667"/>
            <a:ext cx="6136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 you results with random trial and error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there a “significant” difference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083940-567B-4A20-5F57-00972903A117}"/>
              </a:ext>
            </a:extLst>
          </p:cNvPr>
          <p:cNvSpPr txBox="1"/>
          <p:nvPr/>
        </p:nvSpPr>
        <p:spPr>
          <a:xfrm>
            <a:off x="1853152" y="5798145"/>
            <a:ext cx="84856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1996 speech by Robert Wilensky stated, "</a:t>
            </a:r>
            <a:r>
              <a:rPr lang="en-U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We've heard that a million monkeys at a million keyboards could produce the complete works of Shakespeare; now, thanks to the Internet, we know that is not true."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6379CB-BBF4-C756-4251-83B1860B6F22}"/>
              </a:ext>
            </a:extLst>
          </p:cNvPr>
          <p:cNvSpPr txBox="1"/>
          <p:nvPr/>
        </p:nvSpPr>
        <p:spPr>
          <a:xfrm>
            <a:off x="757286" y="4561176"/>
            <a:ext cx="11434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 </a:t>
            </a:r>
            <a:r>
              <a:rPr lang="en-US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infinite monkey theorem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states that a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2" tooltip="Monkey"/>
              </a:rPr>
              <a:t>monkey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hitting keys independently and at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3" tooltip="Randomness"/>
              </a:rPr>
              <a:t>random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on a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4" tooltip="Typewriter"/>
              </a:rPr>
              <a:t>typewriter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keyboard for an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5" tooltip="Infinity"/>
              </a:rPr>
              <a:t>infinite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amount of time will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6" tooltip="Almost surely"/>
              </a:rPr>
              <a:t>almost surely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type any given text, including the complete works of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7" tooltip="William Shakespeare"/>
              </a:rPr>
              <a:t>William Shakespeare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</a:t>
            </a:r>
            <a:r>
              <a:rPr lang="en-US" b="0" i="0" u="none" strike="noStrike" dirty="0">
                <a:effectLst/>
                <a:latin typeface="Linux Libertine"/>
              </a:rPr>
              <a:t>Émile Borel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6430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175BE-BD49-2E4F-9EEE-912B9AE4C7DF}"/>
              </a:ext>
            </a:extLst>
          </p:cNvPr>
          <p:cNvSpPr txBox="1"/>
          <p:nvPr/>
        </p:nvSpPr>
        <p:spPr>
          <a:xfrm flipH="1">
            <a:off x="4459005" y="347102"/>
            <a:ext cx="31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Importance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1B443-ABBF-7A4E-82FD-5A7BB456A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19" y="1163092"/>
            <a:ext cx="5393797" cy="51932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6E1E05-63A2-004A-AF53-9E3208193B40}"/>
              </a:ext>
            </a:extLst>
          </p:cNvPr>
          <p:cNvSpPr/>
          <p:nvPr/>
        </p:nvSpPr>
        <p:spPr>
          <a:xfrm>
            <a:off x="6613799" y="1163092"/>
            <a:ext cx="4603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Deep Learning Important </a:t>
            </a:r>
            <a:r>
              <a:rPr lang="en-US" dirty="0" err="1">
                <a:latin typeface="Garamond" panose="02020404030301010803" pitchFamily="18" charset="0"/>
              </a:rPr>
              <a:t>FeaTures</a:t>
            </a:r>
            <a:r>
              <a:rPr lang="en-US" dirty="0">
                <a:latin typeface="Garamond" panose="02020404030301010803" pitchFamily="18" charset="0"/>
              </a:rPr>
              <a:t> (</a:t>
            </a:r>
            <a:r>
              <a:rPr lang="en-US" dirty="0" err="1">
                <a:latin typeface="Garamond" panose="02020404030301010803" pitchFamily="18" charset="0"/>
              </a:rPr>
              <a:t>DeepLIFT</a:t>
            </a:r>
            <a:r>
              <a:rPr lang="en-US" dirty="0">
                <a:latin typeface="Garamond" panose="02020404030301010803" pitchFamily="18" charset="0"/>
              </a:rPr>
              <a:t>) </a:t>
            </a:r>
            <a:endParaRPr lang="en-US" dirty="0"/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6BC6DCE8-675F-2049-B45F-1F12A9AA0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927" y="1779410"/>
            <a:ext cx="5032642" cy="432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893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175BE-BD49-2E4F-9EEE-912B9AE4C7DF}"/>
              </a:ext>
            </a:extLst>
          </p:cNvPr>
          <p:cNvSpPr txBox="1"/>
          <p:nvPr/>
        </p:nvSpPr>
        <p:spPr>
          <a:xfrm flipH="1">
            <a:off x="4513688" y="181536"/>
            <a:ext cx="31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Importance</a:t>
            </a: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C1D91D04-C40D-164F-B1B9-D789C6905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577" y="690771"/>
            <a:ext cx="5926845" cy="57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674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175BE-BD49-2E4F-9EEE-912B9AE4C7DF}"/>
              </a:ext>
            </a:extLst>
          </p:cNvPr>
          <p:cNvSpPr txBox="1"/>
          <p:nvPr/>
        </p:nvSpPr>
        <p:spPr>
          <a:xfrm flipH="1">
            <a:off x="4513689" y="169471"/>
            <a:ext cx="31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Importance</a:t>
            </a: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B735A276-8C07-C141-8A0A-8997C9643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932" y="830616"/>
            <a:ext cx="6205264" cy="60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403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837FAC-2138-1496-270D-6231E27CC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34066"/>
            <a:ext cx="7772400" cy="43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173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48E9FA-8280-AFD7-693C-2E56F82ED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956" y="490130"/>
            <a:ext cx="6821236" cy="2164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C7262B-22DD-BE03-AD40-B3879996D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88" y="3338848"/>
            <a:ext cx="5311112" cy="3100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530152-8C3F-6E69-9474-835494EA3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220" y="2654374"/>
            <a:ext cx="3667580" cy="4186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D065B1-F8C9-0F4A-C460-F88AAA2CC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667" y="3221671"/>
            <a:ext cx="1985682" cy="1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067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6AF2AB-5E03-D593-198C-5074B9CD7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78" y="221941"/>
            <a:ext cx="9836770" cy="649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927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C451D-3714-EBA9-A18A-9D5AD560EE7E}"/>
              </a:ext>
            </a:extLst>
          </p:cNvPr>
          <p:cNvSpPr txBox="1"/>
          <p:nvPr/>
        </p:nvSpPr>
        <p:spPr>
          <a:xfrm>
            <a:off x="2174582" y="1290918"/>
            <a:ext cx="98278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3Modules: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5 nanocomposites 0D,1D,2D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 E-field and polarization, charge transport, breakdown path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6615 phase-field calculations 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leads to training data set between microstructure and properties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Scoring function Energy density evaluate 2205 composites, 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screen fillers using Back Propagation Neural Network (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BPNN)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suggested sample and test</a:t>
            </a:r>
          </a:p>
        </p:txBody>
      </p:sp>
    </p:spTree>
    <p:extLst>
      <p:ext uri="{BB962C8B-B14F-4D97-AF65-F5344CB8AC3E}">
        <p14:creationId xmlns:p14="http://schemas.microsoft.com/office/powerpoint/2010/main" val="3341178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246FA-86EF-6E46-8275-357ACA780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6379CB-BBF4-C756-4251-83B1860B6F22}"/>
              </a:ext>
            </a:extLst>
          </p:cNvPr>
          <p:cNvSpPr txBox="1"/>
          <p:nvPr/>
        </p:nvSpPr>
        <p:spPr>
          <a:xfrm>
            <a:off x="908115" y="375675"/>
            <a:ext cx="11434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 </a:t>
            </a:r>
            <a:r>
              <a:rPr lang="en-US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infinite monkey theorem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states that a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2" tooltip="Monkey"/>
              </a:rPr>
              <a:t>monkey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hitting keys independently and at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3" tooltip="Randomness"/>
              </a:rPr>
              <a:t>random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on a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4" tooltip="Typewriter"/>
              </a:rPr>
              <a:t>typewriter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keyboard for an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5" tooltip="Infinity"/>
              </a:rPr>
              <a:t>infinite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amount of time will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6" tooltip="Almost surely"/>
              </a:rPr>
              <a:t>almost surely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type any given text, including the complete works of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7" tooltip="William Shakespeare"/>
              </a:rPr>
              <a:t>William Shakespeare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</a:t>
            </a:r>
            <a:r>
              <a:rPr lang="en-US" b="0" i="0" u="none" strike="noStrike" dirty="0">
                <a:effectLst/>
                <a:latin typeface="Linux Libertine"/>
              </a:rPr>
              <a:t>Émile Borel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1A7024-7B12-50F7-CCE7-E051068E7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8195" y="0"/>
            <a:ext cx="487560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D77D41-8612-F9A9-B85A-1E6CE2922438}"/>
              </a:ext>
            </a:extLst>
          </p:cNvPr>
          <p:cNvSpPr txBox="1"/>
          <p:nvPr/>
        </p:nvSpPr>
        <p:spPr>
          <a:xfrm>
            <a:off x="301658" y="2912883"/>
            <a:ext cx="3092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answer: Monkeys are better than people but not AI…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8B612C-D594-568B-54B7-79D8A38B5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316" y="2242336"/>
            <a:ext cx="279400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462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24998" y="119270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310997-5900-C842-A543-1386FC4DF69B}"/>
              </a:ext>
            </a:extLst>
          </p:cNvPr>
          <p:cNvSpPr txBox="1"/>
          <p:nvPr/>
        </p:nvSpPr>
        <p:spPr>
          <a:xfrm>
            <a:off x="2782957" y="1794518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world is run on money: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5D464C-B254-9949-A5FD-5323CFA0A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351" y="2146852"/>
            <a:ext cx="3258764" cy="4263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143767-393D-4C4A-82A6-AA55F8B94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07" y="2256183"/>
            <a:ext cx="3395614" cy="4601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1A36AB-ED54-B54E-83C7-E4EB096F1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735" y="2256182"/>
            <a:ext cx="3237561" cy="460181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2363B-0F8C-9F44-BF31-CBFE228B2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627845-387C-2143-82EC-19590CB11A51}"/>
              </a:ext>
            </a:extLst>
          </p:cNvPr>
          <p:cNvSpPr txBox="1"/>
          <p:nvPr/>
        </p:nvSpPr>
        <p:spPr>
          <a:xfrm>
            <a:off x="674688" y="488601"/>
            <a:ext cx="2492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$1,670,200,000.00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 2022</a:t>
            </a:r>
          </a:p>
        </p:txBody>
      </p:sp>
    </p:spTree>
    <p:extLst>
      <p:ext uri="{BB962C8B-B14F-4D97-AF65-F5344CB8AC3E}">
        <p14:creationId xmlns:p14="http://schemas.microsoft.com/office/powerpoint/2010/main" val="3197922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24998" y="119270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310997-5900-C842-A543-1386FC4DF69B}"/>
              </a:ext>
            </a:extLst>
          </p:cNvPr>
          <p:cNvSpPr txBox="1"/>
          <p:nvPr/>
        </p:nvSpPr>
        <p:spPr>
          <a:xfrm>
            <a:off x="2782957" y="1794518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world is run on money: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2363B-0F8C-9F44-BF31-CBFE228B2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2B510D-BC3B-A9FF-E80E-A9ECEA890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61690"/>
            <a:ext cx="7772400" cy="213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7EDEE1-3B46-5D90-9AF6-BD86DB026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360" y="4174561"/>
            <a:ext cx="4260130" cy="272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31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8564</TotalTime>
  <Words>2360</Words>
  <Application>Microsoft Macintosh PowerPoint</Application>
  <PresentationFormat>Widescreen</PresentationFormat>
  <Paragraphs>295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Calibri</vt:lpstr>
      <vt:lpstr>Garamond</vt:lpstr>
      <vt:lpstr>Google Sans</vt:lpstr>
      <vt:lpstr>Linux Libertine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Beaucage, Gregory (beaucag)</dc:creator>
  <cp:lastModifiedBy>Beaucage, Gregory (beaucag)</cp:lastModifiedBy>
  <cp:revision>93</cp:revision>
  <cp:lastPrinted>2022-04-13T12:56:47Z</cp:lastPrinted>
  <dcterms:created xsi:type="dcterms:W3CDTF">2022-04-10T16:23:24Z</dcterms:created>
  <dcterms:modified xsi:type="dcterms:W3CDTF">2025-04-16T12:26:14Z</dcterms:modified>
</cp:coreProperties>
</file>