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88" r:id="rId2"/>
    <p:sldId id="389" r:id="rId3"/>
    <p:sldId id="264" r:id="rId4"/>
    <p:sldId id="265" r:id="rId5"/>
    <p:sldId id="266" r:id="rId6"/>
    <p:sldId id="267" r:id="rId7"/>
    <p:sldId id="369" r:id="rId8"/>
    <p:sldId id="257" r:id="rId9"/>
    <p:sldId id="375" r:id="rId10"/>
    <p:sldId id="371" r:id="rId11"/>
    <p:sldId id="376" r:id="rId12"/>
    <p:sldId id="377" r:id="rId13"/>
    <p:sldId id="378" r:id="rId14"/>
    <p:sldId id="319" r:id="rId15"/>
    <p:sldId id="355" r:id="rId16"/>
    <p:sldId id="356" r:id="rId17"/>
    <p:sldId id="383" r:id="rId18"/>
    <p:sldId id="352" r:id="rId19"/>
    <p:sldId id="381" r:id="rId20"/>
    <p:sldId id="373" r:id="rId21"/>
    <p:sldId id="368" r:id="rId22"/>
    <p:sldId id="366" r:id="rId23"/>
    <p:sldId id="384" r:id="rId24"/>
    <p:sldId id="278" r:id="rId25"/>
    <p:sldId id="387" r:id="rId26"/>
    <p:sldId id="390" r:id="rId27"/>
    <p:sldId id="382" r:id="rId28"/>
    <p:sldId id="259" r:id="rId29"/>
    <p:sldId id="391" r:id="rId30"/>
    <p:sldId id="392" r:id="rId31"/>
    <p:sldId id="380" r:id="rId32"/>
    <p:sldId id="260" r:id="rId33"/>
    <p:sldId id="256" r:id="rId34"/>
    <p:sldId id="258" r:id="rId35"/>
    <p:sldId id="370" r:id="rId36"/>
    <p:sldId id="261" r:id="rId37"/>
    <p:sldId id="262" r:id="rId38"/>
    <p:sldId id="2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6"/>
    <p:restoredTop sz="94586"/>
  </p:normalViewPr>
  <p:slideViewPr>
    <p:cSldViewPr snapToGrid="0" snapToObjects="1">
      <p:cViewPr varScale="1">
        <p:scale>
          <a:sx n="136" d="100"/>
          <a:sy n="136" d="100"/>
        </p:scale>
        <p:origin x="2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767F7-6941-B740-AADB-F9F5327F7D52}" type="datetimeFigureOut">
              <a:rPr lang="en-US" smtClean="0"/>
              <a:t>4/17/22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8D12C-9A32-9848-B7FF-C06DD1C06397}" type="slidenum">
              <a:rPr lang="en-US" smtClean="0"/>
              <a:t>‹#›</a:t>
            </a:fld>
            <a:endParaRPr lang="en-US"/>
          </a:p>
        </p:txBody>
      </p:sp>
    </p:spTree>
    <p:extLst>
      <p:ext uri="{BB962C8B-B14F-4D97-AF65-F5344CB8AC3E}">
        <p14:creationId xmlns:p14="http://schemas.microsoft.com/office/powerpoint/2010/main" val="228403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4</a:t>
            </a:fld>
            <a:endParaRPr lang="en-US"/>
          </a:p>
        </p:txBody>
      </p:sp>
    </p:spTree>
    <p:extLst>
      <p:ext uri="{BB962C8B-B14F-4D97-AF65-F5344CB8AC3E}">
        <p14:creationId xmlns:p14="http://schemas.microsoft.com/office/powerpoint/2010/main" val="197102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6</a:t>
            </a:fld>
            <a:endParaRPr lang="en-US"/>
          </a:p>
        </p:txBody>
      </p:sp>
    </p:spTree>
    <p:extLst>
      <p:ext uri="{BB962C8B-B14F-4D97-AF65-F5344CB8AC3E}">
        <p14:creationId xmlns:p14="http://schemas.microsoft.com/office/powerpoint/2010/main" val="233901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Repelling the particles – perfectly dispersed cant make a network steric repulsion </a:t>
            </a:r>
          </a:p>
        </p:txBody>
      </p:sp>
      <p:sp>
        <p:nvSpPr>
          <p:cNvPr id="4" name="Slide Number Placeholder 3"/>
          <p:cNvSpPr>
            <a:spLocks noGrp="1"/>
          </p:cNvSpPr>
          <p:nvPr>
            <p:ph type="sldNum" sz="quarter" idx="5"/>
          </p:nvPr>
        </p:nvSpPr>
        <p:spPr/>
        <p:txBody>
          <a:bodyPr/>
          <a:lstStyle/>
          <a:p>
            <a:fld id="{A6884537-1411-47C1-B7C5-26A6DFC41190}" type="slidenum">
              <a:rPr lang="en-US" smtClean="0"/>
              <a:t>21</a:t>
            </a:fld>
            <a:endParaRPr lang="en-US"/>
          </a:p>
        </p:txBody>
      </p:sp>
    </p:spTree>
    <p:extLst>
      <p:ext uri="{BB962C8B-B14F-4D97-AF65-F5344CB8AC3E}">
        <p14:creationId xmlns:p14="http://schemas.microsoft.com/office/powerpoint/2010/main" val="268651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Excluded volume of agg, a retains the same idea (immiscibility comes from a). Chemically treat a would change, separated structure from interactions . Bound rubber increases excluded volume and the matrix doesn’t matter.. </a:t>
            </a: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22</a:t>
            </a:fld>
            <a:endParaRPr lang="en-US"/>
          </a:p>
        </p:txBody>
      </p:sp>
    </p:spTree>
    <p:extLst>
      <p:ext uri="{BB962C8B-B14F-4D97-AF65-F5344CB8AC3E}">
        <p14:creationId xmlns:p14="http://schemas.microsoft.com/office/powerpoint/2010/main" val="1707418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94579B-02B0-4A60-B3C4-CE971BCF5C64}" type="slidenum">
              <a:rPr lang="en-US" smtClean="0"/>
              <a:t>24</a:t>
            </a:fld>
            <a:endParaRPr lang="en-US"/>
          </a:p>
        </p:txBody>
      </p:sp>
    </p:spTree>
    <p:extLst>
      <p:ext uri="{BB962C8B-B14F-4D97-AF65-F5344CB8AC3E}">
        <p14:creationId xmlns:p14="http://schemas.microsoft.com/office/powerpoint/2010/main" val="212789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that out of the scattering analysis and match it</a:t>
            </a:r>
          </a:p>
        </p:txBody>
      </p:sp>
      <p:sp>
        <p:nvSpPr>
          <p:cNvPr id="4" name="Slide Number Placeholder 3"/>
          <p:cNvSpPr>
            <a:spLocks noGrp="1"/>
          </p:cNvSpPr>
          <p:nvPr>
            <p:ph type="sldNum" sz="quarter" idx="5"/>
          </p:nvPr>
        </p:nvSpPr>
        <p:spPr/>
        <p:txBody>
          <a:bodyPr/>
          <a:lstStyle/>
          <a:p>
            <a:fld id="{A6884537-1411-47C1-B7C5-26A6DFC41190}" type="slidenum">
              <a:rPr lang="en-US" smtClean="0"/>
              <a:t>25</a:t>
            </a:fld>
            <a:endParaRPr lang="en-US"/>
          </a:p>
        </p:txBody>
      </p:sp>
    </p:spTree>
    <p:extLst>
      <p:ext uri="{BB962C8B-B14F-4D97-AF65-F5344CB8AC3E}">
        <p14:creationId xmlns:p14="http://schemas.microsoft.com/office/powerpoint/2010/main" val="299440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that out of the scattering analysis and match it</a:t>
            </a:r>
          </a:p>
        </p:txBody>
      </p:sp>
      <p:sp>
        <p:nvSpPr>
          <p:cNvPr id="4" name="Slide Number Placeholder 3"/>
          <p:cNvSpPr>
            <a:spLocks noGrp="1"/>
          </p:cNvSpPr>
          <p:nvPr>
            <p:ph type="sldNum" sz="quarter" idx="5"/>
          </p:nvPr>
        </p:nvSpPr>
        <p:spPr/>
        <p:txBody>
          <a:bodyPr/>
          <a:lstStyle/>
          <a:p>
            <a:fld id="{A6884537-1411-47C1-B7C5-26A6DFC41190}" type="slidenum">
              <a:rPr lang="en-US" smtClean="0"/>
              <a:t>26</a:t>
            </a:fld>
            <a:endParaRPr lang="en-US"/>
          </a:p>
        </p:txBody>
      </p:sp>
    </p:spTree>
    <p:extLst>
      <p:ext uri="{BB962C8B-B14F-4D97-AF65-F5344CB8AC3E}">
        <p14:creationId xmlns:p14="http://schemas.microsoft.com/office/powerpoint/2010/main" val="68423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31</a:t>
            </a:fld>
            <a:endParaRPr lang="en-US"/>
          </a:p>
        </p:txBody>
      </p:sp>
    </p:spTree>
    <p:extLst>
      <p:ext uri="{BB962C8B-B14F-4D97-AF65-F5344CB8AC3E}">
        <p14:creationId xmlns:p14="http://schemas.microsoft.com/office/powerpoint/2010/main" val="196152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F030-C661-FD40-8289-E67BBE6B9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091C0-2938-D244-BEA3-37D554AD9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4E7288-2579-A449-AEB8-3E75B8F496BA}"/>
              </a:ext>
            </a:extLst>
          </p:cNvPr>
          <p:cNvSpPr>
            <a:spLocks noGrp="1"/>
          </p:cNvSpPr>
          <p:nvPr>
            <p:ph type="dt" sz="half" idx="10"/>
          </p:nvPr>
        </p:nvSpPr>
        <p:spPr/>
        <p:txBody>
          <a:bodyPr/>
          <a:lstStyle/>
          <a:p>
            <a:fld id="{D97FAE98-EF7B-DC42-9298-F635F76EEAE9}" type="datetime1">
              <a:rPr lang="en-US" smtClean="0"/>
              <a:t>4/17/22</a:t>
            </a:fld>
            <a:endParaRPr lang="en-US"/>
          </a:p>
        </p:txBody>
      </p:sp>
      <p:sp>
        <p:nvSpPr>
          <p:cNvPr id="5" name="Footer Placeholder 4">
            <a:extLst>
              <a:ext uri="{FF2B5EF4-FFF2-40B4-BE49-F238E27FC236}">
                <a16:creationId xmlns:a16="http://schemas.microsoft.com/office/drawing/2014/main" id="{2F5E57CE-3276-5F4D-9C03-7BA26C6B1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1B52D-F2ED-EE42-998C-9A025599E9DC}"/>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3959802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3A02-E931-4541-A92D-9CB91DC16F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32EF43-7C12-0042-98DF-3839925060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0DE15-6379-B043-8C72-72287AC732AE}"/>
              </a:ext>
            </a:extLst>
          </p:cNvPr>
          <p:cNvSpPr>
            <a:spLocks noGrp="1"/>
          </p:cNvSpPr>
          <p:nvPr>
            <p:ph type="dt" sz="half" idx="10"/>
          </p:nvPr>
        </p:nvSpPr>
        <p:spPr/>
        <p:txBody>
          <a:bodyPr/>
          <a:lstStyle/>
          <a:p>
            <a:fld id="{8092B1B4-B9DE-0E4E-9AE8-A8FB1A83E315}" type="datetime1">
              <a:rPr lang="en-US" smtClean="0"/>
              <a:t>4/17/22</a:t>
            </a:fld>
            <a:endParaRPr lang="en-US"/>
          </a:p>
        </p:txBody>
      </p:sp>
      <p:sp>
        <p:nvSpPr>
          <p:cNvPr id="5" name="Footer Placeholder 4">
            <a:extLst>
              <a:ext uri="{FF2B5EF4-FFF2-40B4-BE49-F238E27FC236}">
                <a16:creationId xmlns:a16="http://schemas.microsoft.com/office/drawing/2014/main" id="{D8823B5C-314B-F04A-A68F-8ADEC1787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36198-9316-BB46-86CA-7CF9C111CCD9}"/>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270403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D50E18-C94E-4F49-9B34-E2ECBA262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29A12-664E-6045-9580-94B3209575C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B2FC1-995F-FA4E-8557-AFE0C5FB2979}"/>
              </a:ext>
            </a:extLst>
          </p:cNvPr>
          <p:cNvSpPr>
            <a:spLocks noGrp="1"/>
          </p:cNvSpPr>
          <p:nvPr>
            <p:ph type="dt" sz="half" idx="10"/>
          </p:nvPr>
        </p:nvSpPr>
        <p:spPr/>
        <p:txBody>
          <a:bodyPr/>
          <a:lstStyle/>
          <a:p>
            <a:fld id="{13E682C9-44C1-5244-BFBE-F08E1EEAFD7C}" type="datetime1">
              <a:rPr lang="en-US" smtClean="0"/>
              <a:t>4/17/22</a:t>
            </a:fld>
            <a:endParaRPr lang="en-US"/>
          </a:p>
        </p:txBody>
      </p:sp>
      <p:sp>
        <p:nvSpPr>
          <p:cNvPr id="5" name="Footer Placeholder 4">
            <a:extLst>
              <a:ext uri="{FF2B5EF4-FFF2-40B4-BE49-F238E27FC236}">
                <a16:creationId xmlns:a16="http://schemas.microsoft.com/office/drawing/2014/main" id="{9D5A2BAF-C22D-DE47-AA03-9C15AF092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B05F0-91C3-3444-A150-424CC95AAFD8}"/>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372284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9AABF-A86C-2742-BC88-901343854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FCA08-1649-4742-BEBA-7734576EE5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09CB5-9D54-704E-B6A4-C885F420D567}"/>
              </a:ext>
            </a:extLst>
          </p:cNvPr>
          <p:cNvSpPr>
            <a:spLocks noGrp="1"/>
          </p:cNvSpPr>
          <p:nvPr>
            <p:ph type="dt" sz="half" idx="10"/>
          </p:nvPr>
        </p:nvSpPr>
        <p:spPr/>
        <p:txBody>
          <a:bodyPr/>
          <a:lstStyle/>
          <a:p>
            <a:fld id="{F1CAF65B-AAB7-2545-A46E-ED89BD56603C}" type="datetime1">
              <a:rPr lang="en-US" smtClean="0"/>
              <a:t>4/17/22</a:t>
            </a:fld>
            <a:endParaRPr lang="en-US" dirty="0"/>
          </a:p>
        </p:txBody>
      </p:sp>
      <p:sp>
        <p:nvSpPr>
          <p:cNvPr id="5" name="Footer Placeholder 4">
            <a:extLst>
              <a:ext uri="{FF2B5EF4-FFF2-40B4-BE49-F238E27FC236}">
                <a16:creationId xmlns:a16="http://schemas.microsoft.com/office/drawing/2014/main" id="{28E82DB6-DB3F-D64A-8916-4190F29202EC}"/>
              </a:ext>
            </a:extLst>
          </p:cNvPr>
          <p:cNvSpPr>
            <a:spLocks noGrp="1"/>
          </p:cNvSpPr>
          <p:nvPr>
            <p:ph type="ftr" sz="quarter" idx="11"/>
          </p:nvPr>
        </p:nvSpPr>
        <p:spPr/>
        <p:txBody>
          <a:bodyPr/>
          <a:lstStyle/>
          <a:p>
            <a:r>
              <a:rPr lang="en-US" dirty="0"/>
              <a:t>Greg </a:t>
            </a:r>
            <a:r>
              <a:rPr lang="en-US" dirty="0" err="1"/>
              <a:t>Beaucage</a:t>
            </a:r>
            <a:r>
              <a:rPr lang="en-US" dirty="0"/>
              <a:t>, University of Cincinnati </a:t>
            </a:r>
            <a:r>
              <a:rPr lang="en-US" dirty="0" err="1"/>
              <a:t>gbeaucage@gmail.com</a:t>
            </a:r>
            <a:endParaRPr lang="en-US" dirty="0"/>
          </a:p>
        </p:txBody>
      </p:sp>
      <p:sp>
        <p:nvSpPr>
          <p:cNvPr id="6" name="Slide Number Placeholder 5">
            <a:extLst>
              <a:ext uri="{FF2B5EF4-FFF2-40B4-BE49-F238E27FC236}">
                <a16:creationId xmlns:a16="http://schemas.microsoft.com/office/drawing/2014/main" id="{1641C11C-D73F-364D-B9C8-8B219BB6219B}"/>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216524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FA15-23EB-F843-BDD2-789F99420F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2EC3F-5833-7048-948D-131187664C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4AFB9C-6036-3847-A8EB-A73102D590D3}"/>
              </a:ext>
            </a:extLst>
          </p:cNvPr>
          <p:cNvSpPr>
            <a:spLocks noGrp="1"/>
          </p:cNvSpPr>
          <p:nvPr>
            <p:ph type="dt" sz="half" idx="10"/>
          </p:nvPr>
        </p:nvSpPr>
        <p:spPr/>
        <p:txBody>
          <a:bodyPr/>
          <a:lstStyle/>
          <a:p>
            <a:fld id="{199E1C62-E081-EF48-9A32-F58A1ACB65AF}" type="datetime1">
              <a:rPr lang="en-US" smtClean="0"/>
              <a:t>4/17/22</a:t>
            </a:fld>
            <a:endParaRPr lang="en-US"/>
          </a:p>
        </p:txBody>
      </p:sp>
      <p:sp>
        <p:nvSpPr>
          <p:cNvPr id="5" name="Footer Placeholder 4">
            <a:extLst>
              <a:ext uri="{FF2B5EF4-FFF2-40B4-BE49-F238E27FC236}">
                <a16:creationId xmlns:a16="http://schemas.microsoft.com/office/drawing/2014/main" id="{1B10A513-9772-F64D-BBC6-C6638AD89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0FF09-846C-2E4C-8F98-D54678AC74E7}"/>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319440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9760-43F3-3C45-B3C1-D68F5133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349139-FD7D-E948-9E91-01F2DFAD34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4AAF37-165C-5142-BEFE-BE214DCF52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FAA3A7-D8DB-BF48-B5C2-BD8D0F1CDCB5}"/>
              </a:ext>
            </a:extLst>
          </p:cNvPr>
          <p:cNvSpPr>
            <a:spLocks noGrp="1"/>
          </p:cNvSpPr>
          <p:nvPr>
            <p:ph type="dt" sz="half" idx="10"/>
          </p:nvPr>
        </p:nvSpPr>
        <p:spPr/>
        <p:txBody>
          <a:bodyPr/>
          <a:lstStyle/>
          <a:p>
            <a:fld id="{5309DBC3-1D61-D14F-8B47-11A2F4FB331C}" type="datetime1">
              <a:rPr lang="en-US" smtClean="0"/>
              <a:t>4/17/22</a:t>
            </a:fld>
            <a:endParaRPr lang="en-US"/>
          </a:p>
        </p:txBody>
      </p:sp>
      <p:sp>
        <p:nvSpPr>
          <p:cNvPr id="6" name="Footer Placeholder 5">
            <a:extLst>
              <a:ext uri="{FF2B5EF4-FFF2-40B4-BE49-F238E27FC236}">
                <a16:creationId xmlns:a16="http://schemas.microsoft.com/office/drawing/2014/main" id="{49BDC980-17A2-4247-8A04-BF0095479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3B1FC-0359-CC42-8A09-8A7CEBCF8B7E}"/>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311957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F9804-080C-8E4D-9B4A-7AA8D18215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60EE5F-829C-134B-8E75-FECED58B7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653EAF-9E19-E146-9AF6-84D1C8023C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D794B-EB96-5846-800D-34E99E4685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F738DB-3156-F448-8719-58EFC5421C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03E167-CCFE-AF49-BC87-F5806CC8EF1E}"/>
              </a:ext>
            </a:extLst>
          </p:cNvPr>
          <p:cNvSpPr>
            <a:spLocks noGrp="1"/>
          </p:cNvSpPr>
          <p:nvPr>
            <p:ph type="dt" sz="half" idx="10"/>
          </p:nvPr>
        </p:nvSpPr>
        <p:spPr/>
        <p:txBody>
          <a:bodyPr/>
          <a:lstStyle/>
          <a:p>
            <a:fld id="{3CEE4ECA-13F0-0942-9BB2-364AB0B43873}" type="datetime1">
              <a:rPr lang="en-US" smtClean="0"/>
              <a:t>4/17/22</a:t>
            </a:fld>
            <a:endParaRPr lang="en-US"/>
          </a:p>
        </p:txBody>
      </p:sp>
      <p:sp>
        <p:nvSpPr>
          <p:cNvPr id="8" name="Footer Placeholder 7">
            <a:extLst>
              <a:ext uri="{FF2B5EF4-FFF2-40B4-BE49-F238E27FC236}">
                <a16:creationId xmlns:a16="http://schemas.microsoft.com/office/drawing/2014/main" id="{75098189-C27A-C34D-A3C1-C11E370862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08FCA-CEDA-D94D-8674-791888B9EEE5}"/>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64989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92B1-47A0-CD49-8E8D-89F2B784F4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B8EDA5-D5BB-1245-9447-967E8CF77AFE}"/>
              </a:ext>
            </a:extLst>
          </p:cNvPr>
          <p:cNvSpPr>
            <a:spLocks noGrp="1"/>
          </p:cNvSpPr>
          <p:nvPr>
            <p:ph type="dt" sz="half" idx="10"/>
          </p:nvPr>
        </p:nvSpPr>
        <p:spPr/>
        <p:txBody>
          <a:bodyPr/>
          <a:lstStyle/>
          <a:p>
            <a:fld id="{C5002996-2B63-AD4E-B684-362CA29C6C41}" type="datetime1">
              <a:rPr lang="en-US" smtClean="0"/>
              <a:t>4/17/22</a:t>
            </a:fld>
            <a:endParaRPr lang="en-US"/>
          </a:p>
        </p:txBody>
      </p:sp>
      <p:sp>
        <p:nvSpPr>
          <p:cNvPr id="4" name="Footer Placeholder 3">
            <a:extLst>
              <a:ext uri="{FF2B5EF4-FFF2-40B4-BE49-F238E27FC236}">
                <a16:creationId xmlns:a16="http://schemas.microsoft.com/office/drawing/2014/main" id="{23477417-D757-724D-BB1F-3151725F5F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FFF250-BB04-1A43-A843-5A29768DE979}"/>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265397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E9952-1DA3-8A41-8C79-2F08A75E96D2}"/>
              </a:ext>
            </a:extLst>
          </p:cNvPr>
          <p:cNvSpPr>
            <a:spLocks noGrp="1"/>
          </p:cNvSpPr>
          <p:nvPr>
            <p:ph type="dt" sz="half" idx="10"/>
          </p:nvPr>
        </p:nvSpPr>
        <p:spPr/>
        <p:txBody>
          <a:bodyPr/>
          <a:lstStyle/>
          <a:p>
            <a:fld id="{73AF6844-C45B-4143-A313-B20C6FB70944}" type="datetime1">
              <a:rPr lang="en-US" smtClean="0"/>
              <a:t>4/17/22</a:t>
            </a:fld>
            <a:endParaRPr lang="en-US"/>
          </a:p>
        </p:txBody>
      </p:sp>
      <p:sp>
        <p:nvSpPr>
          <p:cNvPr id="3" name="Footer Placeholder 2">
            <a:extLst>
              <a:ext uri="{FF2B5EF4-FFF2-40B4-BE49-F238E27FC236}">
                <a16:creationId xmlns:a16="http://schemas.microsoft.com/office/drawing/2014/main" id="{4BD12F33-1625-5B44-8A51-F046AAD1DF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1D138E-1FC1-CF40-85BE-38CDA94CBE44}"/>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427326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5F71-9439-CD45-B845-552EE6FA4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ADEAF-7467-134B-9E90-2F6083EB9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36436D-8727-CD4F-8EDF-7949E6DD8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C696A7-18E5-E344-B90F-8106E75D3FB0}"/>
              </a:ext>
            </a:extLst>
          </p:cNvPr>
          <p:cNvSpPr>
            <a:spLocks noGrp="1"/>
          </p:cNvSpPr>
          <p:nvPr>
            <p:ph type="dt" sz="half" idx="10"/>
          </p:nvPr>
        </p:nvSpPr>
        <p:spPr/>
        <p:txBody>
          <a:bodyPr/>
          <a:lstStyle/>
          <a:p>
            <a:fld id="{CA057C0F-9779-1F4F-B0DF-2E28A44D2F75}" type="datetime1">
              <a:rPr lang="en-US" smtClean="0"/>
              <a:t>4/17/22</a:t>
            </a:fld>
            <a:endParaRPr lang="en-US"/>
          </a:p>
        </p:txBody>
      </p:sp>
      <p:sp>
        <p:nvSpPr>
          <p:cNvPr id="6" name="Footer Placeholder 5">
            <a:extLst>
              <a:ext uri="{FF2B5EF4-FFF2-40B4-BE49-F238E27FC236}">
                <a16:creationId xmlns:a16="http://schemas.microsoft.com/office/drawing/2014/main" id="{D789F154-0257-DA44-BF37-3D20DC918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4A027-A3F0-F34D-81E9-4ADF47E965B9}"/>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691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1215-73E6-4B4F-A0A9-E832DF519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63849B-216C-3140-A14D-E3EB8284F6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3CE2B4-2BB8-8245-AE97-8DF9C4036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384C1F-5205-5846-9025-1CCD2A28B5B2}"/>
              </a:ext>
            </a:extLst>
          </p:cNvPr>
          <p:cNvSpPr>
            <a:spLocks noGrp="1"/>
          </p:cNvSpPr>
          <p:nvPr>
            <p:ph type="dt" sz="half" idx="10"/>
          </p:nvPr>
        </p:nvSpPr>
        <p:spPr/>
        <p:txBody>
          <a:bodyPr/>
          <a:lstStyle/>
          <a:p>
            <a:fld id="{B0160E98-2C9B-9544-998F-8D6F68458995}" type="datetime1">
              <a:rPr lang="en-US" smtClean="0"/>
              <a:t>4/17/22</a:t>
            </a:fld>
            <a:endParaRPr lang="en-US"/>
          </a:p>
        </p:txBody>
      </p:sp>
      <p:sp>
        <p:nvSpPr>
          <p:cNvPr id="6" name="Footer Placeholder 5">
            <a:extLst>
              <a:ext uri="{FF2B5EF4-FFF2-40B4-BE49-F238E27FC236}">
                <a16:creationId xmlns:a16="http://schemas.microsoft.com/office/drawing/2014/main" id="{C9BA72F5-3A1D-1C4B-BF99-2EB9E4B1A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E38A3-8098-4340-9BAE-D23CB2F58FAB}"/>
              </a:ext>
            </a:extLst>
          </p:cNvPr>
          <p:cNvSpPr>
            <a:spLocks noGrp="1"/>
          </p:cNvSpPr>
          <p:nvPr>
            <p:ph type="sldNum" sz="quarter" idx="12"/>
          </p:nvPr>
        </p:nvSpPr>
        <p:spPr/>
        <p:txBody>
          <a:bodyPr/>
          <a:lstStyle/>
          <a:p>
            <a:fld id="{0253C533-D0E3-BC4B-B7E7-E4407ACEA2FA}" type="slidenum">
              <a:rPr lang="en-US" smtClean="0"/>
              <a:t>‹#›</a:t>
            </a:fld>
            <a:endParaRPr lang="en-US"/>
          </a:p>
        </p:txBody>
      </p:sp>
    </p:spTree>
    <p:extLst>
      <p:ext uri="{BB962C8B-B14F-4D97-AF65-F5344CB8AC3E}">
        <p14:creationId xmlns:p14="http://schemas.microsoft.com/office/powerpoint/2010/main" val="265800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90C03D-324F-A744-A184-E4CBD6A2C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EE5B3-45E6-6347-81CC-A29FEF8A22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DD3D2-5517-2D46-9647-44CB711E5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7564E-278F-B747-85B3-9DB3B4A06B37}" type="datetime1">
              <a:rPr lang="en-US" smtClean="0"/>
              <a:t>4/17/22</a:t>
            </a:fld>
            <a:endParaRPr lang="en-US"/>
          </a:p>
        </p:txBody>
      </p:sp>
      <p:sp>
        <p:nvSpPr>
          <p:cNvPr id="5" name="Footer Placeholder 4">
            <a:extLst>
              <a:ext uri="{FF2B5EF4-FFF2-40B4-BE49-F238E27FC236}">
                <a16:creationId xmlns:a16="http://schemas.microsoft.com/office/drawing/2014/main" id="{5679AA3E-DDF0-A543-BC96-8B49A4CCE8DF}"/>
              </a:ext>
            </a:extLst>
          </p:cNvPr>
          <p:cNvSpPr>
            <a:spLocks noGrp="1"/>
          </p:cNvSpPr>
          <p:nvPr>
            <p:ph type="ftr" sz="quarter" idx="3"/>
          </p:nvPr>
        </p:nvSpPr>
        <p:spPr>
          <a:xfrm>
            <a:off x="4038600" y="64881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Greg </a:t>
            </a:r>
            <a:r>
              <a:rPr lang="en-US" dirty="0" err="1"/>
              <a:t>Beaucage</a:t>
            </a:r>
            <a:r>
              <a:rPr lang="en-US" dirty="0"/>
              <a:t>, University of Cincinnati </a:t>
            </a:r>
            <a:r>
              <a:rPr lang="en-US" dirty="0" err="1"/>
              <a:t>gbeaucage@gmail.com</a:t>
            </a:r>
            <a:endParaRPr lang="en-US" dirty="0"/>
          </a:p>
          <a:p>
            <a:endParaRPr lang="en-US" dirty="0"/>
          </a:p>
        </p:txBody>
      </p:sp>
      <p:sp>
        <p:nvSpPr>
          <p:cNvPr id="6" name="Slide Number Placeholder 5">
            <a:extLst>
              <a:ext uri="{FF2B5EF4-FFF2-40B4-BE49-F238E27FC236}">
                <a16:creationId xmlns:a16="http://schemas.microsoft.com/office/drawing/2014/main" id="{C8A5A0E0-A8D9-B44A-9E38-E59F443832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3C533-D0E3-BC4B-B7E7-E4407ACEA2FA}" type="slidenum">
              <a:rPr lang="en-US" smtClean="0"/>
              <a:t>‹#›</a:t>
            </a:fld>
            <a:endParaRPr lang="en-US"/>
          </a:p>
        </p:txBody>
      </p:sp>
    </p:spTree>
    <p:extLst>
      <p:ext uri="{BB962C8B-B14F-4D97-AF65-F5344CB8AC3E}">
        <p14:creationId xmlns:p14="http://schemas.microsoft.com/office/powerpoint/2010/main" val="1765545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acs.digitellinc.com/acs/live/22/page/677/1?eventSearchInput=&amp;eventSearchDateTimeStart=&amp;eventSearchDateTimeEnd=&amp;speakerId=182910" TargetMode="External"/><Relationship Id="rId2" Type="http://schemas.openxmlformats.org/officeDocument/2006/relationships/hyperlink" Target="https://acs.digitellinc.com/acs/live/22/page/677/1?eventSearchInput=&amp;eventSearchDateTimeStart=&amp;eventSearchDateTimeEnd=&amp;speakerId=182910#sessionCollapse391766"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5B087C-C37F-F942-9BC1-C2787CDAA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Rectangle 3">
            <a:extLst>
              <a:ext uri="{FF2B5EF4-FFF2-40B4-BE49-F238E27FC236}">
                <a16:creationId xmlns:a16="http://schemas.microsoft.com/office/drawing/2014/main" id="{DEA62030-7540-C241-A667-E5B6103D7659}"/>
              </a:ext>
            </a:extLst>
          </p:cNvPr>
          <p:cNvSpPr/>
          <p:nvPr/>
        </p:nvSpPr>
        <p:spPr>
          <a:xfrm>
            <a:off x="709448" y="19139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latin typeface="+mj-lt"/>
                <a:ea typeface="+mj-ea"/>
                <a:cs typeface="+mj-cs"/>
              </a:rPr>
              <a:t>Nano-</a:t>
            </a:r>
            <a:r>
              <a:rPr lang="en-US" sz="3600" b="1" dirty="0" err="1">
                <a:latin typeface="+mj-lt"/>
                <a:ea typeface="+mj-ea"/>
                <a:cs typeface="+mj-cs"/>
              </a:rPr>
              <a:t>Maufacturing</a:t>
            </a:r>
            <a:endParaRPr lang="en-US" sz="3600" b="1" dirty="0">
              <a:latin typeface="+mj-lt"/>
              <a:ea typeface="+mj-ea"/>
              <a:cs typeface="+mj-cs"/>
            </a:endParaRP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45E088B-62C2-504E-A66C-02FAAD6029A5}"/>
              </a:ext>
            </a:extLst>
          </p:cNvPr>
          <p:cNvSpPr/>
          <p:nvPr/>
        </p:nvSpPr>
        <p:spPr>
          <a:xfrm>
            <a:off x="525516" y="3417573"/>
            <a:ext cx="4593021" cy="2619839"/>
          </a:xfrm>
          <a:prstGeom prst="rect">
            <a:avLst/>
          </a:prstGeom>
        </p:spPr>
        <p:txBody>
          <a:bodyPr vert="horz" lIns="91440" tIns="45720" rIns="91440" bIns="45720" rtlCol="0" anchor="ctr">
            <a:normAutofit fontScale="77500" lnSpcReduction="20000"/>
          </a:bodyPr>
          <a:lstStyle/>
          <a:p>
            <a:pPr algn="ctr">
              <a:lnSpc>
                <a:spcPct val="90000"/>
              </a:lnSpc>
              <a:spcAft>
                <a:spcPts val="600"/>
              </a:spcAft>
            </a:pPr>
            <a:r>
              <a:rPr lang="en-US" sz="2600" b="1" dirty="0"/>
              <a:t>One View of NM</a:t>
            </a:r>
          </a:p>
          <a:p>
            <a:pPr algn="ctr">
              <a:lnSpc>
                <a:spcPct val="90000"/>
              </a:lnSpc>
              <a:spcAft>
                <a:spcPts val="600"/>
              </a:spcAft>
            </a:pPr>
            <a:r>
              <a:rPr lang="en-US" sz="2400" i="1" dirty="0">
                <a:latin typeface="Times New Roman" panose="02020603050405020304" pitchFamily="18" charset="0"/>
                <a:cs typeface="Times New Roman" panose="02020603050405020304" pitchFamily="18" charset="0"/>
              </a:rPr>
              <a:t>Quantification of nano-dispersion in polymer nanocomposites: A thermodynamic analogy</a:t>
            </a:r>
          </a:p>
          <a:p>
            <a:pPr algn="ctr">
              <a:lnSpc>
                <a:spcPct val="90000"/>
              </a:lnSpc>
              <a:spcAft>
                <a:spcPts val="600"/>
              </a:spcAft>
            </a:pPr>
            <a:endParaRPr lang="en-US"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Greg </a:t>
            </a:r>
            <a:r>
              <a:rPr lang="en-US" b="1" dirty="0" err="1">
                <a:latin typeface="Times New Roman" panose="02020603050405020304" pitchFamily="18" charset="0"/>
                <a:cs typeface="Times New Roman" panose="02020603050405020304" pitchFamily="18" charset="0"/>
              </a:rPr>
              <a:t>Beaucage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Professor of Chemical and Materials Engineering</a:t>
            </a:r>
          </a:p>
          <a:p>
            <a:pPr algn="ctr"/>
            <a:endParaRPr lang="en-US"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Kabir Rishi</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CDC/NIOSH Research Laboratory, Cincinnati Ohio</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Department of Materials Science &amp; Engineering</a:t>
            </a:r>
          </a:p>
          <a:p>
            <a:pPr algn="ctr"/>
            <a:r>
              <a:rPr lang="en-US" dirty="0">
                <a:latin typeface="Times New Roman" panose="02020603050405020304" pitchFamily="18" charset="0"/>
                <a:cs typeface="Times New Roman" panose="02020603050405020304" pitchFamily="18" charset="0"/>
              </a:rPr>
              <a:t>University of Cincinnati</a:t>
            </a:r>
            <a:endParaRPr lang="en-US" b="1"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74507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33B1C9-7C3A-4117-AF1E-AEAD011525E2}"/>
              </a:ext>
            </a:extLst>
          </p:cNvPr>
          <p:cNvPicPr>
            <a:picLocks noGrp="1" noChangeAspect="1"/>
          </p:cNvPicPr>
          <p:nvPr>
            <p:ph idx="1"/>
          </p:nvPr>
        </p:nvPicPr>
        <p:blipFill rotWithShape="1">
          <a:blip r:embed="rId2"/>
          <a:srcRect t="45758" b="18662"/>
          <a:stretch/>
        </p:blipFill>
        <p:spPr>
          <a:xfrm>
            <a:off x="207950" y="1829225"/>
            <a:ext cx="7020656" cy="1875509"/>
          </a:xfrm>
        </p:spPr>
      </p:pic>
      <p:sp>
        <p:nvSpPr>
          <p:cNvPr id="4" name="Slide Number Placeholder 3">
            <a:extLst>
              <a:ext uri="{FF2B5EF4-FFF2-40B4-BE49-F238E27FC236}">
                <a16:creationId xmlns:a16="http://schemas.microsoft.com/office/drawing/2014/main" id="{9817F4DA-F51D-4B8B-81A5-3FDFE1CC12D5}"/>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10</a:t>
            </a:fld>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746990F-E32C-4D93-9986-F581BF7C611A}"/>
              </a:ext>
            </a:extLst>
          </p:cNvPr>
          <p:cNvPicPr>
            <a:picLocks noChangeAspect="1"/>
          </p:cNvPicPr>
          <p:nvPr/>
        </p:nvPicPr>
        <p:blipFill>
          <a:blip r:embed="rId3"/>
          <a:stretch>
            <a:fillRect/>
          </a:stretch>
        </p:blipFill>
        <p:spPr>
          <a:xfrm>
            <a:off x="7369610" y="582347"/>
            <a:ext cx="4497708" cy="4928340"/>
          </a:xfrm>
          <a:prstGeom prst="rect">
            <a:avLst/>
          </a:prstGeom>
        </p:spPr>
      </p:pic>
      <p:sp>
        <p:nvSpPr>
          <p:cNvPr id="11" name="Rectangle 10">
            <a:extLst>
              <a:ext uri="{FF2B5EF4-FFF2-40B4-BE49-F238E27FC236}">
                <a16:creationId xmlns:a16="http://schemas.microsoft.com/office/drawing/2014/main" id="{76B604B5-3CBF-4EDF-95C3-50BB6527A54A}"/>
              </a:ext>
            </a:extLst>
          </p:cNvPr>
          <p:cNvSpPr/>
          <p:nvPr/>
        </p:nvSpPr>
        <p:spPr>
          <a:xfrm>
            <a:off x="324682" y="6130166"/>
            <a:ext cx="8933618" cy="646331"/>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Hashimoto, T., Amino, N., </a:t>
            </a:r>
            <a:r>
              <a:rPr lang="en-US" sz="1200" b="0" i="0" dirty="0" err="1">
                <a:solidFill>
                  <a:srgbClr val="222222"/>
                </a:solidFill>
                <a:effectLst/>
                <a:latin typeface="Times New Roman" panose="02020603050405020304" pitchFamily="18" charset="0"/>
                <a:cs typeface="Times New Roman" panose="02020603050405020304" pitchFamily="18" charset="0"/>
              </a:rPr>
              <a:t>Nishitsuji</a:t>
            </a:r>
            <a:r>
              <a:rPr lang="en-US" sz="1200" b="0" i="0" dirty="0">
                <a:solidFill>
                  <a:srgbClr val="222222"/>
                </a:solidFill>
                <a:effectLst/>
                <a:latin typeface="Times New Roman" panose="02020603050405020304" pitchFamily="18" charset="0"/>
                <a:cs typeface="Times New Roman" panose="02020603050405020304" pitchFamily="18" charset="0"/>
              </a:rPr>
              <a:t>, S. and </a:t>
            </a:r>
            <a:r>
              <a:rPr lang="en-US" sz="1200" b="0" i="0" dirty="0" err="1">
                <a:solidFill>
                  <a:srgbClr val="222222"/>
                </a:solidFill>
                <a:effectLst/>
                <a:latin typeface="Times New Roman" panose="02020603050405020304" pitchFamily="18" charset="0"/>
                <a:cs typeface="Times New Roman" panose="02020603050405020304" pitchFamily="18" charset="0"/>
              </a:rPr>
              <a:t>Takenaka</a:t>
            </a:r>
            <a:r>
              <a:rPr lang="en-US" sz="1200" b="0" i="0" dirty="0">
                <a:solidFill>
                  <a:srgbClr val="222222"/>
                </a:solidFill>
                <a:effectLst/>
                <a:latin typeface="Times New Roman" panose="02020603050405020304" pitchFamily="18" charset="0"/>
                <a:cs typeface="Times New Roman" panose="02020603050405020304" pitchFamily="18" charset="0"/>
              </a:rPr>
              <a:t>, M., </a:t>
            </a:r>
            <a:r>
              <a:rPr lang="en-US" sz="1200" b="1" i="0" dirty="0">
                <a:solidFill>
                  <a:srgbClr val="222222"/>
                </a:solidFill>
                <a:effectLst/>
                <a:latin typeface="Times New Roman" panose="02020603050405020304" pitchFamily="18" charset="0"/>
                <a:cs typeface="Times New Roman" panose="02020603050405020304" pitchFamily="18" charset="0"/>
              </a:rPr>
              <a:t>2019</a:t>
            </a:r>
            <a:r>
              <a:rPr lang="en-US" sz="1200" b="0" i="0" dirty="0">
                <a:solidFill>
                  <a:srgbClr val="222222"/>
                </a:solidFill>
                <a:effectLst/>
                <a:latin typeface="Times New Roman" panose="02020603050405020304" pitchFamily="18" charset="0"/>
                <a:cs typeface="Times New Roman" panose="02020603050405020304" pitchFamily="18" charset="0"/>
              </a:rPr>
              <a:t>. Hierarchically self-organized filler particles in polymers: cascade evolution of dissipative structures to ordered structures. </a:t>
            </a:r>
            <a:r>
              <a:rPr lang="en-US" sz="1200" b="0" i="1" dirty="0">
                <a:solidFill>
                  <a:srgbClr val="222222"/>
                </a:solidFill>
                <a:effectLst/>
                <a:latin typeface="Times New Roman" panose="02020603050405020304" pitchFamily="18" charset="0"/>
                <a:cs typeface="Times New Roman" panose="02020603050405020304" pitchFamily="18" charset="0"/>
              </a:rPr>
              <a:t>Polymer Journal</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 pp.109-130.</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8EFD92B-1CEE-4292-BF57-20D69867453B}"/>
              </a:ext>
            </a:extLst>
          </p:cNvPr>
          <p:cNvSpPr txBox="1"/>
          <p:nvPr/>
        </p:nvSpPr>
        <p:spPr>
          <a:xfrm>
            <a:off x="324682" y="289960"/>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Multiscale Hierarchical Structures </a:t>
            </a:r>
          </a:p>
        </p:txBody>
      </p:sp>
      <p:sp>
        <p:nvSpPr>
          <p:cNvPr id="7" name="Star: 5 Points 6">
            <a:extLst>
              <a:ext uri="{FF2B5EF4-FFF2-40B4-BE49-F238E27FC236}">
                <a16:creationId xmlns:a16="http://schemas.microsoft.com/office/drawing/2014/main" id="{75FD794A-9C26-45DD-8932-649CEE6FC80D}"/>
              </a:ext>
            </a:extLst>
          </p:cNvPr>
          <p:cNvSpPr/>
          <p:nvPr/>
        </p:nvSpPr>
        <p:spPr>
          <a:xfrm>
            <a:off x="8610600" y="2572748"/>
            <a:ext cx="339365" cy="39534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429EA9F-CF55-423F-8AE1-790C5E7F2E45}"/>
              </a:ext>
            </a:extLst>
          </p:cNvPr>
          <p:cNvSpPr txBox="1"/>
          <p:nvPr/>
        </p:nvSpPr>
        <p:spPr>
          <a:xfrm>
            <a:off x="1499202" y="5326021"/>
            <a:ext cx="156529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Aggregates</a:t>
            </a:r>
          </a:p>
        </p:txBody>
      </p:sp>
      <p:sp>
        <p:nvSpPr>
          <p:cNvPr id="10" name="TextBox 9">
            <a:extLst>
              <a:ext uri="{FF2B5EF4-FFF2-40B4-BE49-F238E27FC236}">
                <a16:creationId xmlns:a16="http://schemas.microsoft.com/office/drawing/2014/main" id="{348ACC56-4DF3-4185-9F7E-5FD9B78D8DED}"/>
              </a:ext>
            </a:extLst>
          </p:cNvPr>
          <p:cNvSpPr txBox="1"/>
          <p:nvPr/>
        </p:nvSpPr>
        <p:spPr>
          <a:xfrm>
            <a:off x="358624" y="4487878"/>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Primary</a:t>
            </a:r>
          </a:p>
          <a:p>
            <a:r>
              <a:rPr lang="en-US" b="1" dirty="0">
                <a:latin typeface="Times New Roman" panose="02020603050405020304" pitchFamily="18" charset="0"/>
                <a:cs typeface="Times New Roman" panose="02020603050405020304" pitchFamily="18" charset="0"/>
              </a:rPr>
              <a:t>Particles</a:t>
            </a:r>
          </a:p>
        </p:txBody>
      </p:sp>
      <p:sp>
        <p:nvSpPr>
          <p:cNvPr id="13" name="TextBox 12">
            <a:extLst>
              <a:ext uri="{FF2B5EF4-FFF2-40B4-BE49-F238E27FC236}">
                <a16:creationId xmlns:a16="http://schemas.microsoft.com/office/drawing/2014/main" id="{37051512-D056-403D-A569-60BEFFA4D9F0}"/>
              </a:ext>
            </a:extLst>
          </p:cNvPr>
          <p:cNvSpPr txBox="1"/>
          <p:nvPr/>
        </p:nvSpPr>
        <p:spPr>
          <a:xfrm>
            <a:off x="3015066" y="4811043"/>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Local network</a:t>
            </a:r>
          </a:p>
        </p:txBody>
      </p:sp>
      <p:sp>
        <p:nvSpPr>
          <p:cNvPr id="14" name="TextBox 13">
            <a:extLst>
              <a:ext uri="{FF2B5EF4-FFF2-40B4-BE49-F238E27FC236}">
                <a16:creationId xmlns:a16="http://schemas.microsoft.com/office/drawing/2014/main" id="{B2A8A66E-AADF-4FCC-A494-257AD1BAF2E8}"/>
              </a:ext>
            </a:extLst>
          </p:cNvPr>
          <p:cNvSpPr txBox="1"/>
          <p:nvPr/>
        </p:nvSpPr>
        <p:spPr>
          <a:xfrm>
            <a:off x="4822391" y="4836040"/>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Bulk network</a:t>
            </a:r>
          </a:p>
        </p:txBody>
      </p:sp>
      <p:cxnSp>
        <p:nvCxnSpPr>
          <p:cNvPr id="3" name="Straight Arrow Connector 2">
            <a:extLst>
              <a:ext uri="{FF2B5EF4-FFF2-40B4-BE49-F238E27FC236}">
                <a16:creationId xmlns:a16="http://schemas.microsoft.com/office/drawing/2014/main" id="{90B67C41-2769-4206-869B-79742B3D72B9}"/>
              </a:ext>
            </a:extLst>
          </p:cNvPr>
          <p:cNvCxnSpPr>
            <a:endCxn id="10" idx="0"/>
          </p:cNvCxnSpPr>
          <p:nvPr/>
        </p:nvCxnSpPr>
        <p:spPr>
          <a:xfrm flipH="1">
            <a:off x="1061836" y="3429000"/>
            <a:ext cx="616135" cy="1058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9E377E-83A0-4536-BC7A-F6DB4C8DFC0F}"/>
              </a:ext>
            </a:extLst>
          </p:cNvPr>
          <p:cNvCxnSpPr>
            <a:endCxn id="9" idx="0"/>
          </p:cNvCxnSpPr>
          <p:nvPr/>
        </p:nvCxnSpPr>
        <p:spPr>
          <a:xfrm>
            <a:off x="2215299" y="3429000"/>
            <a:ext cx="66551" cy="1730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FF0921-9A46-4C12-92EA-644360CE415E}"/>
              </a:ext>
            </a:extLst>
          </p:cNvPr>
          <p:cNvCxnSpPr/>
          <p:nvPr/>
        </p:nvCxnSpPr>
        <p:spPr>
          <a:xfrm>
            <a:off x="3374796" y="3788031"/>
            <a:ext cx="509047" cy="1103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A360A6B-A097-44B6-81DD-665F5469B71D}"/>
              </a:ext>
            </a:extLst>
          </p:cNvPr>
          <p:cNvCxnSpPr/>
          <p:nvPr/>
        </p:nvCxnSpPr>
        <p:spPr>
          <a:xfrm>
            <a:off x="4822391" y="3704734"/>
            <a:ext cx="371778" cy="1106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409AEE6-50DD-1047-B11D-A4576B9F9D79}"/>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38397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16863B2-35B5-4BEF-896A-FB728D316E42}"/>
              </a:ext>
            </a:extLst>
          </p:cNvPr>
          <p:cNvPicPr>
            <a:picLocks noGrp="1" noChangeAspect="1"/>
          </p:cNvPicPr>
          <p:nvPr>
            <p:ph idx="1"/>
          </p:nvPr>
        </p:nvPicPr>
        <p:blipFill>
          <a:blip r:embed="rId2"/>
          <a:stretch>
            <a:fillRect/>
          </a:stretch>
        </p:blipFill>
        <p:spPr>
          <a:xfrm>
            <a:off x="449450" y="1389713"/>
            <a:ext cx="9676801" cy="3832012"/>
          </a:xfrm>
        </p:spPr>
      </p:pic>
      <p:sp>
        <p:nvSpPr>
          <p:cNvPr id="4" name="Slide Number Placeholder 3">
            <a:extLst>
              <a:ext uri="{FF2B5EF4-FFF2-40B4-BE49-F238E27FC236}">
                <a16:creationId xmlns:a16="http://schemas.microsoft.com/office/drawing/2014/main" id="{F390D7C1-9AA6-4ADC-A6E6-97C11F635112}"/>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11</a:t>
            </a:fld>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0CBBEEA-6D2C-4881-B003-5430EDF22D75}"/>
              </a:ext>
            </a:extLst>
          </p:cNvPr>
          <p:cNvSpPr/>
          <p:nvPr/>
        </p:nvSpPr>
        <p:spPr>
          <a:xfrm>
            <a:off x="324682" y="5951247"/>
            <a:ext cx="9313292" cy="461665"/>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Baeza, G.P., Genix, A.C., </a:t>
            </a:r>
            <a:r>
              <a:rPr lang="en-US" sz="1200" b="0" i="0" dirty="0" err="1">
                <a:solidFill>
                  <a:srgbClr val="222222"/>
                </a:solidFill>
                <a:effectLst/>
                <a:latin typeface="Times New Roman" panose="02020603050405020304" pitchFamily="18" charset="0"/>
                <a:cs typeface="Times New Roman" panose="02020603050405020304" pitchFamily="18" charset="0"/>
              </a:rPr>
              <a:t>Degrandcourt</a:t>
            </a:r>
            <a:r>
              <a:rPr lang="en-US" sz="1200" b="0" i="0" dirty="0">
                <a:solidFill>
                  <a:srgbClr val="222222"/>
                </a:solidFill>
                <a:effectLst/>
                <a:latin typeface="Times New Roman" panose="02020603050405020304" pitchFamily="18" charset="0"/>
                <a:cs typeface="Times New Roman" panose="02020603050405020304" pitchFamily="18" charset="0"/>
              </a:rPr>
              <a:t>, C., </a:t>
            </a:r>
            <a:r>
              <a:rPr lang="en-US" sz="1200" b="0" i="0" dirty="0" err="1">
                <a:solidFill>
                  <a:srgbClr val="222222"/>
                </a:solidFill>
                <a:effectLst/>
                <a:latin typeface="Times New Roman" panose="02020603050405020304" pitchFamily="18" charset="0"/>
                <a:cs typeface="Times New Roman" panose="02020603050405020304" pitchFamily="18" charset="0"/>
              </a:rPr>
              <a:t>Petitjean</a:t>
            </a:r>
            <a:r>
              <a:rPr lang="en-US" sz="1200" b="0" i="0" dirty="0">
                <a:solidFill>
                  <a:srgbClr val="222222"/>
                </a:solidFill>
                <a:effectLst/>
                <a:latin typeface="Times New Roman" panose="02020603050405020304" pitchFamily="18" charset="0"/>
                <a:cs typeface="Times New Roman" panose="02020603050405020304" pitchFamily="18" charset="0"/>
              </a:rPr>
              <a:t>, L., </a:t>
            </a:r>
            <a:r>
              <a:rPr lang="en-US" sz="1200" b="0" i="0" dirty="0" err="1">
                <a:solidFill>
                  <a:srgbClr val="222222"/>
                </a:solidFill>
                <a:effectLst/>
                <a:latin typeface="Times New Roman" panose="02020603050405020304" pitchFamily="18" charset="0"/>
                <a:cs typeface="Times New Roman" panose="02020603050405020304" pitchFamily="18" charset="0"/>
              </a:rPr>
              <a:t>Gummel</a:t>
            </a:r>
            <a:r>
              <a:rPr lang="en-US" sz="1200" b="0" i="0" dirty="0">
                <a:solidFill>
                  <a:srgbClr val="222222"/>
                </a:solidFill>
                <a:effectLst/>
                <a:latin typeface="Times New Roman" panose="02020603050405020304" pitchFamily="18" charset="0"/>
                <a:cs typeface="Times New Roman" panose="02020603050405020304" pitchFamily="18" charset="0"/>
              </a:rPr>
              <a:t>, J., </a:t>
            </a:r>
            <a:r>
              <a:rPr lang="en-US" sz="1200" b="0" i="0" dirty="0" err="1">
                <a:solidFill>
                  <a:srgbClr val="222222"/>
                </a:solidFill>
                <a:effectLst/>
                <a:latin typeface="Times New Roman" panose="02020603050405020304" pitchFamily="18" charset="0"/>
                <a:cs typeface="Times New Roman" panose="02020603050405020304" pitchFamily="18" charset="0"/>
              </a:rPr>
              <a:t>Couty</a:t>
            </a:r>
            <a:r>
              <a:rPr lang="en-US" sz="1200" b="0" i="0" dirty="0">
                <a:solidFill>
                  <a:srgbClr val="222222"/>
                </a:solidFill>
                <a:effectLst/>
                <a:latin typeface="Times New Roman" panose="02020603050405020304" pitchFamily="18" charset="0"/>
                <a:cs typeface="Times New Roman" panose="02020603050405020304" pitchFamily="18" charset="0"/>
              </a:rPr>
              <a:t>, M. and Oberdisse, J. </a:t>
            </a:r>
            <a:r>
              <a:rPr lang="en-US" sz="1200" b="0" i="1" dirty="0">
                <a:solidFill>
                  <a:srgbClr val="222222"/>
                </a:solidFill>
                <a:effectLst/>
                <a:latin typeface="Times New Roman" panose="02020603050405020304" pitchFamily="18" charset="0"/>
                <a:cs typeface="Times New Roman" panose="02020603050405020304" pitchFamily="18" charset="0"/>
              </a:rPr>
              <a:t>Multiscale filler structure in simplified industrial nanocomposite silica/SBR systems studied by SAXS and TEM.</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1" i="1" dirty="0">
                <a:solidFill>
                  <a:srgbClr val="222222"/>
                </a:solidFill>
                <a:effectLst/>
                <a:latin typeface="Times New Roman" panose="02020603050405020304" pitchFamily="18" charset="0"/>
                <a:cs typeface="Times New Roman" panose="02020603050405020304" pitchFamily="18" charset="0"/>
              </a:rPr>
              <a:t>46</a:t>
            </a:r>
            <a:r>
              <a:rPr lang="en-US" sz="1200" dirty="0">
                <a:solidFill>
                  <a:srgbClr val="222222"/>
                </a:solidFill>
                <a:latin typeface="Times New Roman" panose="02020603050405020304" pitchFamily="18" charset="0"/>
                <a:cs typeface="Times New Roman" panose="02020603050405020304" pitchFamily="18" charset="0"/>
              </a:rPr>
              <a:t> </a:t>
            </a:r>
            <a:r>
              <a:rPr lang="en-US" sz="1200" b="0" i="0" dirty="0">
                <a:solidFill>
                  <a:srgbClr val="222222"/>
                </a:solidFill>
                <a:effectLst/>
                <a:latin typeface="Times New Roman" panose="02020603050405020304" pitchFamily="18" charset="0"/>
                <a:cs typeface="Times New Roman" panose="02020603050405020304" pitchFamily="18" charset="0"/>
              </a:rPr>
              <a:t>317-329 (2013).</a:t>
            </a:r>
            <a:endParaRPr lang="en-US" sz="1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FD7DC50-1B75-45D0-BC4C-F0CF0809AC20}"/>
              </a:ext>
            </a:extLst>
          </p:cNvPr>
          <p:cNvSpPr txBox="1"/>
          <p:nvPr/>
        </p:nvSpPr>
        <p:spPr>
          <a:xfrm>
            <a:off x="324682" y="289960"/>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Multiscale Hierarchical Structures </a:t>
            </a:r>
          </a:p>
        </p:txBody>
      </p:sp>
      <p:sp>
        <p:nvSpPr>
          <p:cNvPr id="8" name="Star: 5 Points 7">
            <a:extLst>
              <a:ext uri="{FF2B5EF4-FFF2-40B4-BE49-F238E27FC236}">
                <a16:creationId xmlns:a16="http://schemas.microsoft.com/office/drawing/2014/main" id="{48BBC4F6-4A7F-48E3-A7A8-7B29119B43EB}"/>
              </a:ext>
            </a:extLst>
          </p:cNvPr>
          <p:cNvSpPr/>
          <p:nvPr/>
        </p:nvSpPr>
        <p:spPr>
          <a:xfrm>
            <a:off x="2393623" y="1291867"/>
            <a:ext cx="339365" cy="39534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9F2FE35-E873-4452-B5AE-9BF5BDF9C493}"/>
              </a:ext>
            </a:extLst>
          </p:cNvPr>
          <p:cNvSpPr txBox="1"/>
          <p:nvPr/>
        </p:nvSpPr>
        <p:spPr>
          <a:xfrm>
            <a:off x="7155284" y="5239167"/>
            <a:ext cx="156529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Aggregates</a:t>
            </a:r>
          </a:p>
        </p:txBody>
      </p:sp>
      <p:sp>
        <p:nvSpPr>
          <p:cNvPr id="9" name="TextBox 8">
            <a:extLst>
              <a:ext uri="{FF2B5EF4-FFF2-40B4-BE49-F238E27FC236}">
                <a16:creationId xmlns:a16="http://schemas.microsoft.com/office/drawing/2014/main" id="{DFD58899-B735-4018-B219-64F2D92F1804}"/>
              </a:ext>
            </a:extLst>
          </p:cNvPr>
          <p:cNvSpPr txBox="1"/>
          <p:nvPr/>
        </p:nvSpPr>
        <p:spPr>
          <a:xfrm>
            <a:off x="5586011" y="5090372"/>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Primary</a:t>
            </a:r>
          </a:p>
          <a:p>
            <a:r>
              <a:rPr lang="en-US" b="1" dirty="0">
                <a:latin typeface="Times New Roman" panose="02020603050405020304" pitchFamily="18" charset="0"/>
                <a:cs typeface="Times New Roman" panose="02020603050405020304" pitchFamily="18" charset="0"/>
              </a:rPr>
              <a:t>Particles</a:t>
            </a:r>
          </a:p>
        </p:txBody>
      </p:sp>
      <p:sp>
        <p:nvSpPr>
          <p:cNvPr id="11" name="TextBox 10">
            <a:extLst>
              <a:ext uri="{FF2B5EF4-FFF2-40B4-BE49-F238E27FC236}">
                <a16:creationId xmlns:a16="http://schemas.microsoft.com/office/drawing/2014/main" id="{80A0EA1C-D1C6-4F24-BA98-A8385D7406CF}"/>
              </a:ext>
            </a:extLst>
          </p:cNvPr>
          <p:cNvSpPr txBox="1"/>
          <p:nvPr/>
        </p:nvSpPr>
        <p:spPr>
          <a:xfrm>
            <a:off x="8671148" y="4724189"/>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Local network</a:t>
            </a:r>
          </a:p>
        </p:txBody>
      </p:sp>
      <p:sp>
        <p:nvSpPr>
          <p:cNvPr id="12" name="TextBox 11">
            <a:extLst>
              <a:ext uri="{FF2B5EF4-FFF2-40B4-BE49-F238E27FC236}">
                <a16:creationId xmlns:a16="http://schemas.microsoft.com/office/drawing/2014/main" id="{8FD24EF8-F659-41CD-AB3B-DB8BF4D2266E}"/>
              </a:ext>
            </a:extLst>
          </p:cNvPr>
          <p:cNvSpPr txBox="1"/>
          <p:nvPr/>
        </p:nvSpPr>
        <p:spPr>
          <a:xfrm>
            <a:off x="10478473" y="4749186"/>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Bulk network</a:t>
            </a:r>
          </a:p>
        </p:txBody>
      </p:sp>
      <p:cxnSp>
        <p:nvCxnSpPr>
          <p:cNvPr id="13" name="Straight Arrow Connector 12">
            <a:extLst>
              <a:ext uri="{FF2B5EF4-FFF2-40B4-BE49-F238E27FC236}">
                <a16:creationId xmlns:a16="http://schemas.microsoft.com/office/drawing/2014/main" id="{780C80F8-B5C6-420C-B343-046AED4F0E99}"/>
              </a:ext>
            </a:extLst>
          </p:cNvPr>
          <p:cNvCxnSpPr>
            <a:cxnSpLocks/>
            <a:endCxn id="9" idx="0"/>
          </p:cNvCxnSpPr>
          <p:nvPr/>
        </p:nvCxnSpPr>
        <p:spPr>
          <a:xfrm>
            <a:off x="5797485" y="4194928"/>
            <a:ext cx="491738" cy="895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C8387C-CADD-4E25-912D-8665794F2777}"/>
              </a:ext>
            </a:extLst>
          </p:cNvPr>
          <p:cNvCxnSpPr>
            <a:cxnSpLocks/>
            <a:endCxn id="7" idx="0"/>
          </p:cNvCxnSpPr>
          <p:nvPr/>
        </p:nvCxnSpPr>
        <p:spPr>
          <a:xfrm>
            <a:off x="7879404" y="3497344"/>
            <a:ext cx="58528" cy="1741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57C22A-E196-43C4-AC21-25CDB323A2CD}"/>
              </a:ext>
            </a:extLst>
          </p:cNvPr>
          <p:cNvCxnSpPr>
            <a:cxnSpLocks/>
          </p:cNvCxnSpPr>
          <p:nvPr/>
        </p:nvCxnSpPr>
        <p:spPr>
          <a:xfrm>
            <a:off x="6690124" y="4194928"/>
            <a:ext cx="1981024" cy="829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49F1CFA-A7E7-46BF-AE41-894A65F6FE29}"/>
              </a:ext>
            </a:extLst>
          </p:cNvPr>
          <p:cNvCxnSpPr>
            <a:cxnSpLocks/>
          </p:cNvCxnSpPr>
          <p:nvPr/>
        </p:nvCxnSpPr>
        <p:spPr>
          <a:xfrm>
            <a:off x="9841584" y="3582186"/>
            <a:ext cx="1008667" cy="1142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EF88CE4-69A8-1942-94C1-3C4DBE3DC27A}"/>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417524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FDB05E-3B19-4B99-9DDF-96F5A8AD4A61}"/>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12</a:t>
            </a:fld>
            <a:endParaRPr lang="en-US"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4B830B3E-B6E8-43A9-A35A-E71C9A4CC749}"/>
              </a:ext>
            </a:extLst>
          </p:cNvPr>
          <p:cNvPicPr>
            <a:picLocks noGrp="1" noChangeAspect="1"/>
          </p:cNvPicPr>
          <p:nvPr>
            <p:ph idx="1"/>
          </p:nvPr>
        </p:nvPicPr>
        <p:blipFill>
          <a:blip r:embed="rId2"/>
          <a:stretch>
            <a:fillRect/>
          </a:stretch>
        </p:blipFill>
        <p:spPr>
          <a:xfrm>
            <a:off x="324682" y="1463401"/>
            <a:ext cx="6187892" cy="3155825"/>
          </a:xfrm>
          <a:prstGeom prst="rect">
            <a:avLst/>
          </a:prstGeom>
        </p:spPr>
      </p:pic>
      <p:sp>
        <p:nvSpPr>
          <p:cNvPr id="13" name="Rectangle 12">
            <a:extLst>
              <a:ext uri="{FF2B5EF4-FFF2-40B4-BE49-F238E27FC236}">
                <a16:creationId xmlns:a16="http://schemas.microsoft.com/office/drawing/2014/main" id="{C0F2A019-075E-4410-8A19-85CFB54FDBE4}"/>
              </a:ext>
            </a:extLst>
          </p:cNvPr>
          <p:cNvSpPr/>
          <p:nvPr/>
        </p:nvSpPr>
        <p:spPr>
          <a:xfrm>
            <a:off x="324683" y="6130166"/>
            <a:ext cx="8133518" cy="646331"/>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Richards, J.J., Hipp, J.B., Riley, J.K., Wagner, N.J. and Butler, P.D. </a:t>
            </a:r>
            <a:r>
              <a:rPr lang="en-US" sz="1200" b="0" i="1" dirty="0">
                <a:solidFill>
                  <a:srgbClr val="222222"/>
                </a:solidFill>
                <a:effectLst/>
                <a:latin typeface="Times New Roman" panose="02020603050405020304" pitchFamily="18" charset="0"/>
                <a:cs typeface="Times New Roman" panose="02020603050405020304" pitchFamily="18" charset="0"/>
              </a:rPr>
              <a:t>Clustering and percolation in suspensions of carbon black.</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dirty="0">
                <a:solidFill>
                  <a:srgbClr val="222222"/>
                </a:solidFill>
                <a:effectLst/>
                <a:latin typeface="Times New Roman" panose="02020603050405020304" pitchFamily="18" charset="0"/>
                <a:cs typeface="Times New Roman" panose="02020603050405020304" pitchFamily="18" charset="0"/>
              </a:rPr>
              <a:t>Langmuir</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1" dirty="0">
                <a:solidFill>
                  <a:srgbClr val="222222"/>
                </a:solidFill>
                <a:effectLst/>
                <a:latin typeface="Times New Roman" panose="02020603050405020304" pitchFamily="18" charset="0"/>
                <a:cs typeface="Times New Roman" panose="02020603050405020304" pitchFamily="18" charset="0"/>
              </a:rPr>
              <a:t>33</a:t>
            </a:r>
            <a:r>
              <a:rPr lang="en-US" sz="1200" b="0" i="0" dirty="0">
                <a:solidFill>
                  <a:srgbClr val="222222"/>
                </a:solidFill>
                <a:effectLst/>
                <a:latin typeface="Times New Roman" panose="02020603050405020304" pitchFamily="18" charset="0"/>
                <a:cs typeface="Times New Roman" panose="02020603050405020304" pitchFamily="18" charset="0"/>
              </a:rPr>
              <a:t> 12260-12266 (2017).</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F83E0D0-933E-4EBF-AF49-1ECC18EFDF87}"/>
              </a:ext>
            </a:extLst>
          </p:cNvPr>
          <p:cNvPicPr>
            <a:picLocks noChangeAspect="1"/>
          </p:cNvPicPr>
          <p:nvPr/>
        </p:nvPicPr>
        <p:blipFill>
          <a:blip r:embed="rId3"/>
          <a:stretch>
            <a:fillRect/>
          </a:stretch>
        </p:blipFill>
        <p:spPr>
          <a:xfrm>
            <a:off x="6861874" y="1463401"/>
            <a:ext cx="5089548" cy="3717207"/>
          </a:xfrm>
          <a:prstGeom prst="rect">
            <a:avLst/>
          </a:prstGeom>
        </p:spPr>
      </p:pic>
      <p:sp>
        <p:nvSpPr>
          <p:cNvPr id="19" name="TextBox 18">
            <a:extLst>
              <a:ext uri="{FF2B5EF4-FFF2-40B4-BE49-F238E27FC236}">
                <a16:creationId xmlns:a16="http://schemas.microsoft.com/office/drawing/2014/main" id="{57CA2A5F-31F9-46ED-802D-136FA60D3E61}"/>
              </a:ext>
            </a:extLst>
          </p:cNvPr>
          <p:cNvSpPr txBox="1"/>
          <p:nvPr/>
        </p:nvSpPr>
        <p:spPr>
          <a:xfrm>
            <a:off x="324682" y="289960"/>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Multiscale Hierarchical Structures </a:t>
            </a:r>
          </a:p>
        </p:txBody>
      </p:sp>
      <p:sp>
        <p:nvSpPr>
          <p:cNvPr id="3" name="Star: 5 Points 2">
            <a:extLst>
              <a:ext uri="{FF2B5EF4-FFF2-40B4-BE49-F238E27FC236}">
                <a16:creationId xmlns:a16="http://schemas.microsoft.com/office/drawing/2014/main" id="{7F77E76A-3A00-46DC-A33D-B13393936D52}"/>
              </a:ext>
            </a:extLst>
          </p:cNvPr>
          <p:cNvSpPr/>
          <p:nvPr/>
        </p:nvSpPr>
        <p:spPr>
          <a:xfrm>
            <a:off x="9642835" y="2044847"/>
            <a:ext cx="339365" cy="39534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E91F6F6-464D-4F3D-AE3C-454A3570E09E}"/>
              </a:ext>
            </a:extLst>
          </p:cNvPr>
          <p:cNvSpPr txBox="1"/>
          <p:nvPr/>
        </p:nvSpPr>
        <p:spPr>
          <a:xfrm>
            <a:off x="1409751" y="5365777"/>
            <a:ext cx="156529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Aggregates</a:t>
            </a:r>
          </a:p>
        </p:txBody>
      </p:sp>
      <p:sp>
        <p:nvSpPr>
          <p:cNvPr id="9" name="TextBox 8">
            <a:extLst>
              <a:ext uri="{FF2B5EF4-FFF2-40B4-BE49-F238E27FC236}">
                <a16:creationId xmlns:a16="http://schemas.microsoft.com/office/drawing/2014/main" id="{7D4BF873-1D67-4247-A008-83087DD8C44E}"/>
              </a:ext>
            </a:extLst>
          </p:cNvPr>
          <p:cNvSpPr txBox="1"/>
          <p:nvPr/>
        </p:nvSpPr>
        <p:spPr>
          <a:xfrm>
            <a:off x="521750" y="4449800"/>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Primary</a:t>
            </a:r>
          </a:p>
          <a:p>
            <a:r>
              <a:rPr lang="en-US" b="1" dirty="0">
                <a:latin typeface="Times New Roman" panose="02020603050405020304" pitchFamily="18" charset="0"/>
                <a:cs typeface="Times New Roman" panose="02020603050405020304" pitchFamily="18" charset="0"/>
              </a:rPr>
              <a:t>Particles</a:t>
            </a:r>
          </a:p>
        </p:txBody>
      </p:sp>
      <p:sp>
        <p:nvSpPr>
          <p:cNvPr id="10" name="TextBox 9">
            <a:extLst>
              <a:ext uri="{FF2B5EF4-FFF2-40B4-BE49-F238E27FC236}">
                <a16:creationId xmlns:a16="http://schemas.microsoft.com/office/drawing/2014/main" id="{E066AA7A-7F6B-46E4-AFB2-61C7C11F11C5}"/>
              </a:ext>
            </a:extLst>
          </p:cNvPr>
          <p:cNvSpPr txBox="1"/>
          <p:nvPr/>
        </p:nvSpPr>
        <p:spPr>
          <a:xfrm>
            <a:off x="3247665" y="4804965"/>
            <a:ext cx="1406424"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Local network</a:t>
            </a:r>
          </a:p>
        </p:txBody>
      </p:sp>
      <p:sp>
        <p:nvSpPr>
          <p:cNvPr id="11" name="TextBox 10">
            <a:extLst>
              <a:ext uri="{FF2B5EF4-FFF2-40B4-BE49-F238E27FC236}">
                <a16:creationId xmlns:a16="http://schemas.microsoft.com/office/drawing/2014/main" id="{2918B64C-9E2B-4ED0-9AE6-B913E56FB254}"/>
              </a:ext>
            </a:extLst>
          </p:cNvPr>
          <p:cNvSpPr txBox="1"/>
          <p:nvPr/>
        </p:nvSpPr>
        <p:spPr>
          <a:xfrm>
            <a:off x="4605263" y="4842734"/>
            <a:ext cx="1406424"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Bulk network</a:t>
            </a:r>
          </a:p>
        </p:txBody>
      </p:sp>
      <p:cxnSp>
        <p:nvCxnSpPr>
          <p:cNvPr id="12" name="Straight Arrow Connector 11">
            <a:extLst>
              <a:ext uri="{FF2B5EF4-FFF2-40B4-BE49-F238E27FC236}">
                <a16:creationId xmlns:a16="http://schemas.microsoft.com/office/drawing/2014/main" id="{B5DD55B4-DD26-4A5A-BDF0-135115489699}"/>
              </a:ext>
            </a:extLst>
          </p:cNvPr>
          <p:cNvCxnSpPr>
            <a:cxnSpLocks/>
          </p:cNvCxnSpPr>
          <p:nvPr/>
        </p:nvCxnSpPr>
        <p:spPr>
          <a:xfrm>
            <a:off x="702198" y="3371044"/>
            <a:ext cx="373679" cy="1058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30EC71-94E0-4C9F-970A-54B35F54D9AA}"/>
              </a:ext>
            </a:extLst>
          </p:cNvPr>
          <p:cNvCxnSpPr>
            <a:cxnSpLocks/>
            <a:endCxn id="8" idx="0"/>
          </p:cNvCxnSpPr>
          <p:nvPr/>
        </p:nvCxnSpPr>
        <p:spPr>
          <a:xfrm>
            <a:off x="1541386" y="3857612"/>
            <a:ext cx="651013" cy="1508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F27BF1D-B227-41D6-9AD2-F08E020FED3C}"/>
              </a:ext>
            </a:extLst>
          </p:cNvPr>
          <p:cNvCxnSpPr>
            <a:cxnSpLocks/>
          </p:cNvCxnSpPr>
          <p:nvPr/>
        </p:nvCxnSpPr>
        <p:spPr>
          <a:xfrm>
            <a:off x="3374796" y="3788031"/>
            <a:ext cx="509047" cy="1103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1B4814-200D-4B1C-BEF6-B2F1D44A4563}"/>
              </a:ext>
            </a:extLst>
          </p:cNvPr>
          <p:cNvCxnSpPr>
            <a:cxnSpLocks/>
          </p:cNvCxnSpPr>
          <p:nvPr/>
        </p:nvCxnSpPr>
        <p:spPr>
          <a:xfrm flipH="1">
            <a:off x="5307496" y="4279769"/>
            <a:ext cx="197759" cy="611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7D22177-A784-C244-A832-38A8BB5CFF89}"/>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66021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D46B61E-62BA-4363-B992-39CC393496A2}"/>
              </a:ext>
            </a:extLst>
          </p:cNvPr>
          <p:cNvPicPr>
            <a:picLocks noGrp="1" noChangeAspect="1"/>
          </p:cNvPicPr>
          <p:nvPr>
            <p:ph idx="1"/>
          </p:nvPr>
        </p:nvPicPr>
        <p:blipFill>
          <a:blip r:embed="rId2"/>
          <a:stretch>
            <a:fillRect/>
          </a:stretch>
        </p:blipFill>
        <p:spPr>
          <a:xfrm>
            <a:off x="1020861" y="1529314"/>
            <a:ext cx="9767023" cy="3799372"/>
          </a:xfrm>
        </p:spPr>
      </p:pic>
      <p:sp>
        <p:nvSpPr>
          <p:cNvPr id="4" name="Slide Number Placeholder 3">
            <a:extLst>
              <a:ext uri="{FF2B5EF4-FFF2-40B4-BE49-F238E27FC236}">
                <a16:creationId xmlns:a16="http://schemas.microsoft.com/office/drawing/2014/main" id="{AED44272-A803-4C0B-B0DA-F4FEF7F8FA51}"/>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13</a:t>
            </a:fld>
            <a:endParaRPr lang="en-US"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7B9BA5CD-7ED5-40A3-9180-9191EA231DB1}"/>
              </a:ext>
            </a:extLst>
          </p:cNvPr>
          <p:cNvSpPr/>
          <p:nvPr/>
        </p:nvSpPr>
        <p:spPr>
          <a:xfrm>
            <a:off x="324682" y="5842337"/>
            <a:ext cx="9962318" cy="1015663"/>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Filippone, G., Romeo, G. and </a:t>
            </a:r>
            <a:r>
              <a:rPr lang="en-US" sz="1200" b="0" i="0" dirty="0" err="1">
                <a:solidFill>
                  <a:srgbClr val="222222"/>
                </a:solidFill>
                <a:effectLst/>
                <a:latin typeface="Times New Roman" panose="02020603050405020304" pitchFamily="18" charset="0"/>
                <a:cs typeface="Times New Roman" panose="02020603050405020304" pitchFamily="18" charset="0"/>
              </a:rPr>
              <a:t>Acierno</a:t>
            </a:r>
            <a:r>
              <a:rPr lang="en-US" sz="1200" b="0" i="0" dirty="0">
                <a:solidFill>
                  <a:srgbClr val="222222"/>
                </a:solidFill>
                <a:effectLst/>
                <a:latin typeface="Times New Roman" panose="02020603050405020304" pitchFamily="18" charset="0"/>
                <a:cs typeface="Times New Roman" panose="02020603050405020304" pitchFamily="18" charset="0"/>
              </a:rPr>
              <a:t>, D</a:t>
            </a:r>
            <a:r>
              <a:rPr lang="en-US" sz="1200" b="0" i="1" dirty="0">
                <a:solidFill>
                  <a:srgbClr val="222222"/>
                </a:solidFill>
                <a:effectLst/>
                <a:latin typeface="Times New Roman" panose="02020603050405020304" pitchFamily="18" charset="0"/>
                <a:cs typeface="Times New Roman" panose="02020603050405020304" pitchFamily="18" charset="0"/>
              </a:rPr>
              <a:t>. Viscoelasticity and structure of polystyrene/fumed silica nanocomposites: filler network and hydrodynamic contributions.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dirty="0">
                <a:solidFill>
                  <a:srgbClr val="222222"/>
                </a:solidFill>
                <a:effectLst/>
                <a:latin typeface="Times New Roman" panose="02020603050405020304" pitchFamily="18" charset="0"/>
                <a:cs typeface="Times New Roman" panose="02020603050405020304" pitchFamily="18" charset="0"/>
              </a:rPr>
              <a:t>Langmuir</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1" dirty="0">
                <a:solidFill>
                  <a:srgbClr val="222222"/>
                </a:solidFill>
                <a:effectLst/>
                <a:latin typeface="Times New Roman" panose="02020603050405020304" pitchFamily="18" charset="0"/>
                <a:cs typeface="Times New Roman" panose="02020603050405020304" pitchFamily="18" charset="0"/>
              </a:rPr>
              <a:t>26</a:t>
            </a:r>
            <a:r>
              <a:rPr lang="en-US" sz="1200" b="0" i="0" dirty="0">
                <a:solidFill>
                  <a:srgbClr val="222222"/>
                </a:solidFill>
                <a:effectLst/>
                <a:latin typeface="Times New Roman" panose="02020603050405020304" pitchFamily="18" charset="0"/>
                <a:cs typeface="Times New Roman" panose="02020603050405020304" pitchFamily="18" charset="0"/>
              </a:rPr>
              <a:t> 2714-2720 (2010).</a:t>
            </a:r>
          </a:p>
          <a:p>
            <a:r>
              <a:rPr lang="en-US" sz="1200" b="0" i="0" dirty="0">
                <a:solidFill>
                  <a:srgbClr val="222222"/>
                </a:solidFill>
                <a:effectLst/>
                <a:latin typeface="Times New Roman" panose="02020603050405020304" pitchFamily="18" charset="0"/>
                <a:cs typeface="Times New Roman" panose="02020603050405020304" pitchFamily="18" charset="0"/>
              </a:rPr>
              <a:t>Filippone, G. and </a:t>
            </a:r>
            <a:r>
              <a:rPr lang="en-US" sz="1200" b="0" i="0" dirty="0" err="1">
                <a:solidFill>
                  <a:srgbClr val="222222"/>
                </a:solidFill>
                <a:effectLst/>
                <a:latin typeface="Times New Roman" panose="02020603050405020304" pitchFamily="18" charset="0"/>
                <a:cs typeface="Times New Roman" panose="02020603050405020304" pitchFamily="18" charset="0"/>
              </a:rPr>
              <a:t>Salzano</a:t>
            </a:r>
            <a:r>
              <a:rPr lang="en-US" sz="1200" b="0" i="0" dirty="0">
                <a:solidFill>
                  <a:srgbClr val="222222"/>
                </a:solidFill>
                <a:effectLst/>
                <a:latin typeface="Times New Roman" panose="02020603050405020304" pitchFamily="18" charset="0"/>
                <a:cs typeface="Times New Roman" panose="02020603050405020304" pitchFamily="18" charset="0"/>
              </a:rPr>
              <a:t> de Luna, M</a:t>
            </a:r>
            <a:r>
              <a:rPr lang="en-US" sz="1200" dirty="0">
                <a:solidFill>
                  <a:srgbClr val="222222"/>
                </a:solidFill>
                <a:latin typeface="Times New Roman" panose="02020603050405020304" pitchFamily="18" charset="0"/>
                <a:cs typeface="Times New Roman" panose="02020603050405020304" pitchFamily="18" charset="0"/>
              </a:rPr>
              <a:t>.</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A unifying approach for the linear viscoelasticity of polymer nanocomposites. </a:t>
            </a:r>
          </a:p>
          <a:p>
            <a:r>
              <a:rPr lang="en-US" sz="1200" b="0"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1" dirty="0">
                <a:solidFill>
                  <a:srgbClr val="222222"/>
                </a:solidFill>
                <a:effectLst/>
                <a:latin typeface="Times New Roman" panose="02020603050405020304" pitchFamily="18" charset="0"/>
                <a:cs typeface="Times New Roman" panose="02020603050405020304" pitchFamily="18" charset="0"/>
              </a:rPr>
              <a:t>45</a:t>
            </a:r>
            <a:r>
              <a:rPr lang="en-US" sz="1200" b="0" i="0" dirty="0">
                <a:solidFill>
                  <a:srgbClr val="222222"/>
                </a:solidFill>
                <a:effectLst/>
                <a:latin typeface="Times New Roman" panose="02020603050405020304" pitchFamily="18" charset="0"/>
                <a:cs typeface="Times New Roman" panose="02020603050405020304" pitchFamily="18" charset="0"/>
              </a:rPr>
              <a:t> 8853-8860 (2012).</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794438-E367-4851-83C3-CC829A17697D}"/>
              </a:ext>
            </a:extLst>
          </p:cNvPr>
          <p:cNvSpPr txBox="1"/>
          <p:nvPr/>
        </p:nvSpPr>
        <p:spPr>
          <a:xfrm>
            <a:off x="324682" y="289960"/>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Multiscale Hierarchical Structures </a:t>
            </a:r>
          </a:p>
        </p:txBody>
      </p:sp>
      <p:sp>
        <p:nvSpPr>
          <p:cNvPr id="9" name="TextBox 8">
            <a:extLst>
              <a:ext uri="{FF2B5EF4-FFF2-40B4-BE49-F238E27FC236}">
                <a16:creationId xmlns:a16="http://schemas.microsoft.com/office/drawing/2014/main" id="{7B5B9D70-354C-4397-AE13-CE94A93B3930}"/>
              </a:ext>
            </a:extLst>
          </p:cNvPr>
          <p:cNvSpPr txBox="1"/>
          <p:nvPr/>
        </p:nvSpPr>
        <p:spPr>
          <a:xfrm>
            <a:off x="1499202" y="5326021"/>
            <a:ext cx="156529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Aggregates</a:t>
            </a:r>
          </a:p>
        </p:txBody>
      </p:sp>
      <p:sp>
        <p:nvSpPr>
          <p:cNvPr id="10" name="TextBox 9">
            <a:extLst>
              <a:ext uri="{FF2B5EF4-FFF2-40B4-BE49-F238E27FC236}">
                <a16:creationId xmlns:a16="http://schemas.microsoft.com/office/drawing/2014/main" id="{D1B05282-A59E-406D-9EA5-CD118354B09C}"/>
              </a:ext>
            </a:extLst>
          </p:cNvPr>
          <p:cNvSpPr txBox="1"/>
          <p:nvPr/>
        </p:nvSpPr>
        <p:spPr>
          <a:xfrm>
            <a:off x="358624" y="4487878"/>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Primary</a:t>
            </a:r>
          </a:p>
          <a:p>
            <a:r>
              <a:rPr lang="en-US" b="1" dirty="0">
                <a:latin typeface="Times New Roman" panose="02020603050405020304" pitchFamily="18" charset="0"/>
                <a:cs typeface="Times New Roman" panose="02020603050405020304" pitchFamily="18" charset="0"/>
              </a:rPr>
              <a:t>Particles</a:t>
            </a:r>
          </a:p>
        </p:txBody>
      </p:sp>
      <p:sp>
        <p:nvSpPr>
          <p:cNvPr id="11" name="TextBox 10">
            <a:extLst>
              <a:ext uri="{FF2B5EF4-FFF2-40B4-BE49-F238E27FC236}">
                <a16:creationId xmlns:a16="http://schemas.microsoft.com/office/drawing/2014/main" id="{8BB88D67-6D68-4E4C-9147-EA094CB86BF2}"/>
              </a:ext>
            </a:extLst>
          </p:cNvPr>
          <p:cNvSpPr txBox="1"/>
          <p:nvPr/>
        </p:nvSpPr>
        <p:spPr>
          <a:xfrm>
            <a:off x="4611641" y="4907049"/>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Local network</a:t>
            </a:r>
          </a:p>
        </p:txBody>
      </p:sp>
      <p:sp>
        <p:nvSpPr>
          <p:cNvPr id="12" name="TextBox 11">
            <a:extLst>
              <a:ext uri="{FF2B5EF4-FFF2-40B4-BE49-F238E27FC236}">
                <a16:creationId xmlns:a16="http://schemas.microsoft.com/office/drawing/2014/main" id="{CFE01D52-2CFE-4427-B805-C6F98F9D26C1}"/>
              </a:ext>
            </a:extLst>
          </p:cNvPr>
          <p:cNvSpPr txBox="1"/>
          <p:nvPr/>
        </p:nvSpPr>
        <p:spPr>
          <a:xfrm>
            <a:off x="8319735" y="882983"/>
            <a:ext cx="140642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Bulk network</a:t>
            </a:r>
          </a:p>
        </p:txBody>
      </p:sp>
      <p:cxnSp>
        <p:nvCxnSpPr>
          <p:cNvPr id="14" name="Straight Arrow Connector 13">
            <a:extLst>
              <a:ext uri="{FF2B5EF4-FFF2-40B4-BE49-F238E27FC236}">
                <a16:creationId xmlns:a16="http://schemas.microsoft.com/office/drawing/2014/main" id="{62ABEE83-F76F-4A62-B209-AD58DE37C2B7}"/>
              </a:ext>
            </a:extLst>
          </p:cNvPr>
          <p:cNvCxnSpPr>
            <a:cxnSpLocks/>
            <a:endCxn id="10" idx="0"/>
          </p:cNvCxnSpPr>
          <p:nvPr/>
        </p:nvCxnSpPr>
        <p:spPr>
          <a:xfrm flipH="1">
            <a:off x="1061836" y="2837468"/>
            <a:ext cx="182502" cy="1650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67341D-1624-4362-8CAC-77FA79BDB569}"/>
              </a:ext>
            </a:extLst>
          </p:cNvPr>
          <p:cNvCxnSpPr>
            <a:cxnSpLocks/>
            <a:endCxn id="9" idx="0"/>
          </p:cNvCxnSpPr>
          <p:nvPr/>
        </p:nvCxnSpPr>
        <p:spPr>
          <a:xfrm>
            <a:off x="1875934" y="3167406"/>
            <a:ext cx="405916" cy="2158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C0BE8C-69A1-4E0D-A667-58146E2996C5}"/>
              </a:ext>
            </a:extLst>
          </p:cNvPr>
          <p:cNvCxnSpPr>
            <a:cxnSpLocks/>
          </p:cNvCxnSpPr>
          <p:nvPr/>
        </p:nvCxnSpPr>
        <p:spPr>
          <a:xfrm>
            <a:off x="4769963" y="4176371"/>
            <a:ext cx="659876" cy="784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414E587-15F6-4A8B-9163-0E6CC08B66EB}"/>
              </a:ext>
            </a:extLst>
          </p:cNvPr>
          <p:cNvCxnSpPr>
            <a:cxnSpLocks/>
          </p:cNvCxnSpPr>
          <p:nvPr/>
        </p:nvCxnSpPr>
        <p:spPr>
          <a:xfrm flipH="1">
            <a:off x="8078771" y="1400626"/>
            <a:ext cx="414780" cy="642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19CCD7-936A-F942-BF36-BA8114574AE7}"/>
              </a:ext>
            </a:extLst>
          </p:cNvPr>
          <p:cNvSpPr txBox="1"/>
          <p:nvPr/>
        </p:nvSpPr>
        <p:spPr>
          <a:xfrm>
            <a:off x="10205604" y="4637265"/>
            <a:ext cx="1752788"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Network/Winter:</a:t>
            </a:r>
          </a:p>
          <a:p>
            <a:pPr algn="ctr"/>
            <a:r>
              <a:rPr lang="en-US" dirty="0">
                <a:latin typeface="Times New Roman" panose="02020603050405020304" pitchFamily="18" charset="0"/>
                <a:cs typeface="Times New Roman" panose="02020603050405020304" pitchFamily="18" charset="0"/>
              </a:rPr>
              <a:t>G’ ~ G” ~ </a:t>
            </a:r>
            <a:r>
              <a:rPr lang="en-US" dirty="0" err="1">
                <a:latin typeface="Symbol" pitchFamily="2" charset="2"/>
                <a:cs typeface="Times New Roman" panose="02020603050405020304" pitchFamily="18" charset="0"/>
              </a:rPr>
              <a:t>w</a:t>
            </a:r>
            <a:r>
              <a:rPr lang="en-US" baseline="30000" dirty="0" err="1">
                <a:latin typeface="Symbol" pitchFamily="2" charset="2"/>
                <a:cs typeface="Times New Roman" panose="02020603050405020304" pitchFamily="18" charset="0"/>
              </a:rPr>
              <a:t>a</a:t>
            </a:r>
            <a:endParaRPr lang="en-US" baseline="30000" dirty="0">
              <a:latin typeface="Symbol" pitchFamily="2" charset="2"/>
              <a:cs typeface="Times New Roman" panose="02020603050405020304" pitchFamily="18" charset="0"/>
            </a:endParaRPr>
          </a:p>
        </p:txBody>
      </p:sp>
      <p:sp>
        <p:nvSpPr>
          <p:cNvPr id="19" name="TextBox 18">
            <a:extLst>
              <a:ext uri="{FF2B5EF4-FFF2-40B4-BE49-F238E27FC236}">
                <a16:creationId xmlns:a16="http://schemas.microsoft.com/office/drawing/2014/main" id="{DC4486B6-CD7D-6C4F-9FCC-CB74122D7AC0}"/>
              </a:ext>
            </a:extLst>
          </p:cNvPr>
          <p:cNvSpPr txBox="1"/>
          <p:nvPr/>
        </p:nvSpPr>
        <p:spPr>
          <a:xfrm>
            <a:off x="9724131" y="2619405"/>
            <a:ext cx="2127505"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Einstein/</a:t>
            </a:r>
            <a:r>
              <a:rPr lang="en-US" dirty="0" err="1">
                <a:latin typeface="Times New Roman" panose="02020603050405020304" pitchFamily="18" charset="0"/>
                <a:cs typeface="Times New Roman" panose="02020603050405020304" pitchFamily="18" charset="0"/>
              </a:rPr>
              <a:t>Guth</a:t>
            </a:r>
            <a:r>
              <a:rPr lang="en-US" dirty="0">
                <a:latin typeface="Times New Roman" panose="02020603050405020304" pitchFamily="18" charset="0"/>
                <a:cs typeface="Times New Roman" panose="02020603050405020304" pitchFamily="18" charset="0"/>
              </a:rPr>
              <a:t>-Gold: </a:t>
            </a:r>
          </a:p>
          <a:p>
            <a:pPr algn="ctr"/>
            <a:r>
              <a:rPr lang="en-US" dirty="0">
                <a:latin typeface="Times New Roman" panose="02020603050405020304" pitchFamily="18" charset="0"/>
                <a:cs typeface="Times New Roman" panose="02020603050405020304" pitchFamily="18" charset="0"/>
              </a:rPr>
              <a:t>G’ = G’</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(1 + 2.5 </a:t>
            </a:r>
            <a:r>
              <a:rPr lang="en-US"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B536DFCF-73C3-914A-A6FC-22E978312537}"/>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5105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54CE11-4EA2-CB43-A481-424D0BE19C84}" type="slidenum">
              <a:rPr lang="en-US" smtClean="0">
                <a:latin typeface="Times New Roman" panose="02020603050405020304" pitchFamily="18" charset="0"/>
                <a:cs typeface="Times New Roman" panose="02020603050405020304" pitchFamily="18" charset="0"/>
              </a:rPr>
              <a:t>14</a:t>
            </a:fld>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B2DF591-97B4-DC4B-94C6-334DBFE4E28C}"/>
              </a:ext>
            </a:extLst>
          </p:cNvPr>
          <p:cNvSpPr txBox="1"/>
          <p:nvPr/>
        </p:nvSpPr>
        <p:spPr>
          <a:xfrm>
            <a:off x="1138137" y="152649"/>
            <a:ext cx="10379412"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van der Waals model for incompatible polymer nanocomposites</a:t>
            </a:r>
          </a:p>
        </p:txBody>
      </p:sp>
      <p:pic>
        <p:nvPicPr>
          <p:cNvPr id="6" name="Picture 5">
            <a:extLst>
              <a:ext uri="{FF2B5EF4-FFF2-40B4-BE49-F238E27FC236}">
                <a16:creationId xmlns:a16="http://schemas.microsoft.com/office/drawing/2014/main" id="{49E29128-E7CA-CB45-9091-DAFE8046CA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49867" y="1514510"/>
            <a:ext cx="7353300" cy="3644900"/>
          </a:xfrm>
          <a:prstGeom prst="rect">
            <a:avLst/>
          </a:prstGeom>
          <a:noFill/>
          <a:ln>
            <a:noFill/>
          </a:ln>
        </p:spPr>
      </p:pic>
      <p:sp>
        <p:nvSpPr>
          <p:cNvPr id="7" name="Rectangle 2">
            <a:extLst>
              <a:ext uri="{FF2B5EF4-FFF2-40B4-BE49-F238E27FC236}">
                <a16:creationId xmlns:a16="http://schemas.microsoft.com/office/drawing/2014/main" id="{1B319B63-DBE1-CF4B-91B3-4F7DDC7511CF}"/>
              </a:ext>
            </a:extLst>
          </p:cNvPr>
          <p:cNvSpPr>
            <a:spLocks noChangeArrowheads="1"/>
          </p:cNvSpPr>
          <p:nvPr/>
        </p:nvSpPr>
        <p:spPr bwMode="auto">
          <a:xfrm>
            <a:off x="4711593" y="5219203"/>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1579FED-474C-9A40-B179-FD831FB0F7EC}"/>
              </a:ext>
            </a:extLst>
          </p:cNvPr>
          <p:cNvSpPr>
            <a:spLocks noChangeArrowheads="1"/>
          </p:cNvSpPr>
          <p:nvPr/>
        </p:nvSpPr>
        <p:spPr bwMode="auto">
          <a:xfrm>
            <a:off x="4379082" y="587450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33EF620-C85D-49A2-BE24-38E0B9976494}"/>
              </a:ext>
            </a:extLst>
          </p:cNvPr>
          <p:cNvSpPr/>
          <p:nvPr/>
        </p:nvSpPr>
        <p:spPr>
          <a:xfrm>
            <a:off x="185202" y="6218721"/>
            <a:ext cx="9677255" cy="461665"/>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cs typeface="Times New Roman" panose="02020603050405020304" pitchFamily="18" charset="0"/>
              </a:rPr>
              <a:t>Rishi, K.; Narayanan, V.; Beaucage, G.; McGlasson, A.; Kuppa, V.; Ilavsky, J.; Rackaitis, M. </a:t>
            </a:r>
            <a:r>
              <a:rPr lang="en-US" sz="1200" i="1" dirty="0">
                <a:latin typeface="Times New Roman" panose="02020603050405020304" pitchFamily="18" charset="0"/>
                <a:ea typeface="Calibri" panose="020F0502020204030204" pitchFamily="34" charset="0"/>
                <a:cs typeface="Times New Roman" panose="02020603050405020304" pitchFamily="18" charset="0"/>
              </a:rPr>
              <a:t>A Thermal Model to Describe Kinetic Dispersion in Rubber Nanocomposites: The Effect of Mixing Time on Dispersion. </a:t>
            </a:r>
            <a:r>
              <a:rPr lang="en-US" sz="1200" dirty="0">
                <a:latin typeface="Times New Roman" panose="02020603050405020304" pitchFamily="18" charset="0"/>
                <a:ea typeface="Calibri" panose="020F0502020204030204" pitchFamily="34" charset="0"/>
                <a:cs typeface="Times New Roman" panose="02020603050405020304" pitchFamily="18" charset="0"/>
              </a:rPr>
              <a:t>Polymer </a:t>
            </a:r>
            <a:r>
              <a:rPr lang="en-US" sz="1200" b="1" dirty="0">
                <a:latin typeface="Times New Roman" panose="02020603050405020304" pitchFamily="18" charset="0"/>
                <a:ea typeface="Calibri" panose="020F0502020204030204" pitchFamily="34" charset="0"/>
                <a:cs typeface="Times New Roman" panose="02020603050405020304" pitchFamily="18" charset="0"/>
              </a:rPr>
              <a:t>175</a:t>
            </a:r>
            <a:r>
              <a:rPr lang="en-US" sz="1200" dirty="0">
                <a:latin typeface="Times New Roman" panose="02020603050405020304" pitchFamily="18" charset="0"/>
                <a:ea typeface="Calibri" panose="020F0502020204030204" pitchFamily="34" charset="0"/>
                <a:cs typeface="Times New Roman" panose="02020603050405020304" pitchFamily="18" charset="0"/>
              </a:rPr>
              <a:t> 272–282 (2019).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75E491-F886-47CF-BB3D-453AD624AFC4}"/>
                  </a:ext>
                </a:extLst>
              </p:cNvPr>
              <p:cNvSpPr txBox="1"/>
              <p:nvPr/>
            </p:nvSpPr>
            <p:spPr>
              <a:xfrm>
                <a:off x="6819553" y="5282973"/>
                <a:ext cx="2826118" cy="6860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cs typeface="Arial" panose="020B0604020202020204" pitchFamily="34" charset="0"/>
                            </a:rPr>
                            <m:t>𝐴</m:t>
                          </m:r>
                        </m:e>
                        <m:sub>
                          <m:r>
                            <a:rPr lang="en-US" sz="2000" b="0" i="1" smtClean="0">
                              <a:latin typeface="Cambria Math" panose="02040503050406030204" pitchFamily="18" charset="0"/>
                              <a:cs typeface="Arial" panose="020B0604020202020204" pitchFamily="34" charset="0"/>
                            </a:rPr>
                            <m:t>2</m:t>
                          </m:r>
                        </m:sub>
                      </m:sSub>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𝑡</m:t>
                          </m:r>
                        </m:e>
                      </m:d>
                      <m:r>
                        <a:rPr lang="en-US" sz="2000" b="0" i="1" smtClean="0">
                          <a:latin typeface="Cambria Math" panose="02040503050406030204" pitchFamily="18" charset="0"/>
                          <a:cs typeface="Arial" panose="020B0604020202020204" pitchFamily="34" charset="0"/>
                        </a:rPr>
                        <m:t>=</m:t>
                      </m:r>
                      <m:f>
                        <m:fPr>
                          <m:ctrlPr>
                            <a:rPr lang="en-US" sz="2000" b="0" i="1" smtClean="0">
                              <a:latin typeface="Cambria Math" panose="02040503050406030204" pitchFamily="18" charset="0"/>
                              <a:cs typeface="Arial" panose="020B0604020202020204" pitchFamily="34" charset="0"/>
                            </a:rPr>
                          </m:ctrlPr>
                        </m:fPr>
                        <m:num>
                          <m:sSub>
                            <m:sSubPr>
                              <m:ctrlPr>
                                <a:rPr lang="en-US" sz="2000" b="0" i="1" smtClean="0">
                                  <a:latin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cs typeface="Arial" panose="020B0604020202020204" pitchFamily="34" charset="0"/>
                                </a:rPr>
                                <m:t>𝑁</m:t>
                              </m:r>
                            </m:e>
                            <m:sub>
                              <m:r>
                                <a:rPr lang="en-US" sz="2000" b="0" i="1" smtClean="0">
                                  <a:latin typeface="Cambria Math" panose="02040503050406030204" pitchFamily="18" charset="0"/>
                                  <a:cs typeface="Arial" panose="020B0604020202020204" pitchFamily="34" charset="0"/>
                                </a:rPr>
                                <m:t>𝐴</m:t>
                              </m:r>
                            </m:sub>
                          </m:sSub>
                        </m:num>
                        <m:den>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𝑀</m:t>
                              </m:r>
                            </m:e>
                            <m:sup>
                              <m:r>
                                <a:rPr lang="en-US" sz="2000" b="0" i="1" smtClean="0">
                                  <a:latin typeface="Cambria Math" panose="02040503050406030204" pitchFamily="18" charset="0"/>
                                  <a:cs typeface="Arial" panose="020B0604020202020204" pitchFamily="34" charset="0"/>
                                </a:rPr>
                                <m:t>2</m:t>
                              </m:r>
                            </m:sup>
                          </m:sSup>
                        </m:den>
                      </m:f>
                      <m:d>
                        <m:dPr>
                          <m:ctrlPr>
                            <a:rPr lang="en-US" sz="2000" b="0" i="1" smtClean="0">
                              <a:latin typeface="Cambria Math" panose="02040503050406030204" pitchFamily="18" charset="0"/>
                              <a:cs typeface="Arial" panose="020B0604020202020204" pitchFamily="34" charset="0"/>
                            </a:rPr>
                          </m:ctrlPr>
                        </m:dPr>
                        <m:e>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𝑏</m:t>
                              </m:r>
                            </m:e>
                            <m:sup>
                              <m:r>
                                <a:rPr lang="en-US" sz="2000" b="0" i="1" smtClean="0">
                                  <a:latin typeface="Cambria Math" panose="02040503050406030204" pitchFamily="18" charset="0"/>
                                  <a:cs typeface="Arial" panose="020B0604020202020204" pitchFamily="34" charset="0"/>
                                </a:rPr>
                                <m:t>∗</m:t>
                              </m:r>
                            </m:sup>
                          </m:sSup>
                          <m:r>
                            <a:rPr lang="en-US" sz="2000" b="0" i="1" smtClean="0">
                              <a:latin typeface="Cambria Math" panose="02040503050406030204" pitchFamily="18" charset="0"/>
                              <a:cs typeface="Arial" panose="020B0604020202020204" pitchFamily="34" charset="0"/>
                            </a:rPr>
                            <m:t>−</m:t>
                          </m:r>
                          <m:f>
                            <m:fPr>
                              <m:ctrlPr>
                                <a:rPr lang="en-US" sz="2000" b="0" i="1" smtClean="0">
                                  <a:latin typeface="Cambria Math" panose="02040503050406030204" pitchFamily="18" charset="0"/>
                                  <a:cs typeface="Arial" panose="020B0604020202020204" pitchFamily="34" charset="0"/>
                                </a:rPr>
                              </m:ctrlPr>
                            </m:fPr>
                            <m:num>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𝑎</m:t>
                                  </m:r>
                                </m:e>
                                <m:sup>
                                  <m:r>
                                    <a:rPr lang="en-US" sz="2000" b="0" i="1" smtClean="0">
                                      <a:latin typeface="Cambria Math" panose="02040503050406030204" pitchFamily="18" charset="0"/>
                                      <a:cs typeface="Arial" panose="020B0604020202020204" pitchFamily="34" charset="0"/>
                                    </a:rPr>
                                    <m:t>∗</m:t>
                                  </m:r>
                                </m:sup>
                              </m:sSup>
                            </m:num>
                            <m:den>
                              <m:r>
                                <a:rPr lang="en-US" sz="2000" b="0" i="1" smtClean="0">
                                  <a:latin typeface="Cambria Math" panose="02040503050406030204" pitchFamily="18" charset="0"/>
                                  <a:cs typeface="Arial" panose="020B0604020202020204" pitchFamily="34" charset="0"/>
                                </a:rPr>
                                <m:t>𝑡</m:t>
                              </m:r>
                            </m:den>
                          </m:f>
                        </m:e>
                      </m:d>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E75E491-F886-47CF-BB3D-453AD624AFC4}"/>
                  </a:ext>
                </a:extLst>
              </p:cNvPr>
              <p:cNvSpPr txBox="1">
                <a:spLocks noRot="1" noChangeAspect="1" noMove="1" noResize="1" noEditPoints="1" noAdjustHandles="1" noChangeArrowheads="1" noChangeShapeType="1" noTextEdit="1"/>
              </p:cNvSpPr>
              <p:nvPr/>
            </p:nvSpPr>
            <p:spPr>
              <a:xfrm>
                <a:off x="6819553" y="5282973"/>
                <a:ext cx="2826118" cy="686022"/>
              </a:xfrm>
              <a:prstGeom prst="rect">
                <a:avLst/>
              </a:prstGeom>
              <a:blipFill>
                <a:blip r:embed="rId3"/>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3DF312-8820-4852-97DA-360A195861C7}"/>
                  </a:ext>
                </a:extLst>
              </p:cNvPr>
              <p:cNvSpPr txBox="1"/>
              <p:nvPr/>
            </p:nvSpPr>
            <p:spPr>
              <a:xfrm>
                <a:off x="2517408" y="5285878"/>
                <a:ext cx="2826118" cy="6749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cs typeface="Arial" panose="020B0604020202020204" pitchFamily="34" charset="0"/>
                            </a:rPr>
                            <m:t>𝐴</m:t>
                          </m:r>
                        </m:e>
                        <m:sub>
                          <m:r>
                            <a:rPr lang="en-US" sz="2000" b="0" i="1" smtClean="0">
                              <a:latin typeface="Cambria Math" panose="02040503050406030204" pitchFamily="18" charset="0"/>
                              <a:cs typeface="Arial" panose="020B0604020202020204" pitchFamily="34" charset="0"/>
                            </a:rPr>
                            <m:t>2</m:t>
                          </m:r>
                        </m:sub>
                      </m:sSub>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𝑇</m:t>
                          </m:r>
                        </m:e>
                      </m:d>
                      <m:r>
                        <a:rPr lang="en-US" sz="2000" b="0" i="1" smtClean="0">
                          <a:latin typeface="Cambria Math" panose="02040503050406030204" pitchFamily="18" charset="0"/>
                          <a:cs typeface="Arial" panose="020B0604020202020204" pitchFamily="34" charset="0"/>
                        </a:rPr>
                        <m:t>=</m:t>
                      </m:r>
                      <m:f>
                        <m:fPr>
                          <m:ctrlPr>
                            <a:rPr lang="en-US" sz="2000" b="0" i="1" smtClean="0">
                              <a:latin typeface="Cambria Math" panose="02040503050406030204" pitchFamily="18" charset="0"/>
                              <a:cs typeface="Arial" panose="020B0604020202020204" pitchFamily="34" charset="0"/>
                            </a:rPr>
                          </m:ctrlPr>
                        </m:fPr>
                        <m:num>
                          <m:sSub>
                            <m:sSubPr>
                              <m:ctrlPr>
                                <a:rPr lang="en-US" sz="2000" b="0" i="1" smtClean="0">
                                  <a:latin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cs typeface="Arial" panose="020B0604020202020204" pitchFamily="34" charset="0"/>
                                </a:rPr>
                                <m:t>𝑁</m:t>
                              </m:r>
                            </m:e>
                            <m:sub>
                              <m:r>
                                <a:rPr lang="en-US" sz="2000" b="0" i="1" smtClean="0">
                                  <a:latin typeface="Cambria Math" panose="02040503050406030204" pitchFamily="18" charset="0"/>
                                  <a:cs typeface="Arial" panose="020B0604020202020204" pitchFamily="34" charset="0"/>
                                </a:rPr>
                                <m:t>𝐴</m:t>
                              </m:r>
                            </m:sub>
                          </m:sSub>
                        </m:num>
                        <m:den>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𝑀</m:t>
                              </m:r>
                            </m:e>
                            <m:sup>
                              <m:r>
                                <a:rPr lang="en-US" sz="2000" b="0" i="1" smtClean="0">
                                  <a:latin typeface="Cambria Math" panose="02040503050406030204" pitchFamily="18" charset="0"/>
                                  <a:cs typeface="Arial" panose="020B0604020202020204" pitchFamily="34" charset="0"/>
                                </a:rPr>
                                <m:t>2</m:t>
                              </m:r>
                            </m:sup>
                          </m:sSup>
                        </m:den>
                      </m:f>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𝑏</m:t>
                          </m:r>
                          <m:r>
                            <a:rPr lang="en-US" sz="2000" b="0" i="1" smtClean="0">
                              <a:latin typeface="Cambria Math" panose="02040503050406030204" pitchFamily="18" charset="0"/>
                              <a:cs typeface="Arial" panose="020B0604020202020204" pitchFamily="34" charset="0"/>
                            </a:rPr>
                            <m:t>−</m:t>
                          </m:r>
                          <m:f>
                            <m:fPr>
                              <m:ctrlPr>
                                <a:rPr lang="en-US" sz="2000" b="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𝑎</m:t>
                              </m:r>
                            </m:num>
                            <m:den>
                              <m:r>
                                <a:rPr lang="en-US" sz="2000" b="0" i="1" smtClean="0">
                                  <a:latin typeface="Cambria Math" panose="02040503050406030204" pitchFamily="18" charset="0"/>
                                  <a:cs typeface="Arial" panose="020B0604020202020204" pitchFamily="34" charset="0"/>
                                </a:rPr>
                                <m:t>𝑘𝑇</m:t>
                              </m:r>
                            </m:den>
                          </m:f>
                        </m:e>
                      </m:d>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D3DF312-8820-4852-97DA-360A195861C7}"/>
                  </a:ext>
                </a:extLst>
              </p:cNvPr>
              <p:cNvSpPr txBox="1">
                <a:spLocks noRot="1" noChangeAspect="1" noMove="1" noResize="1" noEditPoints="1" noAdjustHandles="1" noChangeArrowheads="1" noChangeShapeType="1" noTextEdit="1"/>
              </p:cNvSpPr>
              <p:nvPr/>
            </p:nvSpPr>
            <p:spPr>
              <a:xfrm>
                <a:off x="2517408" y="5285878"/>
                <a:ext cx="2826118" cy="674993"/>
              </a:xfrm>
              <a:prstGeom prst="rect">
                <a:avLst/>
              </a:prstGeom>
              <a:blipFill>
                <a:blip r:embed="rId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377A1A2-E581-49D4-A50B-2AE87D89C245}"/>
                  </a:ext>
                </a:extLst>
              </p:cNvPr>
              <p:cNvSpPr txBox="1"/>
              <p:nvPr/>
            </p:nvSpPr>
            <p:spPr>
              <a:xfrm>
                <a:off x="4625368" y="3728304"/>
                <a:ext cx="282611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Arial" panose="020B0604020202020204" pitchFamily="34" charset="0"/>
                        </a:rPr>
                        <m:t>𝑇</m:t>
                      </m:r>
                      <m:r>
                        <a:rPr lang="en-US" sz="2000" b="0" i="1" smtClean="0">
                          <a:latin typeface="Cambria Math" panose="02040503050406030204" pitchFamily="18" charset="0"/>
                          <a:cs typeface="Arial" panose="020B0604020202020204" pitchFamily="34" charset="0"/>
                        </a:rPr>
                        <m:t>~</m:t>
                      </m:r>
                      <m:d>
                        <m:dPr>
                          <m:begChr m:val="⟨"/>
                          <m:endChr m:val="⟩"/>
                          <m:ctrlPr>
                            <a:rPr lang="en-US" sz="2000" b="0" i="1" smtClean="0">
                              <a:latin typeface="Cambria Math" panose="02040503050406030204" pitchFamily="18" charset="0"/>
                              <a:cs typeface="Arial" panose="020B0604020202020204" pitchFamily="34" charset="0"/>
                            </a:rPr>
                          </m:ctrlPr>
                        </m:dPr>
                        <m:e>
                          <m:acc>
                            <m:accPr>
                              <m:chr m:val="̇"/>
                              <m:ctrlPr>
                                <a:rPr lang="en-US" sz="2000" b="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ea typeface="Cambria Math" panose="02040503050406030204" pitchFamily="18" charset="0"/>
                                  <a:cs typeface="Arial" panose="020B0604020202020204" pitchFamily="34" charset="0"/>
                                </a:rPr>
                                <m:t>𝛾</m:t>
                              </m:r>
                            </m:e>
                          </m:acc>
                        </m:e>
                      </m:d>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𝑁𝑡</m:t>
                      </m:r>
                      <m:r>
                        <a:rPr lang="en-US" sz="2000" b="0" i="1" smtClean="0">
                          <a:latin typeface="Cambria Math" panose="02040503050406030204" pitchFamily="18" charset="0"/>
                          <a:ea typeface="Cambria Math" panose="02040503050406030204" pitchFamily="18" charset="0"/>
                          <a:cs typeface="Arial" panose="020B0604020202020204" pitchFamily="34" charset="0"/>
                        </a:rPr>
                        <m:t>𝜓</m:t>
                      </m:r>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C377A1A2-E581-49D4-A50B-2AE87D89C245}"/>
                  </a:ext>
                </a:extLst>
              </p:cNvPr>
              <p:cNvSpPr txBox="1">
                <a:spLocks noRot="1" noChangeAspect="1" noMove="1" noResize="1" noEditPoints="1" noAdjustHandles="1" noChangeArrowheads="1" noChangeShapeType="1" noTextEdit="1"/>
              </p:cNvSpPr>
              <p:nvPr/>
            </p:nvSpPr>
            <p:spPr>
              <a:xfrm>
                <a:off x="4625368" y="3728304"/>
                <a:ext cx="2826118" cy="400110"/>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704B85-A08A-4427-B3DB-69E1F3EBF1F1}"/>
                  </a:ext>
                </a:extLst>
              </p:cNvPr>
              <p:cNvSpPr txBox="1"/>
              <p:nvPr/>
            </p:nvSpPr>
            <p:spPr>
              <a:xfrm>
                <a:off x="106506" y="1874009"/>
                <a:ext cx="2063262" cy="2876044"/>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reflects the attractive energy of interaction between aggregates. </a:t>
                </a: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panose="02020603050405020304" pitchFamily="18" charset="0"/>
                        </a:rPr>
                        <m:t>Π</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𝑅𝑇</m:t>
                          </m:r>
                        </m:num>
                        <m:den>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𝑉</m:t>
                          </m:r>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𝑏</m:t>
                          </m:r>
                          <m:r>
                            <a:rPr lang="en-US" i="1">
                              <a:latin typeface="Cambria Math" panose="02040503050406030204" pitchFamily="18" charset="0"/>
                              <a:ea typeface="Cambria Math" panose="02040503050406030204" pitchFamily="18" charset="0"/>
                              <a:cs typeface="Times New Roman" panose="02020603050405020304" pitchFamily="18" charset="0"/>
                            </a:rPr>
                            <m:t>)</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𝑎</m:t>
                          </m:r>
                        </m:num>
                        <m:den>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𝑉</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sup>
                          </m:sSup>
                        </m:den>
                      </m:f>
                    </m:oMath>
                  </m:oMathPara>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b </a:t>
                </a:r>
                <a:r>
                  <a:rPr lang="en-US" dirty="0">
                    <a:latin typeface="Times New Roman" panose="02020603050405020304" pitchFamily="18" charset="0"/>
                    <a:cs typeface="Times New Roman" panose="02020603050405020304" pitchFamily="18" charset="0"/>
                  </a:rPr>
                  <a:t>is the excluded volume</a:t>
                </a:r>
              </a:p>
            </p:txBody>
          </p:sp>
        </mc:Choice>
        <mc:Fallback xmlns="">
          <p:sp>
            <p:nvSpPr>
              <p:cNvPr id="11" name="TextBox 10">
                <a:extLst>
                  <a:ext uri="{FF2B5EF4-FFF2-40B4-BE49-F238E27FC236}">
                    <a16:creationId xmlns:a16="http://schemas.microsoft.com/office/drawing/2014/main" id="{64704B85-A08A-4427-B3DB-69E1F3EBF1F1}"/>
                  </a:ext>
                </a:extLst>
              </p:cNvPr>
              <p:cNvSpPr txBox="1">
                <a:spLocks noRot="1" noChangeAspect="1" noMove="1" noResize="1" noEditPoints="1" noAdjustHandles="1" noChangeArrowheads="1" noChangeShapeType="1" noTextEdit="1"/>
              </p:cNvSpPr>
              <p:nvPr/>
            </p:nvSpPr>
            <p:spPr>
              <a:xfrm>
                <a:off x="106506" y="1874009"/>
                <a:ext cx="2063262" cy="2876044"/>
              </a:xfrm>
              <a:prstGeom prst="rect">
                <a:avLst/>
              </a:prstGeom>
              <a:blipFill>
                <a:blip r:embed="rId6"/>
                <a:stretch>
                  <a:fillRect l="-1829" t="-881" r="-610" b="-220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DA95B5D-3F90-2A4B-A74D-5149E5C8D77E}"/>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4184742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54CE11-4EA2-CB43-A481-424D0BE19C84}" type="slidenum">
              <a:rPr lang="en-US" smtClean="0">
                <a:latin typeface="Times New Roman" panose="02020603050405020304" pitchFamily="18" charset="0"/>
                <a:cs typeface="Times New Roman" panose="02020603050405020304" pitchFamily="18" charset="0"/>
              </a:rPr>
              <a:t>15</a:t>
            </a:fld>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23770CC-51AD-E641-B549-D569BCA227B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2856" y="29060"/>
            <a:ext cx="6230457" cy="6692416"/>
          </a:xfrm>
          <a:prstGeom prst="rect">
            <a:avLst/>
          </a:prstGeom>
          <a:noFill/>
          <a:ln>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E05B7A-E46C-7F42-8071-7B643B9A8491}"/>
                  </a:ext>
                </a:extLst>
              </p:cNvPr>
              <p:cNvSpPr txBox="1"/>
              <p:nvPr/>
            </p:nvSpPr>
            <p:spPr>
              <a:xfrm>
                <a:off x="7661286" y="1558179"/>
                <a:ext cx="3827646" cy="154356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Van der Waals approach seems viable </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𝐴</m:t>
                          </m:r>
                        </m:e>
                        <m:sub>
                          <m:r>
                            <a:rPr lang="en-US" sz="2400" b="0" i="1" smtClean="0">
                              <a:latin typeface="Cambria Math" panose="02040503050406030204" pitchFamily="18" charset="0"/>
                              <a:cs typeface="Arial" panose="020B0604020202020204" pitchFamily="34" charset="0"/>
                            </a:rPr>
                            <m:t>2</m:t>
                          </m:r>
                        </m:sub>
                      </m:sSub>
                      <m:d>
                        <m:dPr>
                          <m:ctrlPr>
                            <a:rPr lang="en-US" sz="2400" b="0" i="1" smtClean="0">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𝑡</m:t>
                          </m:r>
                        </m:e>
                      </m:d>
                      <m:r>
                        <a:rPr lang="en-US" sz="2400" b="0" i="1" smtClean="0">
                          <a:latin typeface="Cambria Math" panose="02040503050406030204" pitchFamily="18" charset="0"/>
                          <a:cs typeface="Arial" panose="020B0604020202020204" pitchFamily="34" charset="0"/>
                        </a:rPr>
                        <m:t>=</m:t>
                      </m:r>
                      <m:f>
                        <m:fPr>
                          <m:ctrlPr>
                            <a:rPr lang="en-US" sz="2400" b="0" i="1" smtClean="0">
                              <a:latin typeface="Cambria Math" panose="02040503050406030204" pitchFamily="18" charset="0"/>
                              <a:cs typeface="Arial" panose="020B0604020202020204" pitchFamily="34" charset="0"/>
                            </a:rPr>
                          </m:ctrlPr>
                        </m:fPr>
                        <m:num>
                          <m:sSub>
                            <m:sSubPr>
                              <m:ctrlPr>
                                <a:rPr lang="en-US" sz="2400" b="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𝑁</m:t>
                              </m:r>
                            </m:e>
                            <m:sub>
                              <m:r>
                                <a:rPr lang="en-US" sz="2400" b="0" i="1" smtClean="0">
                                  <a:latin typeface="Cambria Math" panose="02040503050406030204" pitchFamily="18" charset="0"/>
                                  <a:cs typeface="Arial" panose="020B0604020202020204" pitchFamily="34" charset="0"/>
                                </a:rPr>
                                <m:t>𝐴</m:t>
                              </m:r>
                            </m:sub>
                          </m:sSub>
                        </m:num>
                        <m:den>
                          <m:sSup>
                            <m:sSupPr>
                              <m:ctrlPr>
                                <a:rPr lang="en-US" sz="2400" b="0" i="1" smtClean="0">
                                  <a:latin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cs typeface="Arial" panose="020B0604020202020204" pitchFamily="34" charset="0"/>
                                </a:rPr>
                                <m:t>𝑀</m:t>
                              </m:r>
                            </m:e>
                            <m:sup>
                              <m:r>
                                <a:rPr lang="en-US" sz="2400" b="0" i="1" smtClean="0">
                                  <a:latin typeface="Cambria Math" panose="02040503050406030204" pitchFamily="18" charset="0"/>
                                  <a:cs typeface="Arial" panose="020B0604020202020204" pitchFamily="34" charset="0"/>
                                </a:rPr>
                                <m:t>2</m:t>
                              </m:r>
                            </m:sup>
                          </m:sSup>
                        </m:den>
                      </m:f>
                      <m:d>
                        <m:dPr>
                          <m:ctrlPr>
                            <a:rPr lang="en-US" sz="2400" b="0" i="1" smtClean="0">
                              <a:latin typeface="Cambria Math" panose="02040503050406030204" pitchFamily="18" charset="0"/>
                              <a:cs typeface="Arial" panose="020B0604020202020204" pitchFamily="34" charset="0"/>
                            </a:rPr>
                          </m:ctrlPr>
                        </m:dPr>
                        <m:e>
                          <m:sSup>
                            <m:sSupPr>
                              <m:ctrlPr>
                                <a:rPr lang="en-US" sz="2400" b="0" i="1" smtClean="0">
                                  <a:latin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cs typeface="Arial" panose="020B0604020202020204" pitchFamily="34" charset="0"/>
                                </a:rPr>
                                <m:t>𝑏</m:t>
                              </m:r>
                            </m:e>
                            <m:sup>
                              <m:r>
                                <a:rPr lang="en-US" sz="2400" b="0" i="1" smtClean="0">
                                  <a:latin typeface="Cambria Math" panose="02040503050406030204" pitchFamily="18" charset="0"/>
                                  <a:cs typeface="Arial" panose="020B0604020202020204" pitchFamily="34" charset="0"/>
                                </a:rPr>
                                <m:t>∗</m:t>
                              </m:r>
                            </m:sup>
                          </m:sSup>
                          <m:r>
                            <a:rPr lang="en-US" sz="2400" b="0" i="1" smtClean="0">
                              <a:latin typeface="Cambria Math" panose="02040503050406030204" pitchFamily="18" charset="0"/>
                              <a:cs typeface="Arial" panose="020B0604020202020204" pitchFamily="34" charset="0"/>
                            </a:rPr>
                            <m:t>−</m:t>
                          </m:r>
                          <m:f>
                            <m:fPr>
                              <m:ctrlPr>
                                <a:rPr lang="en-US" sz="2400" b="0" i="1" smtClean="0">
                                  <a:latin typeface="Cambria Math" panose="02040503050406030204" pitchFamily="18" charset="0"/>
                                  <a:cs typeface="Arial" panose="020B0604020202020204" pitchFamily="34" charset="0"/>
                                </a:rPr>
                              </m:ctrlPr>
                            </m:fPr>
                            <m:num>
                              <m:sSup>
                                <m:sSupPr>
                                  <m:ctrlPr>
                                    <a:rPr lang="en-US" sz="2400" b="0" i="1" smtClean="0">
                                      <a:latin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cs typeface="Arial" panose="020B0604020202020204" pitchFamily="34" charset="0"/>
                                    </a:rPr>
                                    <m:t>𝑎</m:t>
                                  </m:r>
                                </m:e>
                                <m:sup>
                                  <m:r>
                                    <a:rPr lang="en-US" sz="2400" b="0" i="1" smtClean="0">
                                      <a:latin typeface="Cambria Math" panose="02040503050406030204" pitchFamily="18" charset="0"/>
                                      <a:cs typeface="Arial" panose="020B0604020202020204" pitchFamily="34" charset="0"/>
                                    </a:rPr>
                                    <m:t>∗</m:t>
                                  </m:r>
                                </m:sup>
                              </m:sSup>
                            </m:num>
                            <m:den>
                              <m:r>
                                <a:rPr lang="en-US" sz="2400" b="0" i="1" smtClean="0">
                                  <a:latin typeface="Cambria Math" panose="02040503050406030204" pitchFamily="18" charset="0"/>
                                  <a:cs typeface="Arial" panose="020B0604020202020204" pitchFamily="34" charset="0"/>
                                </a:rPr>
                                <m:t>𝑡</m:t>
                              </m:r>
                            </m:den>
                          </m:f>
                        </m:e>
                      </m:d>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40E05B7A-E46C-7F42-8071-7B643B9A8491}"/>
                  </a:ext>
                </a:extLst>
              </p:cNvPr>
              <p:cNvSpPr txBox="1">
                <a:spLocks noRot="1" noChangeAspect="1" noMove="1" noResize="1" noEditPoints="1" noAdjustHandles="1" noChangeArrowheads="1" noChangeShapeType="1" noTextEdit="1"/>
              </p:cNvSpPr>
              <p:nvPr/>
            </p:nvSpPr>
            <p:spPr>
              <a:xfrm>
                <a:off x="7661286" y="1558179"/>
                <a:ext cx="3827646" cy="1543564"/>
              </a:xfrm>
              <a:prstGeom prst="rect">
                <a:avLst/>
              </a:prstGeom>
              <a:blipFill>
                <a:blip r:embed="rId3"/>
                <a:stretch>
                  <a:fillRect l="-2310" t="-2459" b="-1639"/>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FDFF53F1-4640-224D-B395-B8CCCE2E3535}"/>
              </a:ext>
            </a:extLst>
          </p:cNvPr>
          <p:cNvSpPr/>
          <p:nvPr/>
        </p:nvSpPr>
        <p:spPr>
          <a:xfrm>
            <a:off x="7485761" y="4045192"/>
            <a:ext cx="4178696" cy="830997"/>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cs typeface="Times New Roman" panose="02020603050405020304" pitchFamily="18" charset="0"/>
              </a:rPr>
              <a:t>Rishi, K.; Narayanan, V.; Beaucage, G.; McGlasson, A.; Kuppa, V.; Ilavsky, J.; Rackaitis, M. </a:t>
            </a:r>
            <a:r>
              <a:rPr lang="en-US" sz="1200" i="1" dirty="0">
                <a:latin typeface="Times New Roman" panose="02020603050405020304" pitchFamily="18" charset="0"/>
                <a:ea typeface="Calibri" panose="020F0502020204030204" pitchFamily="34" charset="0"/>
                <a:cs typeface="Times New Roman" panose="02020603050405020304" pitchFamily="18" charset="0"/>
              </a:rPr>
              <a:t>A Thermal Model to Describe Kinetic Dispersion in Rubber Nanocomposites: The Effect of Mixing Time on Dispersion. </a:t>
            </a:r>
            <a:r>
              <a:rPr lang="en-US" sz="1200" dirty="0">
                <a:latin typeface="Times New Roman" panose="02020603050405020304" pitchFamily="18" charset="0"/>
                <a:ea typeface="Calibri" panose="020F0502020204030204" pitchFamily="34" charset="0"/>
                <a:cs typeface="Times New Roman" panose="02020603050405020304" pitchFamily="18" charset="0"/>
              </a:rPr>
              <a:t>Polymer </a:t>
            </a:r>
            <a:r>
              <a:rPr lang="en-US" sz="1200" b="1" dirty="0">
                <a:latin typeface="Times New Roman" panose="02020603050405020304" pitchFamily="18" charset="0"/>
                <a:ea typeface="Calibri" panose="020F0502020204030204" pitchFamily="34" charset="0"/>
                <a:cs typeface="Times New Roman" panose="02020603050405020304" pitchFamily="18" charset="0"/>
              </a:rPr>
              <a:t>175</a:t>
            </a:r>
            <a:r>
              <a:rPr lang="en-US" sz="1200" dirty="0">
                <a:latin typeface="Times New Roman" panose="02020603050405020304" pitchFamily="18" charset="0"/>
                <a:ea typeface="Calibri" panose="020F0502020204030204" pitchFamily="34" charset="0"/>
                <a:cs typeface="Times New Roman" panose="02020603050405020304" pitchFamily="18" charset="0"/>
              </a:rPr>
              <a:t> 272–282 (2019). </a:t>
            </a:r>
          </a:p>
        </p:txBody>
      </p:sp>
      <p:sp>
        <p:nvSpPr>
          <p:cNvPr id="8" name="Rectangle 7">
            <a:extLst>
              <a:ext uri="{FF2B5EF4-FFF2-40B4-BE49-F238E27FC236}">
                <a16:creationId xmlns:a16="http://schemas.microsoft.com/office/drawing/2014/main" id="{B0112E0C-1560-7C4C-8B8E-796149732210}"/>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4286015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54CE11-4EA2-CB43-A481-424D0BE19C84}" type="slidenum">
              <a:rPr lang="en-US" smtClean="0">
                <a:latin typeface="Times New Roman" panose="02020603050405020304" pitchFamily="18" charset="0"/>
                <a:cs typeface="Times New Roman" panose="02020603050405020304" pitchFamily="18" charset="0"/>
              </a:rPr>
              <a:t>16</a:t>
            </a:fld>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7CB4209-A755-EA42-8C32-829BA2E0B2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891" y="1342070"/>
            <a:ext cx="5071325" cy="4388364"/>
          </a:xfrm>
          <a:prstGeom prst="rect">
            <a:avLst/>
          </a:prstGeom>
          <a:noFill/>
          <a:ln>
            <a:noFill/>
          </a:ln>
        </p:spPr>
      </p:pic>
      <p:sp>
        <p:nvSpPr>
          <p:cNvPr id="3" name="TextBox 2">
            <a:extLst>
              <a:ext uri="{FF2B5EF4-FFF2-40B4-BE49-F238E27FC236}">
                <a16:creationId xmlns:a16="http://schemas.microsoft.com/office/drawing/2014/main" id="{88F8EAB8-963B-2A45-91C8-F784FA443A40}"/>
              </a:ext>
            </a:extLst>
          </p:cNvPr>
          <p:cNvSpPr txBox="1"/>
          <p:nvPr/>
        </p:nvSpPr>
        <p:spPr>
          <a:xfrm>
            <a:off x="437864" y="141741"/>
            <a:ext cx="4918548"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Excluded volume is associated with the occupied volume of an aggregate. (</a:t>
            </a:r>
            <a:r>
              <a:rPr lang="en-US" sz="2400" i="1" dirty="0">
                <a:latin typeface="Times New Roman" panose="02020603050405020304" pitchFamily="18" charset="0"/>
                <a:cs typeface="Times New Roman" panose="02020603050405020304" pitchFamily="18" charset="0"/>
              </a:rPr>
              <a:t>d</a:t>
            </a:r>
            <a:r>
              <a:rPr lang="en-US" sz="2400" baseline="-25000" dirty="0">
                <a:latin typeface="Times New Roman" panose="02020603050405020304" pitchFamily="18" charset="0"/>
                <a:cs typeface="Times New Roman" panose="02020603050405020304" pitchFamily="18" charset="0"/>
              </a:rPr>
              <a:t>p,N330</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d</a:t>
            </a:r>
            <a:r>
              <a:rPr lang="en-US" sz="2400" baseline="-25000" dirty="0">
                <a:latin typeface="Times New Roman" panose="02020603050405020304" pitchFamily="18" charset="0"/>
                <a:cs typeface="Times New Roman" panose="02020603050405020304" pitchFamily="18" charset="0"/>
              </a:rPr>
              <a:t>p,N110</a:t>
            </a:r>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 4.2</a:t>
            </a:r>
            <a:endParaRPr lang="en-US" sz="2400" baseline="30000" dirty="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01F6A8CD-6415-3A4C-9CDB-077F16DAFB38}"/>
              </a:ext>
            </a:extLst>
          </p:cNvPr>
          <p:cNvGraphicFramePr>
            <a:graphicFrameLocks noGrp="1"/>
          </p:cNvGraphicFramePr>
          <p:nvPr>
            <p:extLst>
              <p:ext uri="{D42A27DB-BD31-4B8C-83A1-F6EECF244321}">
                <p14:modId xmlns:p14="http://schemas.microsoft.com/office/powerpoint/2010/main" val="2217878105"/>
              </p:ext>
            </p:extLst>
          </p:nvPr>
        </p:nvGraphicFramePr>
        <p:xfrm>
          <a:off x="310668" y="5751594"/>
          <a:ext cx="4918548" cy="604756"/>
        </p:xfrm>
        <a:graphic>
          <a:graphicData uri="http://schemas.openxmlformats.org/drawingml/2006/table">
            <a:tbl>
              <a:tblPr firstRow="1" bandRow="1">
                <a:tableStyleId>{D113A9D2-9D6B-4929-AA2D-F23B5EE8CBE7}</a:tableStyleId>
              </a:tblPr>
              <a:tblGrid>
                <a:gridCol w="1639516">
                  <a:extLst>
                    <a:ext uri="{9D8B030D-6E8A-4147-A177-3AD203B41FA5}">
                      <a16:colId xmlns:a16="http://schemas.microsoft.com/office/drawing/2014/main" val="2938992543"/>
                    </a:ext>
                  </a:extLst>
                </a:gridCol>
                <a:gridCol w="1639516">
                  <a:extLst>
                    <a:ext uri="{9D8B030D-6E8A-4147-A177-3AD203B41FA5}">
                      <a16:colId xmlns:a16="http://schemas.microsoft.com/office/drawing/2014/main" val="3013588220"/>
                    </a:ext>
                  </a:extLst>
                </a:gridCol>
                <a:gridCol w="1639516">
                  <a:extLst>
                    <a:ext uri="{9D8B030D-6E8A-4147-A177-3AD203B41FA5}">
                      <a16:colId xmlns:a16="http://schemas.microsoft.com/office/drawing/2014/main" val="3285838279"/>
                    </a:ext>
                  </a:extLst>
                </a:gridCol>
              </a:tblGrid>
              <a:tr h="300645">
                <a:tc>
                  <a:txBody>
                    <a:bodyPr/>
                    <a:lstStyle/>
                    <a:p>
                      <a:r>
                        <a:rPr lang="en-US" sz="1500" b="1" dirty="0"/>
                        <a:t>N110</a:t>
                      </a:r>
                    </a:p>
                  </a:txBody>
                  <a:tcPr marL="73779" marR="73779" marT="36889" marB="36889"/>
                </a:tc>
                <a:tc>
                  <a:txBody>
                    <a:bodyPr/>
                    <a:lstStyle/>
                    <a:p>
                      <a:r>
                        <a:rPr lang="en-US" sz="1500" b="1" dirty="0"/>
                        <a:t>Vulcan 8 (Cabot)</a:t>
                      </a:r>
                    </a:p>
                  </a:txBody>
                  <a:tcPr marL="73779" marR="73779" marT="36889" marB="36889"/>
                </a:tc>
                <a:tc>
                  <a:txBody>
                    <a:bodyPr/>
                    <a:lstStyle/>
                    <a:p>
                      <a:r>
                        <a:rPr lang="en-US" sz="1500" b="1" dirty="0"/>
                        <a:t>123 m</a:t>
                      </a:r>
                      <a:r>
                        <a:rPr lang="en-US" sz="1500" b="1" baseline="30000" dirty="0"/>
                        <a:t>2</a:t>
                      </a:r>
                      <a:r>
                        <a:rPr lang="en-US" sz="1500" b="1" dirty="0"/>
                        <a:t>/g  25.7 nm</a:t>
                      </a:r>
                    </a:p>
                  </a:txBody>
                  <a:tcPr marL="73779" marR="73779" marT="36889" marB="36889"/>
                </a:tc>
                <a:extLst>
                  <a:ext uri="{0D108BD9-81ED-4DB2-BD59-A6C34878D82A}">
                    <a16:rowId xmlns:a16="http://schemas.microsoft.com/office/drawing/2014/main" val="2252244702"/>
                  </a:ext>
                </a:extLst>
              </a:tr>
              <a:tr h="300645">
                <a:tc>
                  <a:txBody>
                    <a:bodyPr/>
                    <a:lstStyle/>
                    <a:p>
                      <a:r>
                        <a:rPr lang="en-US" sz="1500" b="1" dirty="0"/>
                        <a:t>N330</a:t>
                      </a:r>
                    </a:p>
                  </a:txBody>
                  <a:tcPr marL="73779" marR="73779" marT="36889" marB="36889"/>
                </a:tc>
                <a:tc>
                  <a:txBody>
                    <a:bodyPr/>
                    <a:lstStyle/>
                    <a:p>
                      <a:r>
                        <a:rPr lang="en-US" sz="1500" b="1" dirty="0"/>
                        <a:t>Vulcan 3 (Cabot)</a:t>
                      </a:r>
                    </a:p>
                  </a:txBody>
                  <a:tcPr marL="73779" marR="73779" marT="36889" marB="36889"/>
                </a:tc>
                <a:tc>
                  <a:txBody>
                    <a:bodyPr/>
                    <a:lstStyle/>
                    <a:p>
                      <a:r>
                        <a:rPr lang="en-US" sz="1500" b="1" dirty="0"/>
                        <a:t>76 m</a:t>
                      </a:r>
                      <a:r>
                        <a:rPr lang="en-US" sz="1500" b="1" baseline="30000" dirty="0"/>
                        <a:t>2</a:t>
                      </a:r>
                      <a:r>
                        <a:rPr lang="en-US" sz="1500" b="1" dirty="0"/>
                        <a:t>/g     41.6 nm</a:t>
                      </a:r>
                    </a:p>
                  </a:txBody>
                  <a:tcPr marL="73779" marR="73779" marT="36889" marB="36889"/>
                </a:tc>
                <a:extLst>
                  <a:ext uri="{0D108BD9-81ED-4DB2-BD59-A6C34878D82A}">
                    <a16:rowId xmlns:a16="http://schemas.microsoft.com/office/drawing/2014/main" val="236406712"/>
                  </a:ext>
                </a:extLst>
              </a:tr>
            </a:tbl>
          </a:graphicData>
        </a:graphic>
      </p:graphicFrame>
      <p:pic>
        <p:nvPicPr>
          <p:cNvPr id="9" name="Picture 8">
            <a:extLst>
              <a:ext uri="{FF2B5EF4-FFF2-40B4-BE49-F238E27FC236}">
                <a16:creationId xmlns:a16="http://schemas.microsoft.com/office/drawing/2014/main" id="{CACB71D6-E6B0-4A35-B725-8A039B1BEF46}"/>
              </a:ext>
            </a:extLst>
          </p:cNvPr>
          <p:cNvPicPr/>
          <p:nvPr/>
        </p:nvPicPr>
        <p:blipFill rotWithShape="1">
          <a:blip r:embed="rId3">
            <a:extLst>
              <a:ext uri="{28A0092B-C50C-407E-A947-70E740481C1C}">
                <a14:useLocalDpi xmlns:a14="http://schemas.microsoft.com/office/drawing/2010/main" val="0"/>
              </a:ext>
            </a:extLst>
          </a:blip>
          <a:srcRect r="50178"/>
          <a:stretch/>
        </p:blipFill>
        <p:spPr bwMode="auto">
          <a:xfrm>
            <a:off x="7708220" y="1702412"/>
            <a:ext cx="3999811" cy="4102875"/>
          </a:xfrm>
          <a:prstGeom prst="rect">
            <a:avLst/>
          </a:prstGeom>
          <a:noFill/>
          <a:ln>
            <a:noFill/>
          </a:ln>
        </p:spPr>
      </p:pic>
      <p:sp>
        <p:nvSpPr>
          <p:cNvPr id="10" name="TextBox 9">
            <a:extLst>
              <a:ext uri="{FF2B5EF4-FFF2-40B4-BE49-F238E27FC236}">
                <a16:creationId xmlns:a16="http://schemas.microsoft.com/office/drawing/2014/main" id="{FF715B8E-F99A-4DB5-902B-E4B46638C839}"/>
              </a:ext>
            </a:extLst>
          </p:cNvPr>
          <p:cNvSpPr txBox="1"/>
          <p:nvPr/>
        </p:nvSpPr>
        <p:spPr>
          <a:xfrm>
            <a:off x="7910134" y="141741"/>
            <a:ext cx="4035949"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Wetting time depends on </a:t>
            </a:r>
            <a:r>
              <a:rPr lang="en-US" sz="2000" b="1" u="sng" dirty="0">
                <a:latin typeface="Times New Roman" panose="02020603050405020304" pitchFamily="18" charset="0"/>
                <a:cs typeface="Times New Roman" panose="02020603050405020304" pitchFamily="18" charset="0"/>
              </a:rPr>
              <a:t>viscosity</a:t>
            </a:r>
            <a:r>
              <a:rPr lang="en-US" sz="2000" dirty="0">
                <a:latin typeface="Times New Roman" panose="02020603050405020304" pitchFamily="18" charset="0"/>
                <a:cs typeface="Times New Roman" panose="02020603050405020304" pitchFamily="18" charset="0"/>
              </a:rPr>
              <a:t> and </a:t>
            </a:r>
            <a:r>
              <a:rPr lang="en-US" sz="2000" b="1" u="sng" dirty="0">
                <a:latin typeface="Times New Roman" panose="02020603050405020304" pitchFamily="18" charset="0"/>
                <a:cs typeface="Times New Roman" panose="02020603050405020304" pitchFamily="18" charset="0"/>
              </a:rPr>
              <a:t>primary particle size</a:t>
            </a: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23B85C7-FB42-487E-BD74-C31868751ED5}"/>
                  </a:ext>
                </a:extLst>
              </p:cNvPr>
              <p:cNvSpPr txBox="1"/>
              <p:nvPr/>
            </p:nvSpPr>
            <p:spPr>
              <a:xfrm>
                <a:off x="7437853" y="871415"/>
                <a:ext cx="4681259"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x-intercept reflects “wetting time” </a:t>
                </a:r>
              </a:p>
              <a:p>
                <a:pPr algn="ctr"/>
                <a14:m>
                  <m:oMath xmlns:m="http://schemas.openxmlformats.org/officeDocument/2006/math">
                    <m:sSub>
                      <m:sSubPr>
                        <m:ctrlPr>
                          <a:rPr lang="en-US" sz="2400" b="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𝐴</m:t>
                        </m:r>
                      </m:e>
                      <m:sub>
                        <m:r>
                          <a:rPr lang="en-US" sz="2400" b="0" i="1" smtClean="0">
                            <a:latin typeface="Cambria Math" panose="02040503050406030204" pitchFamily="18" charset="0"/>
                            <a:cs typeface="Arial" panose="020B0604020202020204" pitchFamily="34" charset="0"/>
                          </a:rPr>
                          <m:t>2</m:t>
                        </m:r>
                      </m:sub>
                    </m:sSub>
                    <m:r>
                      <a:rPr lang="en-US" sz="2400" b="0" i="1" smtClean="0">
                        <a:latin typeface="Cambria Math" panose="02040503050406030204" pitchFamily="18" charset="0"/>
                        <a:cs typeface="Arial" panose="020B0604020202020204" pitchFamily="34" charset="0"/>
                      </a:rPr>
                      <m:t>=0</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0" smtClean="0">
                        <a:latin typeface="Cambria Math" panose="02040503050406030204" pitchFamily="18" charset="0"/>
                        <a:cs typeface="Arial" panose="020B0604020202020204" pitchFamily="34" charset="0"/>
                      </a:rPr>
                      <m:t>  </m:t>
                    </m:r>
                    <m:sSup>
                      <m:sSupPr>
                        <m:ctrlPr>
                          <a:rPr lang="en-US" sz="2400" i="1">
                            <a:latin typeface="Cambria Math" panose="02040503050406030204" pitchFamily="18" charset="0"/>
                            <a:cs typeface="Arial" panose="020B0604020202020204" pitchFamily="34" charset="0"/>
                          </a:rPr>
                        </m:ctrlPr>
                      </m:sSupPr>
                      <m:e>
                        <m:r>
                          <a:rPr lang="en-US" sz="2400" i="1">
                            <a:latin typeface="Cambria Math" panose="02040503050406030204" pitchFamily="18" charset="0"/>
                            <a:cs typeface="Arial" panose="020B0604020202020204" pitchFamily="34" charset="0"/>
                          </a:rPr>
                          <m:t>𝑡</m:t>
                        </m:r>
                      </m:e>
                      <m:sup>
                        <m:r>
                          <a:rPr lang="en-US" sz="2400" i="1">
                            <a:latin typeface="Cambria Math" panose="02040503050406030204" pitchFamily="18" charset="0"/>
                            <a:cs typeface="Arial" panose="020B0604020202020204" pitchFamily="34" charset="0"/>
                          </a:rPr>
                          <m:t>∗</m:t>
                        </m:r>
                      </m:sup>
                    </m:sSup>
                    <m:r>
                      <a:rPr lang="en-US" sz="2400" b="0" i="1" smtClean="0">
                        <a:latin typeface="Cambria Math" panose="02040503050406030204" pitchFamily="18" charset="0"/>
                        <a:cs typeface="Arial" panose="020B0604020202020204" pitchFamily="34" charset="0"/>
                      </a:rPr>
                      <m:t>=</m:t>
                    </m:r>
                    <m:f>
                      <m:fPr>
                        <m:type m:val="lin"/>
                        <m:ctrlPr>
                          <a:rPr lang="en-US" sz="2400" b="0" i="1" smtClean="0">
                            <a:latin typeface="Cambria Math" panose="02040503050406030204" pitchFamily="18" charset="0"/>
                            <a:cs typeface="Arial" panose="020B0604020202020204" pitchFamily="34" charset="0"/>
                          </a:rPr>
                        </m:ctrlPr>
                      </m:fPr>
                      <m:num>
                        <m:sSup>
                          <m:sSupPr>
                            <m:ctrlPr>
                              <a:rPr lang="en-US" sz="2400" b="0" i="1" smtClean="0">
                                <a:latin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cs typeface="Arial" panose="020B0604020202020204" pitchFamily="34" charset="0"/>
                              </a:rPr>
                              <m:t>𝑎</m:t>
                            </m:r>
                          </m:e>
                          <m:sup>
                            <m:r>
                              <a:rPr lang="en-US" sz="2400" b="0" i="1" smtClean="0">
                                <a:latin typeface="Cambria Math" panose="02040503050406030204" pitchFamily="18" charset="0"/>
                                <a:cs typeface="Arial" panose="020B0604020202020204" pitchFamily="34" charset="0"/>
                              </a:rPr>
                              <m:t>∗</m:t>
                            </m:r>
                          </m:sup>
                        </m:sSup>
                      </m:num>
                      <m:den>
                        <m:sSup>
                          <m:sSupPr>
                            <m:ctrlPr>
                              <a:rPr lang="en-US" sz="2400" b="0" i="1" smtClean="0">
                                <a:latin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cs typeface="Arial" panose="020B0604020202020204" pitchFamily="34" charset="0"/>
                              </a:rPr>
                              <m:t>𝑏</m:t>
                            </m:r>
                          </m:e>
                          <m:sup>
                            <m:r>
                              <a:rPr lang="en-US" sz="2400" b="0" i="1" smtClean="0">
                                <a:latin typeface="Cambria Math" panose="02040503050406030204" pitchFamily="18" charset="0"/>
                                <a:cs typeface="Arial" panose="020B0604020202020204" pitchFamily="34" charset="0"/>
                              </a:rPr>
                              <m:t>∗</m:t>
                            </m:r>
                          </m:sup>
                        </m:sSup>
                      </m:den>
                    </m:f>
                  </m:oMath>
                </a14:m>
                <a:endParaRPr lang="en-US" sz="2400" baseline="300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23B85C7-FB42-487E-BD74-C31868751ED5}"/>
                  </a:ext>
                </a:extLst>
              </p:cNvPr>
              <p:cNvSpPr txBox="1">
                <a:spLocks noRot="1" noChangeAspect="1" noMove="1" noResize="1" noEditPoints="1" noAdjustHandles="1" noChangeArrowheads="1" noChangeShapeType="1" noTextEdit="1"/>
              </p:cNvSpPr>
              <p:nvPr/>
            </p:nvSpPr>
            <p:spPr>
              <a:xfrm>
                <a:off x="7437853" y="871415"/>
                <a:ext cx="4681259" cy="830997"/>
              </a:xfrm>
              <a:prstGeom prst="rect">
                <a:avLst/>
              </a:prstGeom>
              <a:blipFill>
                <a:blip r:embed="rId4"/>
                <a:stretch>
                  <a:fillRect t="-27273" b="-10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84CD73D-FD73-2D4F-AB9A-4D9DEF20A9FE}"/>
                  </a:ext>
                </a:extLst>
              </p:cNvPr>
              <p:cNvSpPr/>
              <p:nvPr/>
            </p:nvSpPr>
            <p:spPr>
              <a:xfrm>
                <a:off x="4904969" y="3115645"/>
                <a:ext cx="2382062" cy="6267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𝐴</m:t>
                          </m:r>
                        </m:e>
                        <m:sub>
                          <m:r>
                            <a:rPr lang="en-US" i="1">
                              <a:latin typeface="Cambria Math" panose="02040503050406030204" pitchFamily="18" charset="0"/>
                              <a:cs typeface="Arial" panose="020B0604020202020204" pitchFamily="34" charset="0"/>
                            </a:rPr>
                            <m:t>2</m:t>
                          </m:r>
                        </m:sub>
                      </m:sSub>
                      <m:d>
                        <m:dPr>
                          <m:ctrlPr>
                            <a:rPr lang="en-US" i="1">
                              <a:latin typeface="Cambria Math" panose="02040503050406030204" pitchFamily="18" charset="0"/>
                              <a:cs typeface="Arial" panose="020B0604020202020204" pitchFamily="34" charset="0"/>
                            </a:rPr>
                          </m:ctrlPr>
                        </m:dPr>
                        <m:e>
                          <m:r>
                            <a:rPr lang="en-US" i="1">
                              <a:latin typeface="Cambria Math" panose="02040503050406030204" pitchFamily="18" charset="0"/>
                              <a:cs typeface="Arial" panose="020B0604020202020204" pitchFamily="34" charset="0"/>
                            </a:rPr>
                            <m:t>𝑡</m:t>
                          </m:r>
                        </m:e>
                      </m:d>
                      <m:r>
                        <a:rPr lang="en-US" i="1">
                          <a:latin typeface="Cambria Math" panose="02040503050406030204" pitchFamily="18" charset="0"/>
                          <a:cs typeface="Arial" panose="020B0604020202020204" pitchFamily="34" charset="0"/>
                        </a:rPr>
                        <m:t>=</m:t>
                      </m:r>
                      <m:f>
                        <m:fPr>
                          <m:ctrlPr>
                            <a:rPr lang="en-US" i="1">
                              <a:latin typeface="Cambria Math" panose="02040503050406030204" pitchFamily="18" charset="0"/>
                              <a:cs typeface="Arial" panose="020B0604020202020204" pitchFamily="34" charset="0"/>
                            </a:rPr>
                          </m:ctrlPr>
                        </m:fPr>
                        <m:num>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𝑁</m:t>
                              </m:r>
                            </m:e>
                            <m:sub>
                              <m:r>
                                <a:rPr lang="en-US" i="1">
                                  <a:latin typeface="Cambria Math" panose="02040503050406030204" pitchFamily="18" charset="0"/>
                                  <a:cs typeface="Arial" panose="020B0604020202020204" pitchFamily="34" charset="0"/>
                                </a:rPr>
                                <m:t>𝐴</m:t>
                              </m:r>
                            </m:sub>
                          </m:sSub>
                        </m:num>
                        <m:den>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𝑀</m:t>
                              </m:r>
                            </m:e>
                            <m:sup>
                              <m:r>
                                <a:rPr lang="en-US" i="1">
                                  <a:latin typeface="Cambria Math" panose="02040503050406030204" pitchFamily="18" charset="0"/>
                                  <a:cs typeface="Arial" panose="020B0604020202020204" pitchFamily="34" charset="0"/>
                                </a:rPr>
                                <m:t>2</m:t>
                              </m:r>
                            </m:sup>
                          </m:sSup>
                        </m:den>
                      </m:f>
                      <m:d>
                        <m:dPr>
                          <m:ctrlPr>
                            <a:rPr lang="en-US" i="1">
                              <a:latin typeface="Cambria Math" panose="02040503050406030204" pitchFamily="18" charset="0"/>
                              <a:cs typeface="Arial" panose="020B0604020202020204" pitchFamily="34" charset="0"/>
                            </a:rPr>
                          </m:ctrlPr>
                        </m:dPr>
                        <m:e>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𝑏</m:t>
                              </m:r>
                            </m:e>
                            <m:sup>
                              <m:r>
                                <a:rPr lang="en-US" i="1">
                                  <a:latin typeface="Cambria Math" panose="02040503050406030204" pitchFamily="18" charset="0"/>
                                  <a:cs typeface="Arial" panose="020B0604020202020204" pitchFamily="34" charset="0"/>
                                </a:rPr>
                                <m:t>∗</m:t>
                              </m:r>
                            </m:sup>
                          </m:sSup>
                          <m:r>
                            <a:rPr lang="en-US" i="1">
                              <a:latin typeface="Cambria Math" panose="02040503050406030204" pitchFamily="18" charset="0"/>
                              <a:cs typeface="Arial" panose="020B0604020202020204" pitchFamily="34" charset="0"/>
                            </a:rPr>
                            <m:t>−</m:t>
                          </m:r>
                          <m:f>
                            <m:fPr>
                              <m:ctrlPr>
                                <a:rPr lang="en-US" i="1">
                                  <a:latin typeface="Cambria Math" panose="02040503050406030204" pitchFamily="18" charset="0"/>
                                  <a:cs typeface="Arial" panose="020B0604020202020204" pitchFamily="34" charset="0"/>
                                </a:rPr>
                              </m:ctrlPr>
                            </m:fPr>
                            <m:num>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𝑎</m:t>
                                  </m:r>
                                </m:e>
                                <m:sup>
                                  <m:r>
                                    <a:rPr lang="en-US" i="1">
                                      <a:latin typeface="Cambria Math" panose="02040503050406030204" pitchFamily="18" charset="0"/>
                                      <a:cs typeface="Arial" panose="020B0604020202020204" pitchFamily="34" charset="0"/>
                                    </a:rPr>
                                    <m:t>∗</m:t>
                                  </m:r>
                                </m:sup>
                              </m:sSup>
                            </m:num>
                            <m:den>
                              <m:r>
                                <a:rPr lang="en-US" i="1">
                                  <a:latin typeface="Cambria Math" panose="02040503050406030204" pitchFamily="18" charset="0"/>
                                  <a:cs typeface="Arial" panose="020B0604020202020204" pitchFamily="34" charset="0"/>
                                </a:rPr>
                                <m:t>𝑡</m:t>
                              </m:r>
                            </m:den>
                          </m:f>
                        </m:e>
                      </m:d>
                    </m:oMath>
                  </m:oMathPara>
                </a14:m>
                <a:endParaRPr lang="en-US" dirty="0"/>
              </a:p>
            </p:txBody>
          </p:sp>
        </mc:Choice>
        <mc:Fallback xmlns="">
          <p:sp>
            <p:nvSpPr>
              <p:cNvPr id="2" name="Rectangle 1">
                <a:extLst>
                  <a:ext uri="{FF2B5EF4-FFF2-40B4-BE49-F238E27FC236}">
                    <a16:creationId xmlns:a16="http://schemas.microsoft.com/office/drawing/2014/main" id="{584CD73D-FD73-2D4F-AB9A-4D9DEF20A9FE}"/>
                  </a:ext>
                </a:extLst>
              </p:cNvPr>
              <p:cNvSpPr>
                <a:spLocks noRot="1" noChangeAspect="1" noMove="1" noResize="1" noEditPoints="1" noAdjustHandles="1" noChangeArrowheads="1" noChangeShapeType="1" noTextEdit="1"/>
              </p:cNvSpPr>
              <p:nvPr/>
            </p:nvSpPr>
            <p:spPr>
              <a:xfrm>
                <a:off x="4904969" y="3115645"/>
                <a:ext cx="2382062" cy="626710"/>
              </a:xfrm>
              <a:prstGeom prst="rect">
                <a:avLst/>
              </a:prstGeom>
              <a:blipFill>
                <a:blip r:embed="rId5"/>
                <a:stretch>
                  <a:fillRect b="-196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8DDD45E7-B609-8244-B435-64CA08EDB6B1}"/>
              </a:ext>
            </a:extLst>
          </p:cNvPr>
          <p:cNvSpPr/>
          <p:nvPr/>
        </p:nvSpPr>
        <p:spPr>
          <a:xfrm>
            <a:off x="5853369" y="5885262"/>
            <a:ext cx="5248640" cy="830997"/>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cs typeface="Times New Roman" panose="02020603050405020304" pitchFamily="18" charset="0"/>
              </a:rPr>
              <a:t>Rishi, K.; Narayanan, V.; Beaucage, G.; McGlasson, A.; Kuppa, V.; Ilavsky, J.; Rackaitis, M. </a:t>
            </a:r>
            <a:r>
              <a:rPr lang="en-US" sz="1200" i="1" dirty="0">
                <a:latin typeface="Times New Roman" panose="02020603050405020304" pitchFamily="18" charset="0"/>
                <a:ea typeface="Calibri" panose="020F0502020204030204" pitchFamily="34" charset="0"/>
                <a:cs typeface="Times New Roman" panose="02020603050405020304" pitchFamily="18" charset="0"/>
              </a:rPr>
              <a:t>A Thermal Model to Describe Kinetic Dispersion in Rubber Nanocomposites: The Effect of Mixing Time on Dispersion. </a:t>
            </a:r>
            <a:r>
              <a:rPr lang="en-US" sz="1200" dirty="0">
                <a:latin typeface="Times New Roman" panose="02020603050405020304" pitchFamily="18" charset="0"/>
                <a:ea typeface="Calibri" panose="020F0502020204030204" pitchFamily="34" charset="0"/>
                <a:cs typeface="Times New Roman" panose="02020603050405020304" pitchFamily="18" charset="0"/>
              </a:rPr>
              <a:t>Polymer </a:t>
            </a:r>
            <a:r>
              <a:rPr lang="en-US" sz="1200" b="1" dirty="0">
                <a:latin typeface="Times New Roman" panose="02020603050405020304" pitchFamily="18" charset="0"/>
                <a:ea typeface="Calibri" panose="020F0502020204030204" pitchFamily="34" charset="0"/>
                <a:cs typeface="Times New Roman" panose="02020603050405020304" pitchFamily="18" charset="0"/>
              </a:rPr>
              <a:t>175</a:t>
            </a:r>
            <a:r>
              <a:rPr lang="en-US" sz="1200" dirty="0">
                <a:latin typeface="Times New Roman" panose="02020603050405020304" pitchFamily="18" charset="0"/>
                <a:ea typeface="Calibri" panose="020F0502020204030204" pitchFamily="34" charset="0"/>
                <a:cs typeface="Times New Roman" panose="02020603050405020304" pitchFamily="18" charset="0"/>
              </a:rPr>
              <a:t> 272–282 (2019). </a:t>
            </a:r>
          </a:p>
        </p:txBody>
      </p:sp>
      <p:sp>
        <p:nvSpPr>
          <p:cNvPr id="13" name="Rectangle 12">
            <a:extLst>
              <a:ext uri="{FF2B5EF4-FFF2-40B4-BE49-F238E27FC236}">
                <a16:creationId xmlns:a16="http://schemas.microsoft.com/office/drawing/2014/main" id="{25F11714-92CA-3F45-BD70-9E3A40DBA969}"/>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2926430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2C497F-FA7F-4256-AC9C-8E429C43942C}"/>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17</a:t>
            </a:fld>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632073D-6D43-4FDC-93A5-EAA8F0E8744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6246" y="1071260"/>
            <a:ext cx="4815690" cy="4363370"/>
          </a:xfrm>
          <a:prstGeom prst="rect">
            <a:avLst/>
          </a:prstGeom>
          <a:noFill/>
          <a:ln>
            <a:noFill/>
          </a:ln>
        </p:spPr>
      </p:pic>
      <p:pic>
        <p:nvPicPr>
          <p:cNvPr id="7" name="Picture 6">
            <a:extLst>
              <a:ext uri="{FF2B5EF4-FFF2-40B4-BE49-F238E27FC236}">
                <a16:creationId xmlns:a16="http://schemas.microsoft.com/office/drawing/2014/main" id="{9C927138-ECD4-4424-A9C6-9B6106189E46}"/>
              </a:ext>
            </a:extLst>
          </p:cNvPr>
          <p:cNvPicPr/>
          <p:nvPr/>
        </p:nvPicPr>
        <p:blipFill rotWithShape="1">
          <a:blip r:embed="rId3" cstate="print">
            <a:extLst>
              <a:ext uri="{28A0092B-C50C-407E-A947-70E740481C1C}">
                <a14:useLocalDpi xmlns:a14="http://schemas.microsoft.com/office/drawing/2010/main" val="0"/>
              </a:ext>
            </a:extLst>
          </a:blip>
          <a:srcRect r="50391"/>
          <a:stretch/>
        </p:blipFill>
        <p:spPr bwMode="auto">
          <a:xfrm>
            <a:off x="114399" y="999570"/>
            <a:ext cx="4714806" cy="4483432"/>
          </a:xfrm>
          <a:prstGeom prst="rect">
            <a:avLst/>
          </a:prstGeom>
          <a:noFill/>
          <a:ln>
            <a:noFill/>
          </a:ln>
        </p:spPr>
      </p:pic>
      <p:sp>
        <p:nvSpPr>
          <p:cNvPr id="9" name="Rectangle 8">
            <a:extLst>
              <a:ext uri="{FF2B5EF4-FFF2-40B4-BE49-F238E27FC236}">
                <a16:creationId xmlns:a16="http://schemas.microsoft.com/office/drawing/2014/main" id="{5FCA4F12-31B3-4ABB-9CE2-75F90FB7E46C}"/>
              </a:ext>
            </a:extLst>
          </p:cNvPr>
          <p:cNvSpPr/>
          <p:nvPr/>
        </p:nvSpPr>
        <p:spPr>
          <a:xfrm>
            <a:off x="114399" y="5637793"/>
            <a:ext cx="10848462" cy="1015663"/>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McGlasson, A., Rishi, K., Beaucage, G., Chauby, M., Kuppa, V., Ilavsky, J. and Rackaitis, M., 2020. Quantification of dispersion for weakly and strongly correlated nanofillers in polymer nanocomposites.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53</a:t>
            </a:r>
            <a:r>
              <a:rPr lang="en-US" sz="1200" b="0" i="0" dirty="0">
                <a:solidFill>
                  <a:srgbClr val="222222"/>
                </a:solidFill>
                <a:effectLst/>
                <a:latin typeface="Times New Roman" panose="02020603050405020304" pitchFamily="18" charset="0"/>
                <a:cs typeface="Times New Roman" panose="02020603050405020304" pitchFamily="18" charset="0"/>
              </a:rPr>
              <a:t>(6), pp.2235-2248. </a:t>
            </a:r>
          </a:p>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endParaRPr lang="en-US" sz="1200" dirty="0">
              <a:solidFill>
                <a:srgbClr val="222222"/>
              </a:solidFill>
              <a:latin typeface="Times New Roman" panose="02020603050405020304" pitchFamily="18" charset="0"/>
              <a:cs typeface="Times New Roman" panose="02020603050405020304" pitchFamily="18" charset="0"/>
            </a:endParaRPr>
          </a:p>
          <a:p>
            <a:r>
              <a:rPr lang="en-US" sz="1200" dirty="0">
                <a:solidFill>
                  <a:srgbClr val="222222"/>
                </a:solidFill>
                <a:latin typeface="Times New Roman" panose="02020603050405020304" pitchFamily="18" charset="0"/>
                <a:cs typeface="Times New Roman" panose="02020603050405020304" pitchFamily="18" charset="0"/>
              </a:rPr>
              <a:t>Rishi, K.; Pallerla, L.; Beaucage, G.; Tang, A. Dispersion of Surface-Modified, Aggregated, Fumed Silica in Polymer Nanocomposites. J. Appl. Phys. 2020, 127 (17), 174702.</a:t>
            </a:r>
          </a:p>
        </p:txBody>
      </p:sp>
      <p:sp>
        <p:nvSpPr>
          <p:cNvPr id="10" name="TextBox 9">
            <a:extLst>
              <a:ext uri="{FF2B5EF4-FFF2-40B4-BE49-F238E27FC236}">
                <a16:creationId xmlns:a16="http://schemas.microsoft.com/office/drawing/2014/main" id="{84530A20-0BF5-4160-B179-50106B9A4F5A}"/>
              </a:ext>
            </a:extLst>
          </p:cNvPr>
          <p:cNvSpPr txBox="1"/>
          <p:nvPr/>
        </p:nvSpPr>
        <p:spPr>
          <a:xfrm>
            <a:off x="481350" y="191754"/>
            <a:ext cx="11053471"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Mean field (CB) and specific interactions (Silica)</a:t>
            </a:r>
          </a:p>
        </p:txBody>
      </p:sp>
      <p:pic>
        <p:nvPicPr>
          <p:cNvPr id="8" name="Picture 7">
            <a:extLst>
              <a:ext uri="{FF2B5EF4-FFF2-40B4-BE49-F238E27FC236}">
                <a16:creationId xmlns:a16="http://schemas.microsoft.com/office/drawing/2014/main" id="{1B4CB868-C9C8-430D-8192-E6E56A2BFD4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1052" y="980622"/>
            <a:ext cx="2895402" cy="2414639"/>
          </a:xfrm>
          <a:prstGeom prst="rect">
            <a:avLst/>
          </a:prstGeom>
          <a:noFill/>
          <a:ln>
            <a:noFill/>
          </a:ln>
        </p:spPr>
      </p:pic>
      <p:pic>
        <p:nvPicPr>
          <p:cNvPr id="11" name="Picture 10">
            <a:extLst>
              <a:ext uri="{FF2B5EF4-FFF2-40B4-BE49-F238E27FC236}">
                <a16:creationId xmlns:a16="http://schemas.microsoft.com/office/drawing/2014/main" id="{8AA6E7E4-A7F5-4996-8D20-43B1DFA33941}"/>
              </a:ext>
            </a:extLst>
          </p:cNvPr>
          <p:cNvPicPr>
            <a:picLocks noChangeAspect="1"/>
          </p:cNvPicPr>
          <p:nvPr/>
        </p:nvPicPr>
        <p:blipFill rotWithShape="1">
          <a:blip r:embed="rId5"/>
          <a:srcRect t="44644" b="10544"/>
          <a:stretch/>
        </p:blipFill>
        <p:spPr>
          <a:xfrm>
            <a:off x="9110617" y="3315166"/>
            <a:ext cx="2964725" cy="2199560"/>
          </a:xfrm>
          <a:prstGeom prst="rect">
            <a:avLst/>
          </a:prstGeom>
        </p:spPr>
      </p:pic>
      <p:sp>
        <p:nvSpPr>
          <p:cNvPr id="12" name="Rectangle 11">
            <a:extLst>
              <a:ext uri="{FF2B5EF4-FFF2-40B4-BE49-F238E27FC236}">
                <a16:creationId xmlns:a16="http://schemas.microsoft.com/office/drawing/2014/main" id="{5D749D16-9657-204B-BD83-CEDDFEF525D2}"/>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2381185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52887-8099-B249-AAA5-65C3B177BD6A}"/>
              </a:ext>
            </a:extLst>
          </p:cNvPr>
          <p:cNvSpPr>
            <a:spLocks noGrp="1"/>
          </p:cNvSpPr>
          <p:nvPr>
            <p:ph type="sldNum" sz="quarter" idx="12"/>
          </p:nvPr>
        </p:nvSpPr>
        <p:spPr>
          <a:xfrm>
            <a:off x="8610600" y="6356350"/>
            <a:ext cx="2743200" cy="365125"/>
          </a:xfrm>
        </p:spPr>
        <p:txBody>
          <a:bodyPr/>
          <a:lstStyle/>
          <a:p>
            <a:fld id="{07884486-B7E9-CD4F-B261-673C490AB2D2}" type="slidenum">
              <a:rPr lang="en-US" smtClean="0">
                <a:latin typeface="Times New Roman" panose="02020603050405020304" pitchFamily="18" charset="0"/>
                <a:cs typeface="Times New Roman" panose="02020603050405020304" pitchFamily="18" charset="0"/>
              </a:rPr>
              <a:t>18</a:t>
            </a:fld>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361DA6F-5518-024D-AE71-C353AAEEBE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744" y="1384614"/>
            <a:ext cx="6400800" cy="3810000"/>
          </a:xfrm>
          <a:prstGeom prst="rect">
            <a:avLst/>
          </a:prstGeom>
          <a:noFill/>
          <a:ln>
            <a:noFill/>
          </a:ln>
        </p:spPr>
      </p:pic>
      <p:sp>
        <p:nvSpPr>
          <p:cNvPr id="2" name="TextBox 1">
            <a:extLst>
              <a:ext uri="{FF2B5EF4-FFF2-40B4-BE49-F238E27FC236}">
                <a16:creationId xmlns:a16="http://schemas.microsoft.com/office/drawing/2014/main" id="{5109B15C-0365-8341-B9F4-D8E22B1F411C}"/>
              </a:ext>
            </a:extLst>
          </p:cNvPr>
          <p:cNvSpPr txBox="1"/>
          <p:nvPr/>
        </p:nvSpPr>
        <p:spPr>
          <a:xfrm>
            <a:off x="489114" y="790761"/>
            <a:ext cx="1132851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Positive </a:t>
            </a:r>
            <a:r>
              <a:rPr lang="en-US" i="1" dirty="0">
                <a:latin typeface="Times New Roman" panose="02020603050405020304" pitchFamily="18" charset="0"/>
                <a:cs typeface="Times New Roman" panose="02020603050405020304" pitchFamily="18" charset="0"/>
              </a:rPr>
              <a:t>a</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can lead to correlated silica aggregates, New scattering function to fit these curves (solves an impossible task)</a:t>
            </a:r>
          </a:p>
        </p:txBody>
      </p:sp>
      <p:pic>
        <p:nvPicPr>
          <p:cNvPr id="8" name="Picture 7">
            <a:extLst>
              <a:ext uri="{FF2B5EF4-FFF2-40B4-BE49-F238E27FC236}">
                <a16:creationId xmlns:a16="http://schemas.microsoft.com/office/drawing/2014/main" id="{0AC395CA-7FCC-7946-82B3-4A4F099417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250" y="1271636"/>
            <a:ext cx="2895402" cy="2414639"/>
          </a:xfrm>
          <a:prstGeom prst="rect">
            <a:avLst/>
          </a:prstGeom>
          <a:noFill/>
          <a:ln>
            <a:noFill/>
          </a:ln>
        </p:spPr>
      </p:pic>
      <p:pic>
        <p:nvPicPr>
          <p:cNvPr id="9" name="Picture 8">
            <a:extLst>
              <a:ext uri="{FF2B5EF4-FFF2-40B4-BE49-F238E27FC236}">
                <a16:creationId xmlns:a16="http://schemas.microsoft.com/office/drawing/2014/main" id="{2D9B3550-1D15-334E-9938-BAA0018B1A02}"/>
              </a:ext>
            </a:extLst>
          </p:cNvPr>
          <p:cNvPicPr>
            <a:picLocks noChangeAspect="1"/>
          </p:cNvPicPr>
          <p:nvPr/>
        </p:nvPicPr>
        <p:blipFill rotWithShape="1">
          <a:blip r:embed="rId4"/>
          <a:srcRect t="44644" b="10544"/>
          <a:stretch/>
        </p:blipFill>
        <p:spPr>
          <a:xfrm>
            <a:off x="8469588" y="3543959"/>
            <a:ext cx="2964725" cy="2199560"/>
          </a:xfrm>
          <a:prstGeom prst="rect">
            <a:avLst/>
          </a:prstGeom>
        </p:spPr>
      </p:pic>
      <p:sp>
        <p:nvSpPr>
          <p:cNvPr id="11" name="Rectangle 10">
            <a:extLst>
              <a:ext uri="{FF2B5EF4-FFF2-40B4-BE49-F238E27FC236}">
                <a16:creationId xmlns:a16="http://schemas.microsoft.com/office/drawing/2014/main" id="{B9EDC281-3D98-42DE-9DA4-91535DD4BA7E}"/>
              </a:ext>
            </a:extLst>
          </p:cNvPr>
          <p:cNvSpPr/>
          <p:nvPr/>
        </p:nvSpPr>
        <p:spPr>
          <a:xfrm>
            <a:off x="811111" y="5808345"/>
            <a:ext cx="9923150" cy="830997"/>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McGlasson, A., Rishi, K., Beaucage, G., Chauby, M., Kuppa, V., Ilavsky, J. and Rackaitis, M., 2020. Quantification of dispersion for weakly and strongly correlated nanofillers in polymer nanocomposites.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53</a:t>
            </a:r>
            <a:r>
              <a:rPr lang="en-US" sz="1200" b="0" i="0" dirty="0">
                <a:solidFill>
                  <a:srgbClr val="222222"/>
                </a:solidFill>
                <a:effectLst/>
                <a:latin typeface="Times New Roman" panose="02020603050405020304" pitchFamily="18" charset="0"/>
                <a:cs typeface="Times New Roman" panose="02020603050405020304" pitchFamily="18" charset="0"/>
              </a:rPr>
              <a:t>(6), pp.2235-2248. </a:t>
            </a:r>
            <a:endParaRPr lang="en-US" sz="1200" dirty="0">
              <a:solidFill>
                <a:srgbClr val="222222"/>
              </a:solidFill>
              <a:latin typeface="Times New Roman" panose="02020603050405020304" pitchFamily="18" charset="0"/>
              <a:cs typeface="Times New Roman" panose="02020603050405020304" pitchFamily="18" charset="0"/>
            </a:endParaRPr>
          </a:p>
          <a:p>
            <a:r>
              <a:rPr lang="en-US" sz="1200" dirty="0">
                <a:solidFill>
                  <a:srgbClr val="222222"/>
                </a:solidFill>
                <a:latin typeface="Times New Roman" panose="02020603050405020304" pitchFamily="18" charset="0"/>
                <a:cs typeface="Times New Roman" panose="02020603050405020304" pitchFamily="18" charset="0"/>
              </a:rPr>
              <a:t>Rishi, K.; Pallerla, L.; Beaucage, G.; Tang, A. Dispersion of Surface-Modified, Aggregated, Fumed Silica in Polymer Nanocomposites. J. Appl. Phys. 2020, 127 (17), 174702.</a:t>
            </a:r>
          </a:p>
        </p:txBody>
      </p:sp>
      <p:pic>
        <p:nvPicPr>
          <p:cNvPr id="12" name="Picture 11">
            <a:extLst>
              <a:ext uri="{FF2B5EF4-FFF2-40B4-BE49-F238E27FC236}">
                <a16:creationId xmlns:a16="http://schemas.microsoft.com/office/drawing/2014/main" id="{75C0D875-6791-4D86-AE86-62895FB93203}"/>
              </a:ext>
            </a:extLst>
          </p:cNvPr>
          <p:cNvPicPr/>
          <p:nvPr/>
        </p:nvPicPr>
        <p:blipFill rotWithShape="1">
          <a:blip r:embed="rId5" cstate="print">
            <a:extLst>
              <a:ext uri="{28A0092B-C50C-407E-A947-70E740481C1C}">
                <a14:useLocalDpi xmlns:a14="http://schemas.microsoft.com/office/drawing/2010/main" val="0"/>
              </a:ext>
            </a:extLst>
          </a:blip>
          <a:srcRect l="61568" t="17119" r="10324" b="50691"/>
          <a:stretch/>
        </p:blipFill>
        <p:spPr bwMode="auto">
          <a:xfrm>
            <a:off x="489114" y="1885021"/>
            <a:ext cx="1353630" cy="1404593"/>
          </a:xfrm>
          <a:prstGeom prst="rect">
            <a:avLst/>
          </a:prstGeom>
          <a:noFill/>
          <a:ln>
            <a:noFill/>
          </a:ln>
        </p:spPr>
      </p:pic>
      <p:sp>
        <p:nvSpPr>
          <p:cNvPr id="13" name="TextBox 12">
            <a:extLst>
              <a:ext uri="{FF2B5EF4-FFF2-40B4-BE49-F238E27FC236}">
                <a16:creationId xmlns:a16="http://schemas.microsoft.com/office/drawing/2014/main" id="{CA98C01D-B687-481A-91A9-C91A42481613}"/>
              </a:ext>
            </a:extLst>
          </p:cNvPr>
          <p:cNvSpPr txBox="1"/>
          <p:nvPr/>
        </p:nvSpPr>
        <p:spPr>
          <a:xfrm>
            <a:off x="3340533" y="87608"/>
            <a:ext cx="6071823"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Specific interactions (Silica)</a:t>
            </a:r>
          </a:p>
        </p:txBody>
      </p:sp>
      <p:sp>
        <p:nvSpPr>
          <p:cNvPr id="10" name="Rectangle 9">
            <a:extLst>
              <a:ext uri="{FF2B5EF4-FFF2-40B4-BE49-F238E27FC236}">
                <a16:creationId xmlns:a16="http://schemas.microsoft.com/office/drawing/2014/main" id="{5372FFC2-260F-DC47-AC7B-1B69703B15E4}"/>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145111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CDB786C-9672-413B-9957-AB0ECED95F3E}"/>
              </a:ext>
            </a:extLst>
          </p:cNvPr>
          <p:cNvPicPr>
            <a:picLocks noChangeAspect="1"/>
          </p:cNvPicPr>
          <p:nvPr/>
        </p:nvPicPr>
        <p:blipFill>
          <a:blip r:embed="rId2"/>
          <a:stretch>
            <a:fillRect/>
          </a:stretch>
        </p:blipFill>
        <p:spPr>
          <a:xfrm>
            <a:off x="6761664" y="4005517"/>
            <a:ext cx="3333750" cy="1905000"/>
          </a:xfrm>
          <a:prstGeom prst="rect">
            <a:avLst/>
          </a:prstGeom>
        </p:spPr>
      </p:pic>
      <p:sp>
        <p:nvSpPr>
          <p:cNvPr id="4" name="Slide Number Placeholder 3">
            <a:extLst>
              <a:ext uri="{FF2B5EF4-FFF2-40B4-BE49-F238E27FC236}">
                <a16:creationId xmlns:a16="http://schemas.microsoft.com/office/drawing/2014/main" id="{3435858E-1962-449E-A4C8-0D3337678618}"/>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19</a:t>
            </a:fld>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94F6F3B-816F-4430-BA5C-C7C4110FBE3A}"/>
              </a:ext>
            </a:extLst>
          </p:cNvPr>
          <p:cNvPicPr/>
          <p:nvPr/>
        </p:nvPicPr>
        <p:blipFill>
          <a:blip r:embed="rId3"/>
          <a:stretch>
            <a:fillRect/>
          </a:stretch>
        </p:blipFill>
        <p:spPr>
          <a:xfrm>
            <a:off x="1233996" y="1074198"/>
            <a:ext cx="9348186" cy="3573429"/>
          </a:xfrm>
          <a:prstGeom prst="rect">
            <a:avLst/>
          </a:prstGeom>
        </p:spPr>
      </p:pic>
      <p:sp>
        <p:nvSpPr>
          <p:cNvPr id="15" name="TextBox 14">
            <a:extLst>
              <a:ext uri="{FF2B5EF4-FFF2-40B4-BE49-F238E27FC236}">
                <a16:creationId xmlns:a16="http://schemas.microsoft.com/office/drawing/2014/main" id="{15FBD0B6-A7BA-4AFA-B4BE-0EDD51043F59}"/>
              </a:ext>
            </a:extLst>
          </p:cNvPr>
          <p:cNvSpPr txBox="1"/>
          <p:nvPr/>
        </p:nvSpPr>
        <p:spPr>
          <a:xfrm>
            <a:off x="352962" y="323517"/>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Aggregates to Clusters </a:t>
            </a:r>
          </a:p>
        </p:txBody>
      </p:sp>
      <p:sp>
        <p:nvSpPr>
          <p:cNvPr id="18" name="TextBox 17">
            <a:extLst>
              <a:ext uri="{FF2B5EF4-FFF2-40B4-BE49-F238E27FC236}">
                <a16:creationId xmlns:a16="http://schemas.microsoft.com/office/drawing/2014/main" id="{95351E46-34BF-4D86-8B64-241F50BCE343}"/>
              </a:ext>
            </a:extLst>
          </p:cNvPr>
          <p:cNvSpPr txBox="1"/>
          <p:nvPr/>
        </p:nvSpPr>
        <p:spPr>
          <a:xfrm>
            <a:off x="2602934" y="865908"/>
            <a:ext cx="724674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Control </a:t>
            </a:r>
            <a:r>
              <a:rPr lang="en-US" sz="2400" b="1" u="sng" dirty="0">
                <a:latin typeface="Times New Roman" panose="02020603050405020304" pitchFamily="18" charset="0"/>
                <a:cs typeface="Times New Roman" panose="02020603050405020304" pitchFamily="18" charset="0"/>
              </a:rPr>
              <a:t>immiscibility</a:t>
            </a:r>
            <a:r>
              <a:rPr lang="en-US" sz="2400" b="1" dirty="0">
                <a:latin typeface="Times New Roman" panose="02020603050405020304" pitchFamily="18" charset="0"/>
                <a:cs typeface="Times New Roman" panose="02020603050405020304" pitchFamily="18" charset="0"/>
              </a:rPr>
              <a:t> through surface modification</a:t>
            </a:r>
          </a:p>
        </p:txBody>
      </p:sp>
      <p:sp>
        <p:nvSpPr>
          <p:cNvPr id="23" name="TextBox 22">
            <a:extLst>
              <a:ext uri="{FF2B5EF4-FFF2-40B4-BE49-F238E27FC236}">
                <a16:creationId xmlns:a16="http://schemas.microsoft.com/office/drawing/2014/main" id="{E37930A9-B380-4B4D-8C77-8CD3A1F93AFA}"/>
              </a:ext>
            </a:extLst>
          </p:cNvPr>
          <p:cNvSpPr txBox="1"/>
          <p:nvPr/>
        </p:nvSpPr>
        <p:spPr>
          <a:xfrm>
            <a:off x="212119" y="6114704"/>
            <a:ext cx="9489332" cy="461665"/>
          </a:xfrm>
          <a:prstGeom prst="rect">
            <a:avLst/>
          </a:prstGeom>
          <a:noFill/>
        </p:spPr>
        <p:txBody>
          <a:bodyPr wrap="square">
            <a:spAutoFit/>
          </a:bodyPr>
          <a:lstStyle/>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Okoli, U.; Rishi, K.; Beaucage, G.; Kammler, H. K.; McGlasson, A.; Michael, C.; Narayanan, V.; Grammens, J.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Dispersion and Dynamic Response for Flame-Synthesized and Chemically Modified Pyrogenic Silica in Rubber Nanocomposites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2022. Submitted to </a:t>
            </a:r>
            <a:r>
              <a:rPr lang="en-US" sz="1200" i="1" dirty="0">
                <a:latin typeface="Times New Roman" panose="02020603050405020304" pitchFamily="18" charset="0"/>
                <a:ea typeface="Calibri" panose="020F0502020204030204" pitchFamily="34" charset="0"/>
                <a:cs typeface="Times New Roman" panose="02020603050405020304" pitchFamily="18" charset="0"/>
              </a:rPr>
              <a:t>Composites Sci. &amp; Tech.</a:t>
            </a:r>
            <a:r>
              <a:rPr lang="en-US" sz="1200" dirty="0">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6515093C-5503-D247-824A-B3E8D226ED77}"/>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4062293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7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EA62030-7540-C241-A667-E5B6103D7659}"/>
              </a:ext>
            </a:extLst>
          </p:cNvPr>
          <p:cNvSpPr/>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Nano-Maufacturing</a:t>
            </a:r>
          </a:p>
        </p:txBody>
      </p:sp>
      <p:sp>
        <p:nvSpPr>
          <p:cNvPr id="8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5E088B-62C2-504E-A66C-02FAAD6029A5}"/>
              </a:ext>
            </a:extLst>
          </p:cNvPr>
          <p:cNvSpPr/>
          <p:nvPr/>
        </p:nvSpPr>
        <p:spPr>
          <a:xfrm>
            <a:off x="238540" y="2872899"/>
            <a:ext cx="4645130" cy="3320668"/>
          </a:xfrm>
          <a:prstGeom prst="rect">
            <a:avLst/>
          </a:prstGeom>
        </p:spPr>
        <p:txBody>
          <a:bodyPr vert="horz" lIns="91440" tIns="45720" rIns="91440" bIns="45720" rtlCol="0">
            <a:normAutofit/>
          </a:bodyPr>
          <a:lstStyle/>
          <a:p>
            <a:pPr algn="ctr">
              <a:lnSpc>
                <a:spcPct val="90000"/>
              </a:lnSpc>
              <a:spcAft>
                <a:spcPts val="600"/>
              </a:spcAft>
            </a:pPr>
            <a:r>
              <a:rPr lang="en-US" sz="2200" b="1" dirty="0"/>
              <a:t>One View of NM</a:t>
            </a:r>
          </a:p>
          <a:p>
            <a:pPr algn="ctr">
              <a:lnSpc>
                <a:spcPct val="90000"/>
              </a:lnSpc>
              <a:spcAft>
                <a:spcPts val="600"/>
              </a:spcAft>
            </a:pPr>
            <a:r>
              <a:rPr lang="en-US" sz="2200" i="1" dirty="0"/>
              <a:t>A Desired Property: Dynamic Mechanical Spectrum</a:t>
            </a:r>
          </a:p>
          <a:p>
            <a:pPr algn="ctr">
              <a:lnSpc>
                <a:spcPct val="90000"/>
              </a:lnSpc>
              <a:spcAft>
                <a:spcPts val="600"/>
              </a:spcAft>
            </a:pPr>
            <a:r>
              <a:rPr lang="en-US" sz="2200" i="1" dirty="0"/>
              <a:t>A Nano Solution: Precipitated Silica</a:t>
            </a:r>
          </a:p>
          <a:p>
            <a:pPr algn="ctr">
              <a:lnSpc>
                <a:spcPct val="90000"/>
              </a:lnSpc>
              <a:spcAft>
                <a:spcPts val="600"/>
              </a:spcAft>
            </a:pPr>
            <a:r>
              <a:rPr lang="en-US" sz="2200" i="1" dirty="0"/>
              <a:t>Nano-&gt;Colloidal-&gt;Micro-&gt;Macroscopic</a:t>
            </a:r>
          </a:p>
          <a:p>
            <a:pPr algn="ctr">
              <a:lnSpc>
                <a:spcPct val="90000"/>
              </a:lnSpc>
              <a:spcAft>
                <a:spcPts val="600"/>
              </a:spcAft>
            </a:pPr>
            <a:r>
              <a:rPr lang="en-US" sz="2200" i="1" dirty="0"/>
              <a:t>Proposition: Nano-Manufacturing Involves Hierarchy</a:t>
            </a:r>
          </a:p>
          <a:p>
            <a:pPr algn="ctr">
              <a:lnSpc>
                <a:spcPct val="90000"/>
              </a:lnSpc>
              <a:spcAft>
                <a:spcPts val="600"/>
              </a:spcAft>
            </a:pPr>
            <a:r>
              <a:rPr lang="en-US" sz="2200" b="1" i="1" dirty="0"/>
              <a:t>The Challenge is to Build Hierarchy</a:t>
            </a:r>
            <a:endParaRPr lang="en-US" sz="2200" b="1" dirty="0"/>
          </a:p>
          <a:p>
            <a:pPr indent="-228600">
              <a:lnSpc>
                <a:spcPct val="90000"/>
              </a:lnSpc>
              <a:spcAft>
                <a:spcPts val="600"/>
              </a:spcAft>
              <a:buFont typeface="Arial" panose="020B0604020202020204" pitchFamily="34" charset="0"/>
              <a:buChar char="•"/>
            </a:pPr>
            <a:endParaRPr lang="en-US" sz="2200" dirty="0"/>
          </a:p>
        </p:txBody>
      </p:sp>
      <p:pic>
        <p:nvPicPr>
          <p:cNvPr id="7" name="Picture 6">
            <a:extLst>
              <a:ext uri="{FF2B5EF4-FFF2-40B4-BE49-F238E27FC236}">
                <a16:creationId xmlns:a16="http://schemas.microsoft.com/office/drawing/2014/main" id="{2348FEE0-D8CC-C547-B6FB-20D030DF2D98}"/>
              </a:ext>
            </a:extLst>
          </p:cNvPr>
          <p:cNvPicPr>
            <a:picLocks noChangeAspect="1"/>
          </p:cNvPicPr>
          <p:nvPr/>
        </p:nvPicPr>
        <p:blipFill rotWithShape="1">
          <a:blip r:embed="rId2"/>
          <a:srcRect l="7072"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Rectangle 1">
            <a:extLst>
              <a:ext uri="{FF2B5EF4-FFF2-40B4-BE49-F238E27FC236}">
                <a16:creationId xmlns:a16="http://schemas.microsoft.com/office/drawing/2014/main" id="{0BE82727-FECF-0249-86D7-7F87509A4666}"/>
              </a:ext>
            </a:extLst>
          </p:cNvPr>
          <p:cNvSpPr/>
          <p:nvPr/>
        </p:nvSpPr>
        <p:spPr>
          <a:xfrm>
            <a:off x="238540" y="6498067"/>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274942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35858E-1962-449E-A4C8-0D3337678618}"/>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20</a:t>
            </a:fld>
            <a:endParaRPr lang="en-US"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DAB3541-C87D-4DB2-9254-4690E8CF077A}"/>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29343"/>
          <a:stretch/>
        </p:blipFill>
        <p:spPr bwMode="auto">
          <a:xfrm>
            <a:off x="5395890" y="417250"/>
            <a:ext cx="6672285" cy="5632019"/>
          </a:xfrm>
          <a:prstGeom prst="rect">
            <a:avLst/>
          </a:prstGeom>
          <a:noFill/>
          <a:ln>
            <a:noFill/>
          </a:ln>
        </p:spPr>
      </p:pic>
      <p:pic>
        <p:nvPicPr>
          <p:cNvPr id="9" name="Picture 8">
            <a:extLst>
              <a:ext uri="{FF2B5EF4-FFF2-40B4-BE49-F238E27FC236}">
                <a16:creationId xmlns:a16="http://schemas.microsoft.com/office/drawing/2014/main" id="{4B813248-292A-473F-8F5E-0C285F254678}"/>
              </a:ext>
            </a:extLst>
          </p:cNvPr>
          <p:cNvPicPr>
            <a:picLocks noChangeAspect="1"/>
          </p:cNvPicPr>
          <p:nvPr/>
        </p:nvPicPr>
        <p:blipFill>
          <a:blip r:embed="rId3"/>
          <a:stretch>
            <a:fillRect/>
          </a:stretch>
        </p:blipFill>
        <p:spPr>
          <a:xfrm>
            <a:off x="945746" y="656799"/>
            <a:ext cx="3842426" cy="2945389"/>
          </a:xfrm>
          <a:prstGeom prst="rect">
            <a:avLst/>
          </a:prstGeom>
        </p:spPr>
      </p:pic>
      <p:pic>
        <p:nvPicPr>
          <p:cNvPr id="11" name="Picture 10">
            <a:extLst>
              <a:ext uri="{FF2B5EF4-FFF2-40B4-BE49-F238E27FC236}">
                <a16:creationId xmlns:a16="http://schemas.microsoft.com/office/drawing/2014/main" id="{3A41666B-BEF4-48EA-AF85-7AA59D2896B0}"/>
              </a:ext>
            </a:extLst>
          </p:cNvPr>
          <p:cNvPicPr>
            <a:picLocks noChangeAspect="1"/>
          </p:cNvPicPr>
          <p:nvPr/>
        </p:nvPicPr>
        <p:blipFill>
          <a:blip r:embed="rId4"/>
          <a:stretch>
            <a:fillRect/>
          </a:stretch>
        </p:blipFill>
        <p:spPr>
          <a:xfrm>
            <a:off x="943881" y="3429000"/>
            <a:ext cx="3387904" cy="2501732"/>
          </a:xfrm>
          <a:prstGeom prst="rect">
            <a:avLst/>
          </a:prstGeom>
        </p:spPr>
      </p:pic>
      <p:sp>
        <p:nvSpPr>
          <p:cNvPr id="13" name="TextBox 12">
            <a:extLst>
              <a:ext uri="{FF2B5EF4-FFF2-40B4-BE49-F238E27FC236}">
                <a16:creationId xmlns:a16="http://schemas.microsoft.com/office/drawing/2014/main" id="{E1582C76-2F91-4B5D-AE73-B88549877B45}"/>
              </a:ext>
            </a:extLst>
          </p:cNvPr>
          <p:cNvSpPr txBox="1"/>
          <p:nvPr/>
        </p:nvSpPr>
        <p:spPr>
          <a:xfrm>
            <a:off x="1280561" y="4421448"/>
            <a:ext cx="1670725" cy="369332"/>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Carbon Black</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62AF900-5BDD-4701-9DAB-E7D451376DFF}"/>
              </a:ext>
            </a:extLst>
          </p:cNvPr>
          <p:cNvSpPr txBox="1"/>
          <p:nvPr/>
        </p:nvSpPr>
        <p:spPr>
          <a:xfrm>
            <a:off x="1673448" y="2109173"/>
            <a:ext cx="884949" cy="369332"/>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Silica </a:t>
            </a:r>
            <a:endParaRPr lang="en-US"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C4221CE6-875D-4055-B444-37E65E75149A}"/>
              </a:ext>
            </a:extLst>
          </p:cNvPr>
          <p:cNvSpPr/>
          <p:nvPr/>
        </p:nvSpPr>
        <p:spPr>
          <a:xfrm>
            <a:off x="123825" y="5925398"/>
            <a:ext cx="9648825" cy="830997"/>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McGlasson, A., Rishi, K., Beaucage, G., Chauby, M., Kuppa, V., Ilavsky, J. and Rackaitis, M., 2020. Quantification of dispersion for weakly and strongly correlated nanofillers in polymer nanocomposites.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53</a:t>
            </a:r>
            <a:r>
              <a:rPr lang="en-US" sz="1200" b="0" i="0" dirty="0">
                <a:solidFill>
                  <a:srgbClr val="222222"/>
                </a:solidFill>
                <a:effectLst/>
                <a:latin typeface="Times New Roman" panose="02020603050405020304" pitchFamily="18" charset="0"/>
                <a:cs typeface="Times New Roman" panose="02020603050405020304" pitchFamily="18" charset="0"/>
              </a:rPr>
              <a:t>(6), pp.2235-2248. </a:t>
            </a:r>
            <a:endParaRPr lang="en-US" sz="1200" dirty="0">
              <a:solidFill>
                <a:srgbClr val="222222"/>
              </a:solidFill>
              <a:latin typeface="Times New Roman" panose="02020603050405020304" pitchFamily="18"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Okoli, U.; Rishi, K.; Beaucage, G.; Kammler, H. K.; McGlasson, A.; Michael, C.; Narayanan, V.; Grammens, J.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Dispersion and Dynamic Response for Flame-Synthesized and Chemically Modified Pyrogenic Silica in Rubber Nanocomposites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submitted 2022. </a:t>
            </a:r>
            <a:r>
              <a:rPr lang="en-US" sz="1200" i="1" dirty="0">
                <a:latin typeface="Times New Roman" panose="02020603050405020304" pitchFamily="18" charset="0"/>
                <a:ea typeface="Calibri" panose="020F0502020204030204" pitchFamily="34" charset="0"/>
                <a:cs typeface="Times New Roman" panose="02020603050405020304" pitchFamily="18" charset="0"/>
              </a:rPr>
              <a:t>Composites Sci. &amp; Tech.</a:t>
            </a:r>
            <a:endParaRPr lang="en-US" sz="1200"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FBD5B0-DDF2-44AB-B33C-6CABC3569207}"/>
              </a:ext>
            </a:extLst>
          </p:cNvPr>
          <p:cNvSpPr txBox="1"/>
          <p:nvPr/>
        </p:nvSpPr>
        <p:spPr>
          <a:xfrm>
            <a:off x="3781374" y="3642352"/>
            <a:ext cx="134363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5</a:t>
            </a:r>
            <a:r>
              <a:rPr lang="en-US" sz="2800" b="1" dirty="0">
                <a:solidFill>
                  <a:srgbClr val="202124"/>
                </a:solidFill>
                <a:latin typeface="Times New Roman" panose="02020603050405020304" pitchFamily="18" charset="0"/>
                <a:cs typeface="Times New Roman" panose="02020603050405020304" pitchFamily="18" charset="0"/>
              </a:rPr>
              <a:t>-10nm</a:t>
            </a:r>
            <a:endParaRPr lang="en-US" sz="2800" b="1" dirty="0">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1758C7E1-D00D-4713-AC20-5FFFCFBA470E}"/>
              </a:ext>
            </a:extLst>
          </p:cNvPr>
          <p:cNvCxnSpPr/>
          <p:nvPr/>
        </p:nvCxnSpPr>
        <p:spPr>
          <a:xfrm>
            <a:off x="4331785" y="2771480"/>
            <a:ext cx="288487" cy="8307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FD94B51-38F0-4061-8094-CD5F7128037B}"/>
              </a:ext>
            </a:extLst>
          </p:cNvPr>
          <p:cNvCxnSpPr/>
          <p:nvPr/>
        </p:nvCxnSpPr>
        <p:spPr>
          <a:xfrm>
            <a:off x="3563332" y="5147035"/>
            <a:ext cx="768453" cy="2356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08B8EF-D89E-46A1-B2DF-B6E4C15D9E7D}"/>
              </a:ext>
            </a:extLst>
          </p:cNvPr>
          <p:cNvSpPr txBox="1"/>
          <p:nvPr/>
        </p:nvSpPr>
        <p:spPr>
          <a:xfrm>
            <a:off x="4331785" y="5138656"/>
            <a:ext cx="1229824" cy="523220"/>
          </a:xfrm>
          <a:prstGeom prst="rect">
            <a:avLst/>
          </a:prstGeom>
          <a:noFill/>
        </p:spPr>
        <p:txBody>
          <a:bodyPr wrap="none" rtlCol="0">
            <a:spAutoFit/>
          </a:bodyPr>
          <a:lstStyle/>
          <a:p>
            <a:r>
              <a:rPr lang="en-US" sz="2800" b="1" dirty="0">
                <a:solidFill>
                  <a:srgbClr val="202124"/>
                </a:solidFill>
                <a:latin typeface="Times New Roman" panose="02020603050405020304" pitchFamily="18" charset="0"/>
                <a:cs typeface="Times New Roman" panose="02020603050405020304" pitchFamily="18" charset="0"/>
              </a:rPr>
              <a:t>~30nm</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34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2C497F-FA7F-4256-AC9C-8E429C43942C}"/>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21</a:t>
            </a:fld>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632073D-6D43-4FDC-93A5-EAA8F0E8744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2650" y="1174245"/>
            <a:ext cx="4421171" cy="4017407"/>
          </a:xfrm>
          <a:prstGeom prst="rect">
            <a:avLst/>
          </a:prstGeom>
          <a:noFill/>
          <a:ln>
            <a:noFill/>
          </a:ln>
        </p:spPr>
      </p:pic>
      <p:pic>
        <p:nvPicPr>
          <p:cNvPr id="7" name="Picture 6">
            <a:extLst>
              <a:ext uri="{FF2B5EF4-FFF2-40B4-BE49-F238E27FC236}">
                <a16:creationId xmlns:a16="http://schemas.microsoft.com/office/drawing/2014/main" id="{9C927138-ECD4-4424-A9C6-9B6106189E46}"/>
              </a:ext>
            </a:extLst>
          </p:cNvPr>
          <p:cNvPicPr/>
          <p:nvPr/>
        </p:nvPicPr>
        <p:blipFill rotWithShape="1">
          <a:blip r:embed="rId4" cstate="print">
            <a:extLst>
              <a:ext uri="{28A0092B-C50C-407E-A947-70E740481C1C}">
                <a14:useLocalDpi xmlns:a14="http://schemas.microsoft.com/office/drawing/2010/main" val="0"/>
              </a:ext>
            </a:extLst>
          </a:blip>
          <a:srcRect l="49332" r="927"/>
          <a:stretch/>
        </p:blipFill>
        <p:spPr bwMode="auto">
          <a:xfrm>
            <a:off x="8040544" y="1135500"/>
            <a:ext cx="3883311" cy="4128706"/>
          </a:xfrm>
          <a:prstGeom prst="rect">
            <a:avLst/>
          </a:prstGeom>
          <a:noFill/>
          <a:ln>
            <a:noFill/>
          </a:ln>
        </p:spPr>
      </p:pic>
      <p:sp>
        <p:nvSpPr>
          <p:cNvPr id="9" name="Rectangle 8">
            <a:extLst>
              <a:ext uri="{FF2B5EF4-FFF2-40B4-BE49-F238E27FC236}">
                <a16:creationId xmlns:a16="http://schemas.microsoft.com/office/drawing/2014/main" id="{5FCA4F12-31B3-4ABB-9CE2-75F90FB7E46C}"/>
              </a:ext>
            </a:extLst>
          </p:cNvPr>
          <p:cNvSpPr/>
          <p:nvPr/>
        </p:nvSpPr>
        <p:spPr>
          <a:xfrm>
            <a:off x="114399" y="5657671"/>
            <a:ext cx="10947611" cy="1015663"/>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McGlasson, A., Rishi, K., Beaucage, G., Chauby, M., Kuppa, V., Ilavsky, J. and Rackaitis, M., 2020. Quantification of dispersion for weakly and strongly correlated nanofillers in polymer nanocomposites.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53</a:t>
            </a:r>
            <a:r>
              <a:rPr lang="en-US" sz="1200" b="0" i="0" dirty="0">
                <a:solidFill>
                  <a:srgbClr val="222222"/>
                </a:solidFill>
                <a:effectLst/>
                <a:latin typeface="Times New Roman" panose="02020603050405020304" pitchFamily="18" charset="0"/>
                <a:cs typeface="Times New Roman" panose="02020603050405020304" pitchFamily="18" charset="0"/>
              </a:rPr>
              <a:t>(6), pp.2235-2248. </a:t>
            </a:r>
          </a:p>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endParaRPr lang="en-US" sz="1200" dirty="0">
              <a:solidFill>
                <a:srgbClr val="222222"/>
              </a:solidFill>
              <a:latin typeface="Times New Roman" panose="02020603050405020304" pitchFamily="18" charset="0"/>
              <a:cs typeface="Times New Roman" panose="02020603050405020304" pitchFamily="18" charset="0"/>
            </a:endParaRPr>
          </a:p>
          <a:p>
            <a:r>
              <a:rPr lang="en-US" sz="1200" dirty="0">
                <a:solidFill>
                  <a:srgbClr val="222222"/>
                </a:solidFill>
                <a:latin typeface="Times New Roman" panose="02020603050405020304" pitchFamily="18" charset="0"/>
                <a:cs typeface="Times New Roman" panose="02020603050405020304" pitchFamily="18" charset="0"/>
              </a:rPr>
              <a:t>Rishi, K.; Pallerla, L.; Beaucage, G.; Tang, A. Dispersion of Surface-Modified, Aggregated, Fumed Silica in Polymer Nanocomposites. J. Appl. Phys. 2020, 127 (17), 174702.</a:t>
            </a:r>
          </a:p>
        </p:txBody>
      </p:sp>
      <p:sp>
        <p:nvSpPr>
          <p:cNvPr id="10" name="TextBox 9">
            <a:extLst>
              <a:ext uri="{FF2B5EF4-FFF2-40B4-BE49-F238E27FC236}">
                <a16:creationId xmlns:a16="http://schemas.microsoft.com/office/drawing/2014/main" id="{84530A20-0BF5-4160-B179-50106B9A4F5A}"/>
              </a:ext>
            </a:extLst>
          </p:cNvPr>
          <p:cNvSpPr txBox="1"/>
          <p:nvPr/>
        </p:nvSpPr>
        <p:spPr>
          <a:xfrm>
            <a:off x="485822" y="206255"/>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Clustered aggregates to bulk network</a:t>
            </a:r>
          </a:p>
        </p:txBody>
      </p:sp>
      <p:pic>
        <p:nvPicPr>
          <p:cNvPr id="16" name="Picture 15">
            <a:extLst>
              <a:ext uri="{FF2B5EF4-FFF2-40B4-BE49-F238E27FC236}">
                <a16:creationId xmlns:a16="http://schemas.microsoft.com/office/drawing/2014/main" id="{76FDA1BB-EF1A-4775-AF09-FBBB986EA3D7}"/>
              </a:ext>
            </a:extLst>
          </p:cNvPr>
          <p:cNvPicPr/>
          <p:nvPr/>
        </p:nvPicPr>
        <p:blipFill rotWithShape="1">
          <a:blip r:embed="rId4" cstate="print">
            <a:extLst>
              <a:ext uri="{28A0092B-C50C-407E-A947-70E740481C1C}">
                <a14:useLocalDpi xmlns:a14="http://schemas.microsoft.com/office/drawing/2010/main" val="0"/>
              </a:ext>
            </a:extLst>
          </a:blip>
          <a:srcRect r="50259"/>
          <a:stretch/>
        </p:blipFill>
        <p:spPr bwMode="auto">
          <a:xfrm>
            <a:off x="0" y="1135500"/>
            <a:ext cx="3883311" cy="4128706"/>
          </a:xfrm>
          <a:prstGeom prst="rect">
            <a:avLst/>
          </a:prstGeom>
          <a:noFill/>
          <a:ln>
            <a:noFill/>
          </a:ln>
        </p:spPr>
      </p:pic>
      <p:sp>
        <p:nvSpPr>
          <p:cNvPr id="2" name="TextBox 1">
            <a:extLst>
              <a:ext uri="{FF2B5EF4-FFF2-40B4-BE49-F238E27FC236}">
                <a16:creationId xmlns:a16="http://schemas.microsoft.com/office/drawing/2014/main" id="{1A802384-8E22-4C46-BCAD-2AC2DEC3A634}"/>
              </a:ext>
            </a:extLst>
          </p:cNvPr>
          <p:cNvSpPr txBox="1"/>
          <p:nvPr/>
        </p:nvSpPr>
        <p:spPr>
          <a:xfrm>
            <a:off x="793723" y="866590"/>
            <a:ext cx="274947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Carbon Black/Mean Field</a:t>
            </a:r>
          </a:p>
        </p:txBody>
      </p:sp>
      <p:sp>
        <p:nvSpPr>
          <p:cNvPr id="11" name="TextBox 10">
            <a:extLst>
              <a:ext uri="{FF2B5EF4-FFF2-40B4-BE49-F238E27FC236}">
                <a16:creationId xmlns:a16="http://schemas.microsoft.com/office/drawing/2014/main" id="{1EC0924C-38DB-CC42-8F93-23D6526A5B5E}"/>
              </a:ext>
            </a:extLst>
          </p:cNvPr>
          <p:cNvSpPr txBox="1"/>
          <p:nvPr/>
        </p:nvSpPr>
        <p:spPr>
          <a:xfrm>
            <a:off x="4756806" y="873395"/>
            <a:ext cx="28071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Silica/Specific Interactions</a:t>
            </a:r>
          </a:p>
        </p:txBody>
      </p:sp>
      <p:sp>
        <p:nvSpPr>
          <p:cNvPr id="12" name="TextBox 11">
            <a:extLst>
              <a:ext uri="{FF2B5EF4-FFF2-40B4-BE49-F238E27FC236}">
                <a16:creationId xmlns:a16="http://schemas.microsoft.com/office/drawing/2014/main" id="{2AF9D021-F577-B440-9FC1-A1D97235101E}"/>
              </a:ext>
            </a:extLst>
          </p:cNvPr>
          <p:cNvSpPr txBox="1"/>
          <p:nvPr/>
        </p:nvSpPr>
        <p:spPr>
          <a:xfrm>
            <a:off x="8437003" y="832672"/>
            <a:ext cx="348685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Carbon Coated Silica/Mean Field</a:t>
            </a:r>
          </a:p>
        </p:txBody>
      </p:sp>
      <p:sp>
        <p:nvSpPr>
          <p:cNvPr id="13" name="Rectangle 12">
            <a:extLst>
              <a:ext uri="{FF2B5EF4-FFF2-40B4-BE49-F238E27FC236}">
                <a16:creationId xmlns:a16="http://schemas.microsoft.com/office/drawing/2014/main" id="{37E1B78A-2D92-E843-A5CC-1E51C031C154}"/>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2999542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52887-8099-B249-AAA5-65C3B177BD6A}"/>
              </a:ext>
            </a:extLst>
          </p:cNvPr>
          <p:cNvSpPr>
            <a:spLocks noGrp="1"/>
          </p:cNvSpPr>
          <p:nvPr>
            <p:ph type="sldNum" sz="quarter" idx="12"/>
          </p:nvPr>
        </p:nvSpPr>
        <p:spPr>
          <a:xfrm>
            <a:off x="8610600" y="6356350"/>
            <a:ext cx="2743200" cy="365125"/>
          </a:xfrm>
        </p:spPr>
        <p:txBody>
          <a:bodyPr/>
          <a:lstStyle/>
          <a:p>
            <a:fld id="{07884486-B7E9-CD4F-B261-673C490AB2D2}" type="slidenum">
              <a:rPr lang="en-US" smtClean="0">
                <a:latin typeface="Times New Roman" panose="02020603050405020304" pitchFamily="18" charset="0"/>
                <a:cs typeface="Times New Roman" panose="02020603050405020304" pitchFamily="18" charset="0"/>
              </a:rPr>
              <a:t>22</a:t>
            </a:fld>
            <a:endParaRPr 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2D1EFB2-4E81-824B-AABA-4C9AE8D8F696}"/>
              </a:ext>
            </a:extLst>
          </p:cNvPr>
          <p:cNvSpPr/>
          <p:nvPr/>
        </p:nvSpPr>
        <p:spPr>
          <a:xfrm>
            <a:off x="870750" y="269118"/>
            <a:ext cx="9281598"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Surface Modification for Controlled Immiscibility</a:t>
            </a:r>
          </a:p>
        </p:txBody>
      </p:sp>
      <p:sp>
        <p:nvSpPr>
          <p:cNvPr id="3" name="TextBox 2">
            <a:extLst>
              <a:ext uri="{FF2B5EF4-FFF2-40B4-BE49-F238E27FC236}">
                <a16:creationId xmlns:a16="http://schemas.microsoft.com/office/drawing/2014/main" id="{B41EFFC5-F5EC-D846-91F8-E3EA723536EF}"/>
              </a:ext>
            </a:extLst>
          </p:cNvPr>
          <p:cNvSpPr txBox="1"/>
          <p:nvPr/>
        </p:nvSpPr>
        <p:spPr>
          <a:xfrm>
            <a:off x="584355" y="5244147"/>
            <a:ext cx="4927194"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can be calculated as the excluded volume for an aggregate, </a:t>
            </a:r>
            <a:r>
              <a:rPr lang="en-US" i="1" dirty="0">
                <a:latin typeface="Times New Roman" panose="02020603050405020304" pitchFamily="18" charset="0"/>
                <a:cs typeface="Times New Roman" panose="02020603050405020304" pitchFamily="18" charset="0"/>
              </a:rPr>
              <a:t>zV</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without bound rubber</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increases with bound rubber.</a:t>
            </a:r>
          </a:p>
        </p:txBody>
      </p:sp>
      <p:pic>
        <p:nvPicPr>
          <p:cNvPr id="2" name="Picture 1">
            <a:extLst>
              <a:ext uri="{FF2B5EF4-FFF2-40B4-BE49-F238E27FC236}">
                <a16:creationId xmlns:a16="http://schemas.microsoft.com/office/drawing/2014/main" id="{4E262A48-88B2-5144-9BBD-35D721A5ACB7}"/>
              </a:ext>
            </a:extLst>
          </p:cNvPr>
          <p:cNvPicPr>
            <a:picLocks noChangeAspect="1"/>
          </p:cNvPicPr>
          <p:nvPr/>
        </p:nvPicPr>
        <p:blipFill>
          <a:blip r:embed="rId3"/>
          <a:stretch>
            <a:fillRect/>
          </a:stretch>
        </p:blipFill>
        <p:spPr>
          <a:xfrm>
            <a:off x="483433" y="819655"/>
            <a:ext cx="4460494" cy="4478055"/>
          </a:xfrm>
          <a:prstGeom prst="rect">
            <a:avLst/>
          </a:prstGeom>
        </p:spPr>
      </p:pic>
      <p:pic>
        <p:nvPicPr>
          <p:cNvPr id="7" name="Picture 6">
            <a:extLst>
              <a:ext uri="{FF2B5EF4-FFF2-40B4-BE49-F238E27FC236}">
                <a16:creationId xmlns:a16="http://schemas.microsoft.com/office/drawing/2014/main" id="{F7F8B889-52BA-4C50-B16D-480AA1D51000}"/>
              </a:ext>
            </a:extLst>
          </p:cNvPr>
          <p:cNvPicPr/>
          <p:nvPr/>
        </p:nvPicPr>
        <p:blipFill rotWithShape="1">
          <a:blip r:embed="rId4" cstate="print">
            <a:extLst>
              <a:ext uri="{28A0092B-C50C-407E-A947-70E740481C1C}">
                <a14:useLocalDpi xmlns:a14="http://schemas.microsoft.com/office/drawing/2010/main" val="0"/>
              </a:ext>
            </a:extLst>
          </a:blip>
          <a:srcRect l="71683" t="3842" r="4272" b="47146"/>
          <a:stretch/>
        </p:blipFill>
        <p:spPr bwMode="auto">
          <a:xfrm>
            <a:off x="9947415" y="1553471"/>
            <a:ext cx="1341782" cy="1728426"/>
          </a:xfrm>
          <a:prstGeom prst="rect">
            <a:avLst/>
          </a:prstGeom>
          <a:noFill/>
          <a:ln>
            <a:no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C71CD7-51E2-4B2E-8F09-A70C67192124}"/>
                  </a:ext>
                </a:extLst>
              </p:cNvPr>
              <p:cNvSpPr txBox="1"/>
              <p:nvPr/>
            </p:nvSpPr>
            <p:spPr>
              <a:xfrm>
                <a:off x="5866648" y="5129707"/>
                <a:ext cx="5487152" cy="79836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a</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reflects the attractive energy of interaction between aggregates.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panose="02020603050405020304" pitchFamily="18" charset="0"/>
                      </a:rPr>
                      <m:t>Π</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𝑅𝑇</m:t>
                        </m:r>
                      </m:num>
                      <m:den>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𝑉</m:t>
                        </m:r>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𝑏</m:t>
                        </m:r>
                        <m:r>
                          <a:rPr lang="en-US" i="1">
                            <a:latin typeface="Cambria Math" panose="02040503050406030204" pitchFamily="18" charset="0"/>
                            <a:ea typeface="Cambria Math" panose="02040503050406030204" pitchFamily="18" charset="0"/>
                            <a:cs typeface="Times New Roman" panose="02020603050405020304" pitchFamily="18" charset="0"/>
                          </a:rPr>
                          <m:t>)</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𝑎</m:t>
                        </m:r>
                      </m:num>
                      <m:den>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𝑉</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sup>
                        </m:sSup>
                      </m:den>
                    </m:f>
                  </m:oMath>
                </a14:m>
                <a:r>
                  <a:rPr lang="en-US" dirty="0">
                    <a:latin typeface="Times New Roman" panose="02020603050405020304" pitchFamily="18" charset="0"/>
                    <a:cs typeface="Times New Roman" panose="02020603050405020304" pitchFamily="18" charset="0"/>
                  </a:rPr>
                  <a:t>,  attractive potential</a:t>
                </a:r>
              </a:p>
            </p:txBody>
          </p:sp>
        </mc:Choice>
        <mc:Fallback xmlns="">
          <p:sp>
            <p:nvSpPr>
              <p:cNvPr id="9" name="TextBox 8">
                <a:extLst>
                  <a:ext uri="{FF2B5EF4-FFF2-40B4-BE49-F238E27FC236}">
                    <a16:creationId xmlns:a16="http://schemas.microsoft.com/office/drawing/2014/main" id="{C1C71CD7-51E2-4B2E-8F09-A70C67192124}"/>
                  </a:ext>
                </a:extLst>
              </p:cNvPr>
              <p:cNvSpPr txBox="1">
                <a:spLocks noRot="1" noChangeAspect="1" noMove="1" noResize="1" noEditPoints="1" noAdjustHandles="1" noChangeArrowheads="1" noChangeShapeType="1" noTextEdit="1"/>
              </p:cNvSpPr>
              <p:nvPr/>
            </p:nvSpPr>
            <p:spPr>
              <a:xfrm>
                <a:off x="5866648" y="5129707"/>
                <a:ext cx="5487152" cy="798360"/>
              </a:xfrm>
              <a:prstGeom prst="rect">
                <a:avLst/>
              </a:prstGeom>
              <a:blipFill>
                <a:blip r:embed="rId5"/>
                <a:stretch>
                  <a:fillRect l="-922" t="-3125"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B4BF990-59FB-4986-837D-D77EEF551C4B}"/>
                  </a:ext>
                </a:extLst>
              </p:cNvPr>
              <p:cNvSpPr txBox="1"/>
              <p:nvPr/>
            </p:nvSpPr>
            <p:spPr>
              <a:xfrm>
                <a:off x="9306910" y="136525"/>
                <a:ext cx="2826118" cy="6860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cs typeface="Arial" panose="020B0604020202020204" pitchFamily="34" charset="0"/>
                            </a:rPr>
                            <m:t>𝐴</m:t>
                          </m:r>
                        </m:e>
                        <m:sub>
                          <m:r>
                            <a:rPr lang="en-US" sz="2000" b="0" i="1" smtClean="0">
                              <a:latin typeface="Cambria Math" panose="02040503050406030204" pitchFamily="18" charset="0"/>
                              <a:cs typeface="Arial" panose="020B0604020202020204" pitchFamily="34" charset="0"/>
                            </a:rPr>
                            <m:t>2</m:t>
                          </m:r>
                        </m:sub>
                      </m:sSub>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𝑡</m:t>
                          </m:r>
                        </m:e>
                      </m:d>
                      <m:r>
                        <a:rPr lang="en-US" sz="2000" b="0" i="1" smtClean="0">
                          <a:latin typeface="Cambria Math" panose="02040503050406030204" pitchFamily="18" charset="0"/>
                          <a:cs typeface="Arial" panose="020B0604020202020204" pitchFamily="34" charset="0"/>
                        </a:rPr>
                        <m:t>=</m:t>
                      </m:r>
                      <m:f>
                        <m:fPr>
                          <m:ctrlPr>
                            <a:rPr lang="en-US" sz="2000" b="0" i="1" smtClean="0">
                              <a:latin typeface="Cambria Math" panose="02040503050406030204" pitchFamily="18" charset="0"/>
                              <a:cs typeface="Arial" panose="020B0604020202020204" pitchFamily="34" charset="0"/>
                            </a:rPr>
                          </m:ctrlPr>
                        </m:fPr>
                        <m:num>
                          <m:sSub>
                            <m:sSubPr>
                              <m:ctrlPr>
                                <a:rPr lang="en-US" sz="2000" b="0" i="1" smtClean="0">
                                  <a:latin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cs typeface="Arial" panose="020B0604020202020204" pitchFamily="34" charset="0"/>
                                </a:rPr>
                                <m:t>𝑁</m:t>
                              </m:r>
                            </m:e>
                            <m:sub>
                              <m:r>
                                <a:rPr lang="en-US" sz="2000" b="0" i="1" smtClean="0">
                                  <a:latin typeface="Cambria Math" panose="02040503050406030204" pitchFamily="18" charset="0"/>
                                  <a:cs typeface="Arial" panose="020B0604020202020204" pitchFamily="34" charset="0"/>
                                </a:rPr>
                                <m:t>𝐴</m:t>
                              </m:r>
                            </m:sub>
                          </m:sSub>
                        </m:num>
                        <m:den>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𝑀</m:t>
                              </m:r>
                            </m:e>
                            <m:sup>
                              <m:r>
                                <a:rPr lang="en-US" sz="2000" b="0" i="1" smtClean="0">
                                  <a:latin typeface="Cambria Math" panose="02040503050406030204" pitchFamily="18" charset="0"/>
                                  <a:cs typeface="Arial" panose="020B0604020202020204" pitchFamily="34" charset="0"/>
                                </a:rPr>
                                <m:t>2</m:t>
                              </m:r>
                            </m:sup>
                          </m:sSup>
                        </m:den>
                      </m:f>
                      <m:d>
                        <m:dPr>
                          <m:ctrlPr>
                            <a:rPr lang="en-US" sz="2000" b="0" i="1" smtClean="0">
                              <a:latin typeface="Cambria Math" panose="02040503050406030204" pitchFamily="18" charset="0"/>
                              <a:cs typeface="Arial" panose="020B0604020202020204" pitchFamily="34" charset="0"/>
                            </a:rPr>
                          </m:ctrlPr>
                        </m:dPr>
                        <m:e>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𝑏</m:t>
                              </m:r>
                            </m:e>
                            <m:sup>
                              <m:r>
                                <a:rPr lang="en-US" sz="2000" b="0" i="1" smtClean="0">
                                  <a:latin typeface="Cambria Math" panose="02040503050406030204" pitchFamily="18" charset="0"/>
                                  <a:cs typeface="Arial" panose="020B0604020202020204" pitchFamily="34" charset="0"/>
                                </a:rPr>
                                <m:t>∗</m:t>
                              </m:r>
                            </m:sup>
                          </m:sSup>
                          <m:r>
                            <a:rPr lang="en-US" sz="2000" b="0" i="1" smtClean="0">
                              <a:latin typeface="Cambria Math" panose="02040503050406030204" pitchFamily="18" charset="0"/>
                              <a:cs typeface="Arial" panose="020B0604020202020204" pitchFamily="34" charset="0"/>
                            </a:rPr>
                            <m:t>−</m:t>
                          </m:r>
                          <m:f>
                            <m:fPr>
                              <m:ctrlPr>
                                <a:rPr lang="en-US" sz="2000" b="0" i="1" smtClean="0">
                                  <a:latin typeface="Cambria Math" panose="02040503050406030204" pitchFamily="18" charset="0"/>
                                  <a:cs typeface="Arial" panose="020B0604020202020204" pitchFamily="34" charset="0"/>
                                </a:rPr>
                              </m:ctrlPr>
                            </m:fPr>
                            <m:num>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𝑎</m:t>
                                  </m:r>
                                </m:e>
                                <m:sup>
                                  <m:r>
                                    <a:rPr lang="en-US" sz="2000" b="0" i="1" smtClean="0">
                                      <a:latin typeface="Cambria Math" panose="02040503050406030204" pitchFamily="18" charset="0"/>
                                      <a:cs typeface="Arial" panose="020B0604020202020204" pitchFamily="34" charset="0"/>
                                    </a:rPr>
                                    <m:t>∗</m:t>
                                  </m:r>
                                </m:sup>
                              </m:sSup>
                            </m:num>
                            <m:den>
                              <m:r>
                                <a:rPr lang="en-US" sz="2000" b="0" i="1" smtClean="0">
                                  <a:latin typeface="Cambria Math" panose="02040503050406030204" pitchFamily="18" charset="0"/>
                                  <a:cs typeface="Arial" panose="020B0604020202020204" pitchFamily="34" charset="0"/>
                                </a:rPr>
                                <m:t>𝑡</m:t>
                              </m:r>
                            </m:den>
                          </m:f>
                        </m:e>
                      </m:d>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B4BF990-59FB-4986-837D-D77EEF551C4B}"/>
                  </a:ext>
                </a:extLst>
              </p:cNvPr>
              <p:cNvSpPr txBox="1">
                <a:spLocks noRot="1" noChangeAspect="1" noMove="1" noResize="1" noEditPoints="1" noAdjustHandles="1" noChangeArrowheads="1" noChangeShapeType="1" noTextEdit="1"/>
              </p:cNvSpPr>
              <p:nvPr/>
            </p:nvSpPr>
            <p:spPr>
              <a:xfrm>
                <a:off x="9306910" y="136525"/>
                <a:ext cx="2826118" cy="686022"/>
              </a:xfrm>
              <a:prstGeom prst="rect">
                <a:avLst/>
              </a:prstGeom>
              <a:blipFill>
                <a:blip r:embed="rId6"/>
                <a:stretch>
                  <a:fillRect b="-3636"/>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D94FBE0-7E3C-4D27-B51C-DA0A28EE5C83}"/>
              </a:ext>
            </a:extLst>
          </p:cNvPr>
          <p:cNvSpPr/>
          <p:nvPr/>
        </p:nvSpPr>
        <p:spPr>
          <a:xfrm>
            <a:off x="5244940" y="5924484"/>
            <a:ext cx="6324208" cy="461665"/>
          </a:xfrm>
          <a:prstGeom prst="rect">
            <a:avLst/>
          </a:prstGeom>
        </p:spPr>
        <p:txBody>
          <a:bodyPr wrap="square">
            <a:spAutoFit/>
          </a:bodyPr>
          <a:lstStyle/>
          <a:p>
            <a:r>
              <a:rPr lang="en-US" sz="1200" dirty="0">
                <a:solidFill>
                  <a:srgbClr val="222222"/>
                </a:solidFill>
                <a:latin typeface="Times New Roman" panose="02020603050405020304" pitchFamily="18" charset="0"/>
                <a:cs typeface="Times New Roman" panose="02020603050405020304" pitchFamily="18" charset="0"/>
              </a:rPr>
              <a:t>Rishi, K.; Pallerla, L.; Beaucage, G.; Tang, A. Dispersion of Surface-Modified, Aggregated, Fumed Silica in Polymer Nanocomposites. J. Appl. Phys. 2020, 127 (17), 174702.</a:t>
            </a:r>
          </a:p>
        </p:txBody>
      </p:sp>
      <p:pic>
        <p:nvPicPr>
          <p:cNvPr id="6" name="Picture 5">
            <a:extLst>
              <a:ext uri="{FF2B5EF4-FFF2-40B4-BE49-F238E27FC236}">
                <a16:creationId xmlns:a16="http://schemas.microsoft.com/office/drawing/2014/main" id="{9B95F25F-6A74-D941-8B55-53E22C8B1265}"/>
              </a:ext>
            </a:extLst>
          </p:cNvPr>
          <p:cNvPicPr>
            <a:picLocks noChangeAspect="1"/>
          </p:cNvPicPr>
          <p:nvPr/>
        </p:nvPicPr>
        <p:blipFill>
          <a:blip r:embed="rId7"/>
          <a:stretch>
            <a:fillRect/>
          </a:stretch>
        </p:blipFill>
        <p:spPr>
          <a:xfrm>
            <a:off x="5716129" y="735209"/>
            <a:ext cx="4099590" cy="4398081"/>
          </a:xfrm>
          <a:prstGeom prst="rect">
            <a:avLst/>
          </a:prstGeom>
        </p:spPr>
      </p:pic>
      <p:sp>
        <p:nvSpPr>
          <p:cNvPr id="12" name="Rectangle 11">
            <a:extLst>
              <a:ext uri="{FF2B5EF4-FFF2-40B4-BE49-F238E27FC236}">
                <a16:creationId xmlns:a16="http://schemas.microsoft.com/office/drawing/2014/main" id="{72AA9228-0AA0-AE4A-A93D-8930A70EB6F0}"/>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691961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1F3B6EB0-A212-420B-8562-7E18633FECBC}"/>
              </a:ext>
            </a:extLst>
          </p:cNvPr>
          <p:cNvPicPr>
            <a:picLocks noChangeAspect="1"/>
          </p:cNvPicPr>
          <p:nvPr/>
        </p:nvPicPr>
        <p:blipFill>
          <a:blip r:embed="rId2"/>
          <a:stretch>
            <a:fillRect/>
          </a:stretch>
        </p:blipFill>
        <p:spPr>
          <a:xfrm>
            <a:off x="1407780" y="2080228"/>
            <a:ext cx="8853618" cy="3444058"/>
          </a:xfrm>
          <a:prstGeom prst="rect">
            <a:avLst/>
          </a:prstGeom>
        </p:spPr>
      </p:pic>
      <p:sp>
        <p:nvSpPr>
          <p:cNvPr id="2" name="Title 1">
            <a:extLst>
              <a:ext uri="{FF2B5EF4-FFF2-40B4-BE49-F238E27FC236}">
                <a16:creationId xmlns:a16="http://schemas.microsoft.com/office/drawing/2014/main" id="{66BB13A2-4E98-4947-8324-64DC56EC2905}"/>
              </a:ext>
            </a:extLst>
          </p:cNvPr>
          <p:cNvSpPr>
            <a:spLocks noGrp="1"/>
          </p:cNvSpPr>
          <p:nvPr>
            <p:ph type="title"/>
          </p:nvPr>
        </p:nvSpPr>
        <p:spPr>
          <a:xfrm>
            <a:off x="1056858" y="47074"/>
            <a:ext cx="10515600" cy="1325563"/>
          </a:xfrm>
        </p:spPr>
        <p:txBody>
          <a:bodyPr/>
          <a:lstStyle/>
          <a:p>
            <a:r>
              <a:rPr lang="en-US" dirty="0">
                <a:latin typeface="Times New Roman" panose="02020603050405020304" pitchFamily="18" charset="0"/>
                <a:cs typeface="Times New Roman" panose="02020603050405020304" pitchFamily="18" charset="0"/>
              </a:rPr>
              <a:t>Morphology from rheology</a:t>
            </a:r>
          </a:p>
        </p:txBody>
      </p:sp>
      <p:sp>
        <p:nvSpPr>
          <p:cNvPr id="3" name="Content Placeholder 2">
            <a:extLst>
              <a:ext uri="{FF2B5EF4-FFF2-40B4-BE49-F238E27FC236}">
                <a16:creationId xmlns:a16="http://schemas.microsoft.com/office/drawing/2014/main" id="{76C7928C-DE74-4C6D-B25B-821C299E29EF}"/>
              </a:ext>
            </a:extLst>
          </p:cNvPr>
          <p:cNvSpPr>
            <a:spLocks noGrp="1"/>
          </p:cNvSpPr>
          <p:nvPr>
            <p:ph idx="1"/>
          </p:nvPr>
        </p:nvSpPr>
        <p:spPr>
          <a:xfrm>
            <a:off x="1056858" y="1507574"/>
            <a:ext cx="10515600" cy="4351338"/>
          </a:xfrm>
        </p:spPr>
        <p:txBody>
          <a:bodyPr>
            <a:normAutofit/>
          </a:bodyPr>
          <a:lstStyle/>
          <a:p>
            <a:r>
              <a:rPr lang="en-US" sz="2000" dirty="0">
                <a:latin typeface="Times New Roman" panose="02020603050405020304" pitchFamily="18" charset="0"/>
                <a:cs typeface="Times New Roman" panose="02020603050405020304" pitchFamily="18" charset="0"/>
              </a:rPr>
              <a:t>How does this multi-hierarchical model relate to oscillatory rheometry?</a:t>
            </a:r>
          </a:p>
        </p:txBody>
      </p:sp>
      <p:sp>
        <p:nvSpPr>
          <p:cNvPr id="4" name="Slide Number Placeholder 3">
            <a:extLst>
              <a:ext uri="{FF2B5EF4-FFF2-40B4-BE49-F238E27FC236}">
                <a16:creationId xmlns:a16="http://schemas.microsoft.com/office/drawing/2014/main" id="{D33EBA1D-9AF9-4B05-9DD2-862D11867EA5}"/>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23</a:t>
            </a:fld>
            <a:endParaRPr lang="en-US">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A5BD6BC-3D7D-430E-8E66-A059BA678E0F}"/>
              </a:ext>
            </a:extLst>
          </p:cNvPr>
          <p:cNvSpPr/>
          <p:nvPr/>
        </p:nvSpPr>
        <p:spPr>
          <a:xfrm>
            <a:off x="543340" y="5524286"/>
            <a:ext cx="9535755" cy="1015663"/>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Filippone, G., Romeo, G. and </a:t>
            </a:r>
            <a:r>
              <a:rPr lang="en-US" sz="1200" b="0" i="0" dirty="0" err="1">
                <a:solidFill>
                  <a:srgbClr val="222222"/>
                </a:solidFill>
                <a:effectLst/>
                <a:latin typeface="Times New Roman" panose="02020603050405020304" pitchFamily="18" charset="0"/>
                <a:cs typeface="Times New Roman" panose="02020603050405020304" pitchFamily="18" charset="0"/>
              </a:rPr>
              <a:t>Acierno</a:t>
            </a:r>
            <a:r>
              <a:rPr lang="en-US" sz="1200" b="0" i="0" dirty="0">
                <a:solidFill>
                  <a:srgbClr val="222222"/>
                </a:solidFill>
                <a:effectLst/>
                <a:latin typeface="Times New Roman" panose="02020603050405020304" pitchFamily="18" charset="0"/>
                <a:cs typeface="Times New Roman" panose="02020603050405020304" pitchFamily="18" charset="0"/>
              </a:rPr>
              <a:t>, D., 2010. Viscoelasticity and structure of polystyrene/fumed silica nanocomposites: filler network and hydrodynamic contributions. </a:t>
            </a:r>
            <a:r>
              <a:rPr lang="en-US" sz="1200" b="0" i="1" dirty="0">
                <a:solidFill>
                  <a:srgbClr val="222222"/>
                </a:solidFill>
                <a:effectLst/>
                <a:latin typeface="Times New Roman" panose="02020603050405020304" pitchFamily="18" charset="0"/>
                <a:cs typeface="Times New Roman" panose="02020603050405020304" pitchFamily="18" charset="0"/>
              </a:rPr>
              <a:t>Langmuir</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26</a:t>
            </a:r>
            <a:r>
              <a:rPr lang="en-US" sz="1200" b="0" i="0" dirty="0">
                <a:solidFill>
                  <a:srgbClr val="222222"/>
                </a:solidFill>
                <a:effectLst/>
                <a:latin typeface="Times New Roman" panose="02020603050405020304" pitchFamily="18" charset="0"/>
                <a:cs typeface="Times New Roman" panose="02020603050405020304" pitchFamily="18" charset="0"/>
              </a:rPr>
              <a:t>(4), pp.2714-2720.</a:t>
            </a:r>
          </a:p>
          <a:p>
            <a:r>
              <a:rPr lang="en-US" sz="1200" b="0" i="0" dirty="0">
                <a:solidFill>
                  <a:srgbClr val="222222"/>
                </a:solidFill>
                <a:effectLst/>
                <a:latin typeface="Times New Roman" panose="02020603050405020304" pitchFamily="18" charset="0"/>
                <a:cs typeface="Times New Roman" panose="02020603050405020304" pitchFamily="18" charset="0"/>
              </a:rPr>
              <a:t>Filippone, G. and </a:t>
            </a:r>
            <a:r>
              <a:rPr lang="en-US" sz="1200" b="0" i="0" dirty="0" err="1">
                <a:solidFill>
                  <a:srgbClr val="222222"/>
                </a:solidFill>
                <a:effectLst/>
                <a:latin typeface="Times New Roman" panose="02020603050405020304" pitchFamily="18" charset="0"/>
                <a:cs typeface="Times New Roman" panose="02020603050405020304" pitchFamily="18" charset="0"/>
              </a:rPr>
              <a:t>Salzano</a:t>
            </a:r>
            <a:r>
              <a:rPr lang="en-US" sz="1200" b="0" i="0" dirty="0">
                <a:solidFill>
                  <a:srgbClr val="222222"/>
                </a:solidFill>
                <a:effectLst/>
                <a:latin typeface="Times New Roman" panose="02020603050405020304" pitchFamily="18" charset="0"/>
                <a:cs typeface="Times New Roman" panose="02020603050405020304" pitchFamily="18" charset="0"/>
              </a:rPr>
              <a:t> de Luna, M., 2012. A unifying approach for the linear viscoelasticity of polymer nanocomposites. </a:t>
            </a:r>
          </a:p>
          <a:p>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45</a:t>
            </a:r>
            <a:r>
              <a:rPr lang="en-US" sz="1200" b="0" i="0" dirty="0">
                <a:solidFill>
                  <a:srgbClr val="222222"/>
                </a:solidFill>
                <a:effectLst/>
                <a:latin typeface="Times New Roman" panose="02020603050405020304" pitchFamily="18" charset="0"/>
                <a:cs typeface="Times New Roman" panose="02020603050405020304" pitchFamily="18" charset="0"/>
              </a:rPr>
              <a:t>(21), pp.8853-8860.</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028978-D73D-384A-BF2B-78A284535F9A}"/>
              </a:ext>
            </a:extLst>
          </p:cNvPr>
          <p:cNvSpPr txBox="1"/>
          <p:nvPr/>
        </p:nvSpPr>
        <p:spPr>
          <a:xfrm>
            <a:off x="10047035" y="4890878"/>
            <a:ext cx="1752788"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Network/Winter:</a:t>
            </a:r>
          </a:p>
          <a:p>
            <a:pPr algn="ctr"/>
            <a:r>
              <a:rPr lang="en-US" dirty="0">
                <a:latin typeface="Times New Roman" panose="02020603050405020304" pitchFamily="18" charset="0"/>
                <a:cs typeface="Times New Roman" panose="02020603050405020304" pitchFamily="18" charset="0"/>
              </a:rPr>
              <a:t>G’ ~ G” ~ </a:t>
            </a:r>
            <a:r>
              <a:rPr lang="en-US" dirty="0" err="1">
                <a:latin typeface="Symbol" pitchFamily="2" charset="2"/>
                <a:cs typeface="Times New Roman" panose="02020603050405020304" pitchFamily="18" charset="0"/>
              </a:rPr>
              <a:t>w</a:t>
            </a:r>
            <a:r>
              <a:rPr lang="en-US" baseline="30000" dirty="0" err="1">
                <a:latin typeface="Symbol" pitchFamily="2" charset="2"/>
                <a:cs typeface="Times New Roman" panose="02020603050405020304" pitchFamily="18" charset="0"/>
              </a:rPr>
              <a:t>a</a:t>
            </a:r>
            <a:endParaRPr lang="en-US" baseline="30000" dirty="0">
              <a:latin typeface="Symbol" pitchFamily="2" charset="2"/>
              <a:cs typeface="Times New Roman" panose="02020603050405020304" pitchFamily="18" charset="0"/>
            </a:endParaRPr>
          </a:p>
        </p:txBody>
      </p:sp>
      <p:sp>
        <p:nvSpPr>
          <p:cNvPr id="8" name="TextBox 7">
            <a:extLst>
              <a:ext uri="{FF2B5EF4-FFF2-40B4-BE49-F238E27FC236}">
                <a16:creationId xmlns:a16="http://schemas.microsoft.com/office/drawing/2014/main" id="{060E6041-1EF3-7E4B-B04D-E9DF787A844E}"/>
              </a:ext>
            </a:extLst>
          </p:cNvPr>
          <p:cNvSpPr txBox="1"/>
          <p:nvPr/>
        </p:nvSpPr>
        <p:spPr>
          <a:xfrm>
            <a:off x="9787362" y="2080228"/>
            <a:ext cx="2127505"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Einstein/</a:t>
            </a:r>
            <a:r>
              <a:rPr lang="en-US" dirty="0" err="1">
                <a:latin typeface="Times New Roman" panose="02020603050405020304" pitchFamily="18" charset="0"/>
                <a:cs typeface="Times New Roman" panose="02020603050405020304" pitchFamily="18" charset="0"/>
              </a:rPr>
              <a:t>Guth</a:t>
            </a:r>
            <a:r>
              <a:rPr lang="en-US" dirty="0">
                <a:latin typeface="Times New Roman" panose="02020603050405020304" pitchFamily="18" charset="0"/>
                <a:cs typeface="Times New Roman" panose="02020603050405020304" pitchFamily="18" charset="0"/>
              </a:rPr>
              <a:t>-Gold: </a:t>
            </a:r>
          </a:p>
          <a:p>
            <a:pPr algn="ctr"/>
            <a:r>
              <a:rPr lang="en-US" dirty="0">
                <a:latin typeface="Times New Roman" panose="02020603050405020304" pitchFamily="18" charset="0"/>
                <a:cs typeface="Times New Roman" panose="02020603050405020304" pitchFamily="18" charset="0"/>
              </a:rPr>
              <a:t>G’ = G’</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(1 + 2.5 </a:t>
            </a:r>
            <a:r>
              <a:rPr lang="en-US"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BBF2A284-EF23-D349-8F40-A0407296543E}"/>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345835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867622-AA46-4614-801E-8BE0B0B2E663}"/>
              </a:ext>
            </a:extLst>
          </p:cNvPr>
          <p:cNvSpPr txBox="1"/>
          <p:nvPr/>
        </p:nvSpPr>
        <p:spPr>
          <a:xfrm>
            <a:off x="7245689" y="1216538"/>
            <a:ext cx="4610496" cy="4154984"/>
          </a:xfrm>
          <a:prstGeom prst="rect">
            <a:avLst/>
          </a:prstGeom>
          <a:noFill/>
        </p:spPr>
        <p:txBody>
          <a:bodyPr wrap="square" rtlCol="0">
            <a:spAutoFit/>
          </a:bodyPr>
          <a:lstStyle/>
          <a:p>
            <a:pPr marL="380990" indent="-38099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At intermediate frequencies, deviation of semi-dilute rheology from dilute under same shear conditions ascertained by scaling dilute sample by Einstein-Smallwood factor </a:t>
            </a:r>
          </a:p>
          <a:p>
            <a:pPr marL="380990" indent="-380990">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marL="380990" indent="-38099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At low oscillation frequencies, G’~G’’ indicates gel-like behavior*</a:t>
            </a:r>
            <a:endParaRPr lang="en-US" sz="2400" baseline="30000" dirty="0">
              <a:latin typeface="Times New Roman" panose="02020603050405020304" pitchFamily="18" charset="0"/>
              <a:cs typeface="Times New Roman" panose="02020603050405020304" pitchFamily="18" charset="0"/>
            </a:endParaRPr>
          </a:p>
          <a:p>
            <a:pPr marL="380990" indent="-380990">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C9470C9-9EE6-430D-96E2-3577F7645E93}"/>
              </a:ext>
            </a:extLst>
          </p:cNvPr>
          <p:cNvSpPr>
            <a:spLocks noGrp="1"/>
          </p:cNvSpPr>
          <p:nvPr>
            <p:ph type="sldNum" sz="quarter" idx="12"/>
          </p:nvPr>
        </p:nvSpPr>
        <p:spPr/>
        <p:txBody>
          <a:bodyPr/>
          <a:lstStyle/>
          <a:p>
            <a:r>
              <a:rPr lang="en-US" dirty="0">
                <a:latin typeface="Times New Roman" panose="02020603050405020304" pitchFamily="18" charset="0"/>
                <a:cs typeface="Times New Roman" panose="02020603050405020304" pitchFamily="18" charset="0"/>
              </a:rPr>
              <a:t>12</a:t>
            </a:r>
          </a:p>
        </p:txBody>
      </p:sp>
      <p:pic>
        <p:nvPicPr>
          <p:cNvPr id="5" name="Picture 4">
            <a:extLst>
              <a:ext uri="{FF2B5EF4-FFF2-40B4-BE49-F238E27FC236}">
                <a16:creationId xmlns:a16="http://schemas.microsoft.com/office/drawing/2014/main" id="{664E2D5B-E250-46D9-9B2C-2531BAFF82AA}"/>
              </a:ext>
            </a:extLst>
          </p:cNvPr>
          <p:cNvPicPr>
            <a:picLocks noChangeAspect="1"/>
          </p:cNvPicPr>
          <p:nvPr/>
        </p:nvPicPr>
        <p:blipFill>
          <a:blip r:embed="rId3"/>
          <a:stretch>
            <a:fillRect/>
          </a:stretch>
        </p:blipFill>
        <p:spPr>
          <a:xfrm>
            <a:off x="275460" y="0"/>
            <a:ext cx="6791325" cy="6429375"/>
          </a:xfrm>
          <a:prstGeom prst="rect">
            <a:avLst/>
          </a:prstGeom>
        </p:spPr>
      </p:pic>
      <p:sp>
        <p:nvSpPr>
          <p:cNvPr id="6" name="Rectangle 5">
            <a:extLst>
              <a:ext uri="{FF2B5EF4-FFF2-40B4-BE49-F238E27FC236}">
                <a16:creationId xmlns:a16="http://schemas.microsoft.com/office/drawing/2014/main" id="{B9B21959-DA4F-8E47-8FA5-B46D884EB005}"/>
              </a:ext>
            </a:extLst>
          </p:cNvPr>
          <p:cNvSpPr/>
          <p:nvPr/>
        </p:nvSpPr>
        <p:spPr>
          <a:xfrm>
            <a:off x="107185" y="6356350"/>
            <a:ext cx="9753596" cy="461665"/>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p>
        </p:txBody>
      </p:sp>
      <p:sp>
        <p:nvSpPr>
          <p:cNvPr id="3" name="TextBox 2">
            <a:extLst>
              <a:ext uri="{FF2B5EF4-FFF2-40B4-BE49-F238E27FC236}">
                <a16:creationId xmlns:a16="http://schemas.microsoft.com/office/drawing/2014/main" id="{6D21451E-322C-694E-A87E-3857E212C8FF}"/>
              </a:ext>
            </a:extLst>
          </p:cNvPr>
          <p:cNvSpPr txBox="1"/>
          <p:nvPr/>
        </p:nvSpPr>
        <p:spPr>
          <a:xfrm>
            <a:off x="7414591" y="457200"/>
            <a:ext cx="398429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Einstein/</a:t>
            </a:r>
            <a:r>
              <a:rPr lang="en-US" dirty="0" err="1">
                <a:latin typeface="Times New Roman" panose="02020603050405020304" pitchFamily="18" charset="0"/>
                <a:cs typeface="Times New Roman" panose="02020603050405020304" pitchFamily="18" charset="0"/>
              </a:rPr>
              <a:t>Guth</a:t>
            </a:r>
            <a:r>
              <a:rPr lang="en-US" dirty="0">
                <a:latin typeface="Times New Roman" panose="02020603050405020304" pitchFamily="18" charset="0"/>
                <a:cs typeface="Times New Roman" panose="02020603050405020304" pitchFamily="18" charset="0"/>
              </a:rPr>
              <a:t>-Gold: G’ = G’</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(1 + 2.5 </a:t>
            </a:r>
            <a:r>
              <a:rPr lang="en-US"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067F667-D3F9-4041-86A4-EA43893B2105}"/>
              </a:ext>
            </a:extLst>
          </p:cNvPr>
          <p:cNvSpPr txBox="1"/>
          <p:nvPr/>
        </p:nvSpPr>
        <p:spPr>
          <a:xfrm>
            <a:off x="9406739" y="4894439"/>
            <a:ext cx="168866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Network/Winter</a:t>
            </a:r>
          </a:p>
          <a:p>
            <a:r>
              <a:rPr lang="en-US" dirty="0">
                <a:latin typeface="Times New Roman" panose="02020603050405020304" pitchFamily="18" charset="0"/>
                <a:cs typeface="Times New Roman" panose="02020603050405020304" pitchFamily="18" charset="0"/>
              </a:rPr>
              <a:t>G’ ~ G” ~ </a:t>
            </a:r>
            <a:r>
              <a:rPr lang="en-US" dirty="0" err="1">
                <a:latin typeface="Symbol" pitchFamily="2" charset="2"/>
                <a:cs typeface="Times New Roman" panose="02020603050405020304" pitchFamily="18" charset="0"/>
              </a:rPr>
              <a:t>w</a:t>
            </a:r>
            <a:r>
              <a:rPr lang="en-US" baseline="30000" dirty="0" err="1">
                <a:latin typeface="Symbol" pitchFamily="2" charset="2"/>
                <a:cs typeface="Times New Roman" panose="02020603050405020304" pitchFamily="18" charset="0"/>
              </a:rPr>
              <a:t>a</a:t>
            </a:r>
            <a:endParaRPr lang="en-US" baseline="30000" dirty="0">
              <a:latin typeface="Symbol" pitchFamily="2" charset="2"/>
              <a:cs typeface="Times New Roman" panose="02020603050405020304" pitchFamily="18" charset="0"/>
            </a:endParaRPr>
          </a:p>
        </p:txBody>
      </p:sp>
    </p:spTree>
    <p:extLst>
      <p:ext uri="{BB962C8B-B14F-4D97-AF65-F5344CB8AC3E}">
        <p14:creationId xmlns:p14="http://schemas.microsoft.com/office/powerpoint/2010/main" val="2678864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823676-6CAE-4D7E-B599-89FCD2665F8A}"/>
              </a:ext>
            </a:extLst>
          </p:cNvPr>
          <p:cNvPicPr>
            <a:picLocks noChangeAspect="1"/>
          </p:cNvPicPr>
          <p:nvPr/>
        </p:nvPicPr>
        <p:blipFill>
          <a:blip r:embed="rId3"/>
          <a:stretch>
            <a:fillRect/>
          </a:stretch>
        </p:blipFill>
        <p:spPr>
          <a:xfrm>
            <a:off x="5646390" y="304319"/>
            <a:ext cx="5707410" cy="5543821"/>
          </a:xfrm>
          <a:prstGeom prst="rect">
            <a:avLst/>
          </a:prstGeom>
        </p:spPr>
      </p:pic>
      <p:pic>
        <p:nvPicPr>
          <p:cNvPr id="9" name="Picture 8">
            <a:extLst>
              <a:ext uri="{FF2B5EF4-FFF2-40B4-BE49-F238E27FC236}">
                <a16:creationId xmlns:a16="http://schemas.microsoft.com/office/drawing/2014/main" id="{F8B2C3A3-61A3-4CA6-BEF6-F0ECCBFCB13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452814"/>
            <a:ext cx="5179371" cy="4810496"/>
          </a:xfrm>
          <a:prstGeom prst="rect">
            <a:avLst/>
          </a:prstGeom>
        </p:spPr>
      </p:pic>
      <p:pic>
        <p:nvPicPr>
          <p:cNvPr id="12" name="Picture 11">
            <a:extLst>
              <a:ext uri="{FF2B5EF4-FFF2-40B4-BE49-F238E27FC236}">
                <a16:creationId xmlns:a16="http://schemas.microsoft.com/office/drawing/2014/main" id="{1C84AC56-5ADF-4933-AD64-49AB6CE54D3F}"/>
              </a:ext>
            </a:extLst>
          </p:cNvPr>
          <p:cNvPicPr>
            <a:picLocks noChangeAspect="1"/>
          </p:cNvPicPr>
          <p:nvPr/>
        </p:nvPicPr>
        <p:blipFill>
          <a:blip r:embed="rId5"/>
          <a:stretch>
            <a:fillRect/>
          </a:stretch>
        </p:blipFill>
        <p:spPr>
          <a:xfrm>
            <a:off x="1004271" y="820132"/>
            <a:ext cx="3446354" cy="774558"/>
          </a:xfrm>
          <a:prstGeom prst="rect">
            <a:avLst/>
          </a:prstGeom>
        </p:spPr>
      </p:pic>
      <p:sp>
        <p:nvSpPr>
          <p:cNvPr id="15" name="Slide Number Placeholder 14">
            <a:extLst>
              <a:ext uri="{FF2B5EF4-FFF2-40B4-BE49-F238E27FC236}">
                <a16:creationId xmlns:a16="http://schemas.microsoft.com/office/drawing/2014/main" id="{F951526F-C988-4782-B111-94B065520FF0}"/>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25</a:t>
            </a:fld>
            <a:endParaRPr lang="en-US" dirty="0">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14DD7301-386C-493A-8990-4B97EAD17B9B}"/>
              </a:ext>
            </a:extLst>
          </p:cNvPr>
          <p:cNvSpPr/>
          <p:nvPr/>
        </p:nvSpPr>
        <p:spPr>
          <a:xfrm>
            <a:off x="95249" y="6053975"/>
            <a:ext cx="9753596" cy="461665"/>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p>
        </p:txBody>
      </p:sp>
      <p:sp>
        <p:nvSpPr>
          <p:cNvPr id="7" name="Rectangle 6">
            <a:extLst>
              <a:ext uri="{FF2B5EF4-FFF2-40B4-BE49-F238E27FC236}">
                <a16:creationId xmlns:a16="http://schemas.microsoft.com/office/drawing/2014/main" id="{84F8E815-BE50-8649-BDFE-D79B082E2E5F}"/>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194583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B2C3A3-61A3-4CA6-BEF6-F0ECCBFCB13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452814"/>
            <a:ext cx="5179371" cy="4810496"/>
          </a:xfrm>
          <a:prstGeom prst="rect">
            <a:avLst/>
          </a:prstGeom>
        </p:spPr>
      </p:pic>
      <p:pic>
        <p:nvPicPr>
          <p:cNvPr id="12" name="Picture 11">
            <a:extLst>
              <a:ext uri="{FF2B5EF4-FFF2-40B4-BE49-F238E27FC236}">
                <a16:creationId xmlns:a16="http://schemas.microsoft.com/office/drawing/2014/main" id="{1C84AC56-5ADF-4933-AD64-49AB6CE54D3F}"/>
              </a:ext>
            </a:extLst>
          </p:cNvPr>
          <p:cNvPicPr>
            <a:picLocks noChangeAspect="1"/>
          </p:cNvPicPr>
          <p:nvPr/>
        </p:nvPicPr>
        <p:blipFill>
          <a:blip r:embed="rId4"/>
          <a:stretch>
            <a:fillRect/>
          </a:stretch>
        </p:blipFill>
        <p:spPr>
          <a:xfrm>
            <a:off x="1004271" y="820132"/>
            <a:ext cx="3446354" cy="774558"/>
          </a:xfrm>
          <a:prstGeom prst="rect">
            <a:avLst/>
          </a:prstGeom>
        </p:spPr>
      </p:pic>
      <p:sp>
        <p:nvSpPr>
          <p:cNvPr id="15" name="Slide Number Placeholder 14">
            <a:extLst>
              <a:ext uri="{FF2B5EF4-FFF2-40B4-BE49-F238E27FC236}">
                <a16:creationId xmlns:a16="http://schemas.microsoft.com/office/drawing/2014/main" id="{F951526F-C988-4782-B111-94B065520FF0}"/>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26</a:t>
            </a:fld>
            <a:endParaRPr lang="en-US" dirty="0">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14DD7301-386C-493A-8990-4B97EAD17B9B}"/>
              </a:ext>
            </a:extLst>
          </p:cNvPr>
          <p:cNvSpPr/>
          <p:nvPr/>
        </p:nvSpPr>
        <p:spPr>
          <a:xfrm>
            <a:off x="285320" y="5707915"/>
            <a:ext cx="4884255" cy="830997"/>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p>
        </p:txBody>
      </p:sp>
      <p:pic>
        <p:nvPicPr>
          <p:cNvPr id="7" name="Picture 6">
            <a:extLst>
              <a:ext uri="{FF2B5EF4-FFF2-40B4-BE49-F238E27FC236}">
                <a16:creationId xmlns:a16="http://schemas.microsoft.com/office/drawing/2014/main" id="{AF1F7B56-0FCA-E844-9E1B-0746A41577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2900" y="820132"/>
            <a:ext cx="5930900" cy="2736850"/>
          </a:xfrm>
          <a:prstGeom prst="rect">
            <a:avLst/>
          </a:prstGeom>
          <a:noFill/>
          <a:ln>
            <a:noFill/>
          </a:ln>
        </p:spPr>
      </p:pic>
      <p:sp>
        <p:nvSpPr>
          <p:cNvPr id="2" name="Rectangle 1">
            <a:extLst>
              <a:ext uri="{FF2B5EF4-FFF2-40B4-BE49-F238E27FC236}">
                <a16:creationId xmlns:a16="http://schemas.microsoft.com/office/drawing/2014/main" id="{517FE81F-10CC-904A-8672-3887E1FCF6FC}"/>
              </a:ext>
            </a:extLst>
          </p:cNvPr>
          <p:cNvSpPr/>
          <p:nvPr/>
        </p:nvSpPr>
        <p:spPr>
          <a:xfrm>
            <a:off x="5562600" y="3859357"/>
            <a:ext cx="6096000" cy="646331"/>
          </a:xfrm>
          <a:prstGeom prst="rect">
            <a:avLst/>
          </a:prstGeom>
        </p:spPr>
        <p:txBody>
          <a:bodyPr>
            <a:spAutoFit/>
          </a:bodyPr>
          <a:lstStyle/>
          <a:p>
            <a:r>
              <a:rPr lang="en-US" sz="1200" dirty="0" err="1">
                <a:latin typeface="Times New Roman" panose="02020603050405020304" pitchFamily="18" charset="0"/>
                <a:ea typeface="Calibri" panose="020F0502020204030204" pitchFamily="34" charset="0"/>
                <a:cs typeface="Times New Roman" panose="02020603050405020304" pitchFamily="18" charset="0"/>
              </a:rPr>
              <a:t>Okoli</a:t>
            </a:r>
            <a:r>
              <a:rPr lang="en-US" sz="1200" dirty="0">
                <a:latin typeface="Times New Roman" panose="02020603050405020304" pitchFamily="18" charset="0"/>
                <a:ea typeface="Calibri" panose="020F0502020204030204" pitchFamily="34" charset="0"/>
                <a:cs typeface="Times New Roman" panose="02020603050405020304" pitchFamily="18" charset="0"/>
              </a:rPr>
              <a:t>, U.; Rishi, K.; </a:t>
            </a:r>
            <a:r>
              <a:rPr lang="en-US" sz="1200" dirty="0" err="1">
                <a:latin typeface="Times New Roman" panose="02020603050405020304" pitchFamily="18" charset="0"/>
                <a:ea typeface="Calibri" panose="020F0502020204030204" pitchFamily="34" charset="0"/>
                <a:cs typeface="Times New Roman" panose="02020603050405020304" pitchFamily="18" charset="0"/>
              </a:rPr>
              <a:t>Beaucage</a:t>
            </a:r>
            <a:r>
              <a:rPr lang="en-US" sz="1200" dirty="0">
                <a:latin typeface="Times New Roman" panose="02020603050405020304" pitchFamily="18" charset="0"/>
                <a:ea typeface="Calibri" panose="020F0502020204030204" pitchFamily="34" charset="0"/>
                <a:cs typeface="Times New Roman" panose="02020603050405020304" pitchFamily="18" charset="0"/>
              </a:rPr>
              <a:t>, G.; </a:t>
            </a:r>
            <a:r>
              <a:rPr lang="en-US" sz="1200" dirty="0" err="1">
                <a:latin typeface="Times New Roman" panose="02020603050405020304" pitchFamily="18" charset="0"/>
                <a:ea typeface="Calibri" panose="020F0502020204030204" pitchFamily="34" charset="0"/>
                <a:cs typeface="Times New Roman" panose="02020603050405020304" pitchFamily="18" charset="0"/>
              </a:rPr>
              <a:t>Kammler</a:t>
            </a:r>
            <a:r>
              <a:rPr lang="en-US" sz="1200" dirty="0">
                <a:latin typeface="Times New Roman" panose="02020603050405020304" pitchFamily="18" charset="0"/>
                <a:ea typeface="Calibri" panose="020F0502020204030204" pitchFamily="34" charset="0"/>
                <a:cs typeface="Times New Roman" panose="02020603050405020304" pitchFamily="18" charset="0"/>
              </a:rPr>
              <a:t>, H. K.; McGlasson, A.; Michael, C.; Narayanan, V.; </a:t>
            </a:r>
            <a:r>
              <a:rPr lang="en-US" sz="1200" dirty="0" err="1">
                <a:latin typeface="Times New Roman" panose="02020603050405020304" pitchFamily="18" charset="0"/>
                <a:ea typeface="Calibri" panose="020F0502020204030204" pitchFamily="34" charset="0"/>
                <a:cs typeface="Times New Roman" panose="02020603050405020304" pitchFamily="18" charset="0"/>
              </a:rPr>
              <a:t>Grammens</a:t>
            </a:r>
            <a:r>
              <a:rPr lang="en-US" sz="1200" dirty="0">
                <a:latin typeface="Times New Roman" panose="02020603050405020304" pitchFamily="18" charset="0"/>
                <a:ea typeface="Calibri" panose="020F0502020204030204" pitchFamily="34" charset="0"/>
                <a:cs typeface="Times New Roman" panose="02020603050405020304" pitchFamily="18" charset="0"/>
              </a:rPr>
              <a:t>, J. </a:t>
            </a:r>
            <a:r>
              <a:rPr lang="en-US" sz="1200" i="1" dirty="0">
                <a:latin typeface="Times New Roman" panose="02020603050405020304" pitchFamily="18" charset="0"/>
                <a:ea typeface="Calibri" panose="020F0502020204030204" pitchFamily="34" charset="0"/>
                <a:cs typeface="Times New Roman" panose="02020603050405020304" pitchFamily="18" charset="0"/>
              </a:rPr>
              <a:t>Dispersion and Dynamic Response for Flame-Synthesized and Chemically Modified Pyrogenic Silica in Rubber Nanocomposites</a:t>
            </a:r>
            <a:r>
              <a:rPr lang="en-US" sz="1200" dirty="0">
                <a:latin typeface="Times New Roman" panose="02020603050405020304" pitchFamily="18" charset="0"/>
                <a:ea typeface="Calibri" panose="020F0502020204030204" pitchFamily="34" charset="0"/>
                <a:cs typeface="Times New Roman" panose="02020603050405020304" pitchFamily="18" charset="0"/>
              </a:rPr>
              <a:t>; submitted 2022. </a:t>
            </a:r>
            <a:r>
              <a:rPr lang="en-US" sz="1200" i="1" dirty="0">
                <a:latin typeface="Times New Roman" panose="02020603050405020304" pitchFamily="18" charset="0"/>
                <a:ea typeface="Calibri" panose="020F0502020204030204" pitchFamily="34" charset="0"/>
                <a:cs typeface="Times New Roman" panose="02020603050405020304" pitchFamily="18" charset="0"/>
              </a:rPr>
              <a:t>Composites Sci. &amp; Tech.</a:t>
            </a:r>
            <a:endParaRPr lang="en-US" sz="12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6BAD92E-5891-2C40-8E8A-65183FC81410}"/>
              </a:ext>
            </a:extLst>
          </p:cNvPr>
          <p:cNvSpPr txBox="1"/>
          <p:nvPr/>
        </p:nvSpPr>
        <p:spPr>
          <a:xfrm>
            <a:off x="6181863" y="5038312"/>
            <a:ext cx="4751180"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Nanoscale control over hierarchical response</a:t>
            </a:r>
          </a:p>
        </p:txBody>
      </p:sp>
      <p:sp>
        <p:nvSpPr>
          <p:cNvPr id="10" name="Rectangle 9">
            <a:extLst>
              <a:ext uri="{FF2B5EF4-FFF2-40B4-BE49-F238E27FC236}">
                <a16:creationId xmlns:a16="http://schemas.microsoft.com/office/drawing/2014/main" id="{D70BB9F3-20A0-E249-8FA6-0FCA6F2079CB}"/>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824836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EEF7BFB-0524-461E-8D70-8C648C85C078}"/>
              </a:ext>
            </a:extLst>
          </p:cNvPr>
          <p:cNvPicPr>
            <a:picLocks noChangeAspect="1"/>
          </p:cNvPicPr>
          <p:nvPr/>
        </p:nvPicPr>
        <p:blipFill>
          <a:blip r:embed="rId2"/>
          <a:stretch>
            <a:fillRect/>
          </a:stretch>
        </p:blipFill>
        <p:spPr>
          <a:xfrm>
            <a:off x="636248" y="1778066"/>
            <a:ext cx="1453867" cy="356149"/>
          </a:xfrm>
          <a:prstGeom prst="rect">
            <a:avLst/>
          </a:prstGeom>
        </p:spPr>
      </p:pic>
      <p:sp>
        <p:nvSpPr>
          <p:cNvPr id="15" name="Slide Number Placeholder 14">
            <a:extLst>
              <a:ext uri="{FF2B5EF4-FFF2-40B4-BE49-F238E27FC236}">
                <a16:creationId xmlns:a16="http://schemas.microsoft.com/office/drawing/2014/main" id="{F951526F-C988-4782-B111-94B065520FF0}"/>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27</a:t>
            </a:fld>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CB7FE45-8381-415C-BBF6-21078E598214}"/>
              </a:ext>
            </a:extLst>
          </p:cNvPr>
          <p:cNvPicPr>
            <a:picLocks noChangeAspect="1"/>
          </p:cNvPicPr>
          <p:nvPr/>
        </p:nvPicPr>
        <p:blipFill>
          <a:blip r:embed="rId3"/>
          <a:stretch>
            <a:fillRect/>
          </a:stretch>
        </p:blipFill>
        <p:spPr>
          <a:xfrm>
            <a:off x="6578854" y="489942"/>
            <a:ext cx="5334061" cy="5173545"/>
          </a:xfrm>
          <a:prstGeom prst="rect">
            <a:avLst/>
          </a:prstGeom>
        </p:spPr>
      </p:pic>
      <p:pic>
        <p:nvPicPr>
          <p:cNvPr id="21" name="Picture 20">
            <a:extLst>
              <a:ext uri="{FF2B5EF4-FFF2-40B4-BE49-F238E27FC236}">
                <a16:creationId xmlns:a16="http://schemas.microsoft.com/office/drawing/2014/main" id="{ED89F6B1-1F68-467F-A14E-2E2C1BB8D110}"/>
              </a:ext>
            </a:extLst>
          </p:cNvPr>
          <p:cNvPicPr>
            <a:picLocks noChangeAspect="1"/>
          </p:cNvPicPr>
          <p:nvPr/>
        </p:nvPicPr>
        <p:blipFill>
          <a:blip r:embed="rId4"/>
          <a:stretch>
            <a:fillRect/>
          </a:stretch>
        </p:blipFill>
        <p:spPr>
          <a:xfrm>
            <a:off x="461647" y="311491"/>
            <a:ext cx="5707410" cy="5543821"/>
          </a:xfrm>
          <a:prstGeom prst="rect">
            <a:avLst/>
          </a:prstGeom>
        </p:spPr>
      </p:pic>
      <p:sp>
        <p:nvSpPr>
          <p:cNvPr id="22" name="Rectangle 21">
            <a:extLst>
              <a:ext uri="{FF2B5EF4-FFF2-40B4-BE49-F238E27FC236}">
                <a16:creationId xmlns:a16="http://schemas.microsoft.com/office/drawing/2014/main" id="{E3D20819-5020-408C-895D-839B4D1572A1}"/>
              </a:ext>
            </a:extLst>
          </p:cNvPr>
          <p:cNvSpPr/>
          <p:nvPr/>
        </p:nvSpPr>
        <p:spPr>
          <a:xfrm>
            <a:off x="366329" y="6075144"/>
            <a:ext cx="5348672" cy="646331"/>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p>
        </p:txBody>
      </p:sp>
      <p:sp>
        <p:nvSpPr>
          <p:cNvPr id="2" name="TextBox 1">
            <a:extLst>
              <a:ext uri="{FF2B5EF4-FFF2-40B4-BE49-F238E27FC236}">
                <a16:creationId xmlns:a16="http://schemas.microsoft.com/office/drawing/2014/main" id="{C3EEA4B1-B467-DB48-A458-DFB02229168A}"/>
              </a:ext>
            </a:extLst>
          </p:cNvPr>
          <p:cNvSpPr txBox="1"/>
          <p:nvPr/>
        </p:nvSpPr>
        <p:spPr>
          <a:xfrm>
            <a:off x="6096000" y="5747653"/>
            <a:ext cx="5927625"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Macroscopic network dynamics is related to nanoscale clusters through the network d</a:t>
            </a:r>
            <a:r>
              <a:rPr lang="en-US" sz="2400" b="1" baseline="-25000" dirty="0">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3304739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04FE1B-E0CD-1548-9E50-BA864F928DBA}"/>
              </a:ext>
            </a:extLst>
          </p:cNvPr>
          <p:cNvSpPr>
            <a:spLocks noGrp="1"/>
          </p:cNvSpPr>
          <p:nvPr>
            <p:ph type="sldNum" sz="quarter" idx="12"/>
          </p:nvPr>
        </p:nvSpPr>
        <p:spPr/>
        <p:txBody>
          <a:bodyPr/>
          <a:lstStyle/>
          <a:p>
            <a:fld id="{0253C533-D0E3-BC4B-B7E7-E4407ACEA2FA}" type="slidenum">
              <a:rPr lang="en-US" smtClean="0"/>
              <a:t>28</a:t>
            </a:fld>
            <a:endParaRPr lang="en-US"/>
          </a:p>
        </p:txBody>
      </p:sp>
      <p:pic>
        <p:nvPicPr>
          <p:cNvPr id="5" name="Picture 4" descr="A picture containing diagram&#10;&#10;Description automatically generated">
            <a:extLst>
              <a:ext uri="{FF2B5EF4-FFF2-40B4-BE49-F238E27FC236}">
                <a16:creationId xmlns:a16="http://schemas.microsoft.com/office/drawing/2014/main" id="{6110F041-4420-FB44-972F-64776F251A5E}"/>
              </a:ext>
            </a:extLst>
          </p:cNvPr>
          <p:cNvPicPr>
            <a:picLocks noChangeAspect="1"/>
          </p:cNvPicPr>
          <p:nvPr/>
        </p:nvPicPr>
        <p:blipFill>
          <a:blip r:embed="rId2"/>
          <a:stretch>
            <a:fillRect/>
          </a:stretch>
        </p:blipFill>
        <p:spPr>
          <a:xfrm>
            <a:off x="821553" y="1437417"/>
            <a:ext cx="4982604" cy="4304442"/>
          </a:xfrm>
          <a:prstGeom prst="rect">
            <a:avLst/>
          </a:prstGeom>
        </p:spPr>
      </p:pic>
      <p:pic>
        <p:nvPicPr>
          <p:cNvPr id="6" name="Picture 5">
            <a:extLst>
              <a:ext uri="{FF2B5EF4-FFF2-40B4-BE49-F238E27FC236}">
                <a16:creationId xmlns:a16="http://schemas.microsoft.com/office/drawing/2014/main" id="{50E1C980-DB12-E547-8403-F6BDC10487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7248" y="4214075"/>
            <a:ext cx="4520777" cy="1667742"/>
          </a:xfrm>
          <a:prstGeom prst="rect">
            <a:avLst/>
          </a:prstGeom>
          <a:noFill/>
          <a:ln>
            <a:noFill/>
          </a:ln>
        </p:spPr>
      </p:pic>
      <p:pic>
        <p:nvPicPr>
          <p:cNvPr id="7" name="Picture 6">
            <a:extLst>
              <a:ext uri="{FF2B5EF4-FFF2-40B4-BE49-F238E27FC236}">
                <a16:creationId xmlns:a16="http://schemas.microsoft.com/office/drawing/2014/main" id="{960499CE-BE5F-C44A-BBFB-67857DE83F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2380" y="1016764"/>
            <a:ext cx="4270512" cy="2727036"/>
          </a:xfrm>
          <a:prstGeom prst="rect">
            <a:avLst/>
          </a:prstGeom>
          <a:noFill/>
          <a:ln>
            <a:noFill/>
          </a:ln>
        </p:spPr>
      </p:pic>
      <p:sp>
        <p:nvSpPr>
          <p:cNvPr id="8" name="TextBox 7">
            <a:extLst>
              <a:ext uri="{FF2B5EF4-FFF2-40B4-BE49-F238E27FC236}">
                <a16:creationId xmlns:a16="http://schemas.microsoft.com/office/drawing/2014/main" id="{B1434B9D-8BF3-8342-B939-DFC65117F5E9}"/>
              </a:ext>
            </a:extLst>
          </p:cNvPr>
          <p:cNvSpPr txBox="1"/>
          <p:nvPr/>
        </p:nvSpPr>
        <p:spPr>
          <a:xfrm>
            <a:off x="422959" y="177622"/>
            <a:ext cx="846744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Mixing Geometry and Shear Rate =&gt; Hierarchical Emergence</a:t>
            </a:r>
          </a:p>
        </p:txBody>
      </p:sp>
      <p:sp>
        <p:nvSpPr>
          <p:cNvPr id="9" name="TextBox 8">
            <a:extLst>
              <a:ext uri="{FF2B5EF4-FFF2-40B4-BE49-F238E27FC236}">
                <a16:creationId xmlns:a16="http://schemas.microsoft.com/office/drawing/2014/main" id="{B03BAAA2-C8E5-9B4A-9670-A394D92E3B60}"/>
              </a:ext>
            </a:extLst>
          </p:cNvPr>
          <p:cNvSpPr txBox="1"/>
          <p:nvPr/>
        </p:nvSpPr>
        <p:spPr>
          <a:xfrm>
            <a:off x="1802345" y="1016764"/>
            <a:ext cx="302102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Carbon Black in Polystyrene</a:t>
            </a:r>
          </a:p>
        </p:txBody>
      </p:sp>
      <p:sp>
        <p:nvSpPr>
          <p:cNvPr id="11" name="TextBox 10">
            <a:extLst>
              <a:ext uri="{FF2B5EF4-FFF2-40B4-BE49-F238E27FC236}">
                <a16:creationId xmlns:a16="http://schemas.microsoft.com/office/drawing/2014/main" id="{44C585FF-47C5-3E42-9823-14E6AE485555}"/>
              </a:ext>
            </a:extLst>
          </p:cNvPr>
          <p:cNvSpPr txBox="1"/>
          <p:nvPr/>
        </p:nvSpPr>
        <p:spPr>
          <a:xfrm>
            <a:off x="838200" y="6169580"/>
            <a:ext cx="6755296" cy="738664"/>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Veigel</a:t>
            </a:r>
            <a:r>
              <a:rPr lang="en-US" sz="1200" dirty="0">
                <a:latin typeface="Times New Roman" panose="02020603050405020304" pitchFamily="18" charset="0"/>
                <a:cs typeface="Times New Roman" panose="02020603050405020304" pitchFamily="18" charset="0"/>
              </a:rPr>
              <a:t> D., Rishi K., </a:t>
            </a:r>
            <a:r>
              <a:rPr lang="en-US" sz="1200" dirty="0" err="1">
                <a:latin typeface="Times New Roman" panose="02020603050405020304" pitchFamily="18" charset="0"/>
                <a:cs typeface="Times New Roman" panose="02020603050405020304" pitchFamily="18" charset="0"/>
              </a:rPr>
              <a:t>BeaucageG</a:t>
            </a:r>
            <a:r>
              <a:rPr lang="en-US" sz="1200" dirty="0">
                <a:latin typeface="Times New Roman" panose="02020603050405020304" pitchFamily="18" charset="0"/>
                <a:cs typeface="Times New Roman" panose="02020603050405020304" pitchFamily="18" charset="0"/>
              </a:rPr>
              <a:t>., Galloway J., Campanelli1 H., </a:t>
            </a:r>
            <a:r>
              <a:rPr lang="en-US" sz="1200" dirty="0" err="1">
                <a:latin typeface="Times New Roman" panose="02020603050405020304" pitchFamily="18" charset="0"/>
                <a:cs typeface="Times New Roman" panose="02020603050405020304" pitchFamily="18" charset="0"/>
              </a:rPr>
              <a:t>Ilavsky</a:t>
            </a:r>
            <a:r>
              <a:rPr lang="en-US" sz="1200" dirty="0">
                <a:latin typeface="Times New Roman" panose="02020603050405020304" pitchFamily="18" charset="0"/>
                <a:cs typeface="Times New Roman" panose="02020603050405020304" pitchFamily="18" charset="0"/>
              </a:rPr>
              <a:t> J., </a:t>
            </a:r>
            <a:r>
              <a:rPr lang="en-US" sz="1200" dirty="0" err="1">
                <a:latin typeface="Times New Roman" panose="02020603050405020304" pitchFamily="18" charset="0"/>
                <a:cs typeface="Times New Roman" panose="02020603050405020304" pitchFamily="18" charset="0"/>
              </a:rPr>
              <a:t>Kuzmenko</a:t>
            </a:r>
            <a:r>
              <a:rPr lang="en-US" sz="1200" dirty="0">
                <a:latin typeface="Times New Roman" panose="02020603050405020304" pitchFamily="18" charset="0"/>
                <a:cs typeface="Times New Roman" panose="02020603050405020304" pitchFamily="18" charset="0"/>
              </a:rPr>
              <a:t> I., </a:t>
            </a:r>
            <a:r>
              <a:rPr lang="en-US" sz="1200" dirty="0" err="1">
                <a:latin typeface="Times New Roman" panose="02020603050405020304" pitchFamily="18" charset="0"/>
                <a:cs typeface="Times New Roman" panose="02020603050405020304" pitchFamily="18" charset="0"/>
              </a:rPr>
              <a:t>Fickenscher</a:t>
            </a:r>
            <a:r>
              <a:rPr lang="en-US" sz="1200" dirty="0">
                <a:latin typeface="Times New Roman" panose="02020603050405020304" pitchFamily="18" charset="0"/>
                <a:cs typeface="Times New Roman" panose="02020603050405020304" pitchFamily="18" charset="0"/>
              </a:rPr>
              <a:t> M., </a:t>
            </a:r>
            <a:r>
              <a:rPr lang="en-US" sz="1200" dirty="0" err="1">
                <a:latin typeface="Times New Roman" panose="02020603050405020304" pitchFamily="18" charset="0"/>
                <a:cs typeface="Times New Roman" panose="02020603050405020304" pitchFamily="18" charset="0"/>
              </a:rPr>
              <a:t>Okoli</a:t>
            </a:r>
            <a:r>
              <a:rPr lang="en-US" sz="1200" dirty="0">
                <a:latin typeface="Times New Roman" panose="02020603050405020304" pitchFamily="18" charset="0"/>
                <a:cs typeface="Times New Roman" panose="02020603050405020304" pitchFamily="18" charset="0"/>
              </a:rPr>
              <a:t> U </a:t>
            </a:r>
            <a:r>
              <a:rPr lang="en-US" sz="1200" i="1" dirty="0">
                <a:latin typeface="Times New Roman" panose="02020603050405020304" pitchFamily="18" charset="0"/>
                <a:cs typeface="Times New Roman" panose="02020603050405020304" pitchFamily="18" charset="0"/>
              </a:rPr>
              <a:t>Nanocomposite dispersion in melt mixers</a:t>
            </a:r>
            <a:r>
              <a:rPr lang="en-US" sz="1200" dirty="0">
                <a:latin typeface="Times New Roman" panose="02020603050405020304" pitchFamily="18" charset="0"/>
                <a:cs typeface="Times New Roman" panose="02020603050405020304" pitchFamily="18" charset="0"/>
              </a:rPr>
              <a:t> in preparation for </a:t>
            </a:r>
            <a:r>
              <a:rPr lang="en-US" sz="1200" i="1" dirty="0">
                <a:latin typeface="Times New Roman" panose="02020603050405020304" pitchFamily="18" charset="0"/>
                <a:cs typeface="Times New Roman" panose="02020603050405020304" pitchFamily="18" charset="0"/>
              </a:rPr>
              <a:t>Polymer</a:t>
            </a:r>
            <a:r>
              <a:rPr lang="en-US" sz="1200" dirty="0">
                <a:latin typeface="Times New Roman" panose="02020603050405020304" pitchFamily="18" charset="0"/>
                <a:cs typeface="Times New Roman" panose="02020603050405020304" pitchFamily="18" charset="0"/>
              </a:rPr>
              <a:t> (2022).</a:t>
            </a:r>
            <a:endParaRPr lang="en-US" sz="1200" i="1" dirty="0">
              <a:latin typeface="Times New Roman" panose="02020603050405020304" pitchFamily="18" charset="0"/>
              <a:cs typeface="Times New Roman" panose="02020603050405020304" pitchFamily="18" charset="0"/>
            </a:endParaRPr>
          </a:p>
          <a:p>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3AF2FE5-0D62-254D-8798-CD5175207562}"/>
                  </a:ext>
                </a:extLst>
              </p:cNvPr>
              <p:cNvSpPr txBox="1"/>
              <p:nvPr/>
            </p:nvSpPr>
            <p:spPr>
              <a:xfrm>
                <a:off x="9306910" y="136525"/>
                <a:ext cx="2826118" cy="7335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cs typeface="Arial" panose="020B0604020202020204" pitchFamily="34" charset="0"/>
                            </a:rPr>
                            <m:t>𝐵</m:t>
                          </m:r>
                        </m:e>
                        <m:sub>
                          <m:r>
                            <a:rPr lang="en-US" sz="2000" b="0" i="1" smtClean="0">
                              <a:latin typeface="Cambria Math" panose="02040503050406030204" pitchFamily="18" charset="0"/>
                              <a:cs typeface="Arial" panose="020B0604020202020204" pitchFamily="34" charset="0"/>
                            </a:rPr>
                            <m:t>2</m:t>
                          </m:r>
                        </m:sub>
                      </m:sSub>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𝑡</m:t>
                          </m:r>
                        </m:e>
                      </m:d>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𝐾</m:t>
                      </m:r>
                      <m:d>
                        <m:dPr>
                          <m:ctrlPr>
                            <a:rPr lang="en-US" sz="2000" b="0" i="1" smtClean="0">
                              <a:latin typeface="Cambria Math" panose="02040503050406030204" pitchFamily="18" charset="0"/>
                              <a:cs typeface="Arial" panose="020B0604020202020204" pitchFamily="34" charset="0"/>
                            </a:rPr>
                          </m:ctrlPr>
                        </m:dPr>
                        <m:e>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𝑏</m:t>
                              </m:r>
                            </m:e>
                            <m:sup>
                              <m:r>
                                <a:rPr lang="en-US" sz="2000" b="0" i="1" smtClean="0">
                                  <a:latin typeface="Cambria Math" panose="02040503050406030204" pitchFamily="18" charset="0"/>
                                  <a:cs typeface="Arial" panose="020B0604020202020204" pitchFamily="34" charset="0"/>
                                </a:rPr>
                                <m:t>∗</m:t>
                              </m:r>
                            </m:sup>
                          </m:sSup>
                          <m:r>
                            <a:rPr lang="en-US" sz="2000" b="0" i="1" smtClean="0">
                              <a:latin typeface="Cambria Math" panose="02040503050406030204" pitchFamily="18" charset="0"/>
                              <a:cs typeface="Arial" panose="020B0604020202020204" pitchFamily="34" charset="0"/>
                            </a:rPr>
                            <m:t>−</m:t>
                          </m:r>
                          <m:f>
                            <m:fPr>
                              <m:ctrlPr>
                                <a:rPr lang="en-US" sz="2000" b="0" i="1" smtClean="0">
                                  <a:latin typeface="Cambria Math" panose="02040503050406030204" pitchFamily="18" charset="0"/>
                                  <a:cs typeface="Arial" panose="020B0604020202020204" pitchFamily="34" charset="0"/>
                                </a:rPr>
                              </m:ctrlPr>
                            </m:fPr>
                            <m:num>
                              <m:sSup>
                                <m:sSupPr>
                                  <m:ctrlPr>
                                    <a:rPr lang="en-US" sz="2000" b="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𝑎</m:t>
                                  </m:r>
                                </m:e>
                                <m:sup>
                                  <m:r>
                                    <a:rPr lang="en-US" sz="2000" b="0" i="1" smtClean="0">
                                      <a:latin typeface="Cambria Math" panose="02040503050406030204" pitchFamily="18" charset="0"/>
                                      <a:cs typeface="Arial" panose="020B0604020202020204" pitchFamily="34" charset="0"/>
                                    </a:rPr>
                                    <m:t>∗</m:t>
                                  </m:r>
                                </m:sup>
                              </m:sSup>
                            </m:num>
                            <m:den>
                              <m:r>
                                <a:rPr lang="en-US" sz="2000" b="0" i="1" smtClean="0">
                                  <a:latin typeface="Cambria Math" panose="02040503050406030204" pitchFamily="18" charset="0"/>
                                  <a:ea typeface="Cambria Math" panose="02040503050406030204" pitchFamily="18" charset="0"/>
                                  <a:cs typeface="Arial" panose="020B0604020202020204" pitchFamily="34" charset="0"/>
                                </a:rPr>
                                <m:t>𝛾</m:t>
                              </m:r>
                            </m:den>
                          </m:f>
                        </m:e>
                      </m:d>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3AF2FE5-0D62-254D-8798-CD5175207562}"/>
                  </a:ext>
                </a:extLst>
              </p:cNvPr>
              <p:cNvSpPr txBox="1">
                <a:spLocks noRot="1" noChangeAspect="1" noMove="1" noResize="1" noEditPoints="1" noAdjustHandles="1" noChangeArrowheads="1" noChangeShapeType="1" noTextEdit="1"/>
              </p:cNvSpPr>
              <p:nvPr/>
            </p:nvSpPr>
            <p:spPr>
              <a:xfrm>
                <a:off x="9306910" y="136525"/>
                <a:ext cx="2826118" cy="733534"/>
              </a:xfrm>
              <a:prstGeom prst="rect">
                <a:avLst/>
              </a:prstGeom>
              <a:blipFill>
                <a:blip r:embed="rId5"/>
                <a:stretch>
                  <a:fillRect b="-5085"/>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DD0C0CC1-30C1-A14C-992E-856ED8DA6557}"/>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977170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04FE1B-E0CD-1548-9E50-BA864F928DBA}"/>
              </a:ext>
            </a:extLst>
          </p:cNvPr>
          <p:cNvSpPr>
            <a:spLocks noGrp="1"/>
          </p:cNvSpPr>
          <p:nvPr>
            <p:ph type="sldNum" sz="quarter" idx="12"/>
          </p:nvPr>
        </p:nvSpPr>
        <p:spPr/>
        <p:txBody>
          <a:bodyPr/>
          <a:lstStyle/>
          <a:p>
            <a:fld id="{0253C533-D0E3-BC4B-B7E7-E4407ACEA2FA}" type="slidenum">
              <a:rPr lang="en-US" smtClean="0"/>
              <a:t>29</a:t>
            </a:fld>
            <a:endParaRPr lang="en-US"/>
          </a:p>
        </p:txBody>
      </p:sp>
      <p:pic>
        <p:nvPicPr>
          <p:cNvPr id="5" name="Picture 4" descr="A picture containing diagram&#10;&#10;Description automatically generated">
            <a:extLst>
              <a:ext uri="{FF2B5EF4-FFF2-40B4-BE49-F238E27FC236}">
                <a16:creationId xmlns:a16="http://schemas.microsoft.com/office/drawing/2014/main" id="{6110F041-4420-FB44-972F-64776F251A5E}"/>
              </a:ext>
            </a:extLst>
          </p:cNvPr>
          <p:cNvPicPr>
            <a:picLocks noChangeAspect="1"/>
          </p:cNvPicPr>
          <p:nvPr/>
        </p:nvPicPr>
        <p:blipFill>
          <a:blip r:embed="rId2"/>
          <a:stretch>
            <a:fillRect/>
          </a:stretch>
        </p:blipFill>
        <p:spPr>
          <a:xfrm>
            <a:off x="821553" y="1437417"/>
            <a:ext cx="4982604" cy="4304442"/>
          </a:xfrm>
          <a:prstGeom prst="rect">
            <a:avLst/>
          </a:prstGeom>
        </p:spPr>
      </p:pic>
      <p:sp>
        <p:nvSpPr>
          <p:cNvPr id="9" name="TextBox 8">
            <a:extLst>
              <a:ext uri="{FF2B5EF4-FFF2-40B4-BE49-F238E27FC236}">
                <a16:creationId xmlns:a16="http://schemas.microsoft.com/office/drawing/2014/main" id="{B03BAAA2-C8E5-9B4A-9670-A394D92E3B60}"/>
              </a:ext>
            </a:extLst>
          </p:cNvPr>
          <p:cNvSpPr txBox="1"/>
          <p:nvPr/>
        </p:nvSpPr>
        <p:spPr>
          <a:xfrm>
            <a:off x="1802345" y="1016764"/>
            <a:ext cx="302102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Carbon Black in Polystyrene</a:t>
            </a:r>
          </a:p>
        </p:txBody>
      </p:sp>
      <p:pic>
        <p:nvPicPr>
          <p:cNvPr id="3" name="Picture 2">
            <a:extLst>
              <a:ext uri="{FF2B5EF4-FFF2-40B4-BE49-F238E27FC236}">
                <a16:creationId xmlns:a16="http://schemas.microsoft.com/office/drawing/2014/main" id="{6B358BE0-71D2-9B46-A851-3D28DBE791F7}"/>
              </a:ext>
            </a:extLst>
          </p:cNvPr>
          <p:cNvPicPr>
            <a:picLocks noChangeAspect="1"/>
          </p:cNvPicPr>
          <p:nvPr/>
        </p:nvPicPr>
        <p:blipFill>
          <a:blip r:embed="rId3"/>
          <a:stretch>
            <a:fillRect/>
          </a:stretch>
        </p:blipFill>
        <p:spPr>
          <a:xfrm>
            <a:off x="6523969" y="1123120"/>
            <a:ext cx="4829831" cy="3558209"/>
          </a:xfrm>
          <a:prstGeom prst="rect">
            <a:avLst/>
          </a:prstGeom>
        </p:spPr>
      </p:pic>
      <p:sp>
        <p:nvSpPr>
          <p:cNvPr id="4" name="Rectangle 3">
            <a:extLst>
              <a:ext uri="{FF2B5EF4-FFF2-40B4-BE49-F238E27FC236}">
                <a16:creationId xmlns:a16="http://schemas.microsoft.com/office/drawing/2014/main" id="{9045A4DE-C129-9744-A025-C340201B1803}"/>
              </a:ext>
            </a:extLst>
          </p:cNvPr>
          <p:cNvSpPr/>
          <p:nvPr/>
        </p:nvSpPr>
        <p:spPr>
          <a:xfrm>
            <a:off x="5804157" y="4920299"/>
            <a:ext cx="6096000" cy="1200329"/>
          </a:xfrm>
          <a:prstGeom prst="rect">
            <a:avLst/>
          </a:prstGeom>
        </p:spPr>
        <p:txBody>
          <a:bodyPr>
            <a:spAutoFit/>
          </a:bodyPr>
          <a:lstStyle/>
          <a:p>
            <a:pPr algn="ctr"/>
            <a:r>
              <a:rPr lang="en-US" dirty="0">
                <a:solidFill>
                  <a:srgbClr val="000000"/>
                </a:solidFill>
                <a:latin typeface="Times New Roman" panose="02020603050405020304" pitchFamily="18" charset="0"/>
                <a:cs typeface="Times New Roman" panose="02020603050405020304" pitchFamily="18" charset="0"/>
              </a:rPr>
              <a:t>B</a:t>
            </a:r>
            <a:r>
              <a:rPr lang="en-US" baseline="-25000" dirty="0">
                <a:solidFill>
                  <a:srgbClr val="000000"/>
                </a:solidFill>
                <a:latin typeface="Times New Roman" panose="02020603050405020304" pitchFamily="18" charset="0"/>
                <a:cs typeface="Times New Roman" panose="02020603050405020304" pitchFamily="18" charset="0"/>
              </a:rPr>
              <a:t>2</a:t>
            </a:r>
            <a:r>
              <a:rPr lang="en-US" dirty="0">
                <a:solidFill>
                  <a:srgbClr val="000000"/>
                </a:solidFill>
                <a:latin typeface="Times New Roman" panose="02020603050405020304" pitchFamily="18" charset="0"/>
                <a:cs typeface="Times New Roman" panose="02020603050405020304" pitchFamily="18" charset="0"/>
              </a:rPr>
              <a:t> within the cluster how are the aggregates distributed </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(larger is better distributed, 0 is unmixed).  </a:t>
            </a:r>
          </a:p>
          <a:p>
            <a:pPr algn="ctr"/>
            <a:r>
              <a:rPr lang="en-US" dirty="0" err="1">
                <a:solidFill>
                  <a:srgbClr val="000000"/>
                </a:solidFill>
                <a:latin typeface="Times New Roman" panose="02020603050405020304" pitchFamily="18" charset="0"/>
                <a:cs typeface="Times New Roman" panose="02020603050405020304" pitchFamily="18" charset="0"/>
              </a:rPr>
              <a:t>L</a:t>
            </a:r>
            <a:r>
              <a:rPr lang="en-US" baseline="-25000" dirty="0" err="1">
                <a:solidFill>
                  <a:srgbClr val="000000"/>
                </a:solidFill>
                <a:latin typeface="Times New Roman" panose="02020603050405020304" pitchFamily="18" charset="0"/>
                <a:cs typeface="Times New Roman" panose="02020603050405020304" pitchFamily="18" charset="0"/>
              </a:rPr>
              <a:t>f</a:t>
            </a:r>
            <a:r>
              <a:rPr lang="en-US" dirty="0">
                <a:solidFill>
                  <a:srgbClr val="000000"/>
                </a:solidFill>
                <a:latin typeface="Times New Roman" panose="02020603050405020304" pitchFamily="18" charset="0"/>
                <a:cs typeface="Times New Roman" panose="02020603050405020304" pitchFamily="18" charset="0"/>
              </a:rPr>
              <a:t> how the clusters are distributed between clusters </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(smaller is better distributed).</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C54E1AE-84F9-C441-88CF-741B0C144F89}"/>
              </a:ext>
            </a:extLst>
          </p:cNvPr>
          <p:cNvSpPr txBox="1"/>
          <p:nvPr/>
        </p:nvSpPr>
        <p:spPr>
          <a:xfrm>
            <a:off x="838200" y="5894685"/>
            <a:ext cx="4489174" cy="923330"/>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Veigel</a:t>
            </a:r>
            <a:r>
              <a:rPr lang="en-US" sz="1200" dirty="0">
                <a:latin typeface="Times New Roman" panose="02020603050405020304" pitchFamily="18" charset="0"/>
                <a:cs typeface="Times New Roman" panose="02020603050405020304" pitchFamily="18" charset="0"/>
              </a:rPr>
              <a:t> D., Rishi K., </a:t>
            </a:r>
            <a:r>
              <a:rPr lang="en-US" sz="1200" dirty="0" err="1">
                <a:latin typeface="Times New Roman" panose="02020603050405020304" pitchFamily="18" charset="0"/>
                <a:cs typeface="Times New Roman" panose="02020603050405020304" pitchFamily="18" charset="0"/>
              </a:rPr>
              <a:t>Beaucage</a:t>
            </a:r>
            <a:r>
              <a:rPr lang="en-US" sz="1200" dirty="0">
                <a:latin typeface="Times New Roman" panose="02020603050405020304" pitchFamily="18" charset="0"/>
                <a:cs typeface="Times New Roman" panose="02020603050405020304" pitchFamily="18" charset="0"/>
              </a:rPr>
              <a:t> G., Galloway J., Campanelli1 H., </a:t>
            </a:r>
            <a:r>
              <a:rPr lang="en-US" sz="1200" dirty="0" err="1">
                <a:latin typeface="Times New Roman" panose="02020603050405020304" pitchFamily="18" charset="0"/>
                <a:cs typeface="Times New Roman" panose="02020603050405020304" pitchFamily="18" charset="0"/>
              </a:rPr>
              <a:t>Ilavsky</a:t>
            </a:r>
            <a:r>
              <a:rPr lang="en-US" sz="1200" dirty="0">
                <a:latin typeface="Times New Roman" panose="02020603050405020304" pitchFamily="18" charset="0"/>
                <a:cs typeface="Times New Roman" panose="02020603050405020304" pitchFamily="18" charset="0"/>
              </a:rPr>
              <a:t> J., </a:t>
            </a:r>
            <a:r>
              <a:rPr lang="en-US" sz="1200" dirty="0" err="1">
                <a:latin typeface="Times New Roman" panose="02020603050405020304" pitchFamily="18" charset="0"/>
                <a:cs typeface="Times New Roman" panose="02020603050405020304" pitchFamily="18" charset="0"/>
              </a:rPr>
              <a:t>Kuzmenko</a:t>
            </a:r>
            <a:r>
              <a:rPr lang="en-US" sz="1200" dirty="0">
                <a:latin typeface="Times New Roman" panose="02020603050405020304" pitchFamily="18" charset="0"/>
                <a:cs typeface="Times New Roman" panose="02020603050405020304" pitchFamily="18" charset="0"/>
              </a:rPr>
              <a:t> I., </a:t>
            </a:r>
            <a:r>
              <a:rPr lang="en-US" sz="1200" dirty="0" err="1">
                <a:latin typeface="Times New Roman" panose="02020603050405020304" pitchFamily="18" charset="0"/>
                <a:cs typeface="Times New Roman" panose="02020603050405020304" pitchFamily="18" charset="0"/>
              </a:rPr>
              <a:t>Fickenscher</a:t>
            </a:r>
            <a:r>
              <a:rPr lang="en-US" sz="1200" dirty="0">
                <a:latin typeface="Times New Roman" panose="02020603050405020304" pitchFamily="18" charset="0"/>
                <a:cs typeface="Times New Roman" panose="02020603050405020304" pitchFamily="18" charset="0"/>
              </a:rPr>
              <a:t> M., </a:t>
            </a:r>
            <a:r>
              <a:rPr lang="en-US" sz="1200" dirty="0" err="1">
                <a:latin typeface="Times New Roman" panose="02020603050405020304" pitchFamily="18" charset="0"/>
                <a:cs typeface="Times New Roman" panose="02020603050405020304" pitchFamily="18" charset="0"/>
              </a:rPr>
              <a:t>Okoli</a:t>
            </a:r>
            <a:r>
              <a:rPr lang="en-US" sz="1200" dirty="0">
                <a:latin typeface="Times New Roman" panose="02020603050405020304" pitchFamily="18" charset="0"/>
                <a:cs typeface="Times New Roman" panose="02020603050405020304" pitchFamily="18" charset="0"/>
              </a:rPr>
              <a:t> U </a:t>
            </a:r>
            <a:r>
              <a:rPr lang="en-US" sz="1200" i="1" dirty="0">
                <a:latin typeface="Times New Roman" panose="02020603050405020304" pitchFamily="18" charset="0"/>
                <a:cs typeface="Times New Roman" panose="02020603050405020304" pitchFamily="18" charset="0"/>
              </a:rPr>
              <a:t>Nanocomposite dispersion in melt mixers</a:t>
            </a:r>
            <a:r>
              <a:rPr lang="en-US" sz="1200" dirty="0">
                <a:latin typeface="Times New Roman" panose="02020603050405020304" pitchFamily="18" charset="0"/>
                <a:cs typeface="Times New Roman" panose="02020603050405020304" pitchFamily="18" charset="0"/>
              </a:rPr>
              <a:t> in preparation (2022).</a:t>
            </a:r>
            <a:endParaRPr lang="en-US" sz="1200" i="1" dirty="0">
              <a:latin typeface="Times New Roman" panose="02020603050405020304" pitchFamily="18" charset="0"/>
              <a:cs typeface="Times New Roman" panose="02020603050405020304" pitchFamily="18" charset="0"/>
            </a:endParaRPr>
          </a:p>
          <a:p>
            <a:endParaRPr lang="en-US" dirty="0"/>
          </a:p>
        </p:txBody>
      </p:sp>
      <p:sp>
        <p:nvSpPr>
          <p:cNvPr id="11" name="TextBox 10">
            <a:extLst>
              <a:ext uri="{FF2B5EF4-FFF2-40B4-BE49-F238E27FC236}">
                <a16:creationId xmlns:a16="http://schemas.microsoft.com/office/drawing/2014/main" id="{666FC223-16E6-3C4A-BF8D-AE49EFC4C6A3}"/>
              </a:ext>
            </a:extLst>
          </p:cNvPr>
          <p:cNvSpPr txBox="1"/>
          <p:nvPr/>
        </p:nvSpPr>
        <p:spPr>
          <a:xfrm>
            <a:off x="1963525" y="177622"/>
            <a:ext cx="846744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Mixing Geometry and Shear Rate =&gt; Hierarchical Emergence</a:t>
            </a:r>
          </a:p>
        </p:txBody>
      </p:sp>
      <p:sp>
        <p:nvSpPr>
          <p:cNvPr id="12" name="Rectangle 11">
            <a:extLst>
              <a:ext uri="{FF2B5EF4-FFF2-40B4-BE49-F238E27FC236}">
                <a16:creationId xmlns:a16="http://schemas.microsoft.com/office/drawing/2014/main" id="{78DFC126-F228-324C-AB63-D513AAE80861}"/>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47268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EFA25EB-DDC9-4E18-8419-C7BDD03DE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28" t="18587" r="1"/>
          <a:stretch/>
        </p:blipFill>
        <p:spPr bwMode="auto">
          <a:xfrm>
            <a:off x="1400715" y="1911498"/>
            <a:ext cx="3609821" cy="296216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17C8A6B-D846-1248-B217-9D5EF71F64B2}"/>
              </a:ext>
            </a:extLst>
          </p:cNvPr>
          <p:cNvGrpSpPr/>
          <p:nvPr/>
        </p:nvGrpSpPr>
        <p:grpSpPr>
          <a:xfrm>
            <a:off x="5879495" y="175132"/>
            <a:ext cx="6205518" cy="5064164"/>
            <a:chOff x="5879495" y="175132"/>
            <a:chExt cx="6205518" cy="5064164"/>
          </a:xfrm>
        </p:grpSpPr>
        <p:pic>
          <p:nvPicPr>
            <p:cNvPr id="11" name="Picture 10">
              <a:extLst>
                <a:ext uri="{FF2B5EF4-FFF2-40B4-BE49-F238E27FC236}">
                  <a16:creationId xmlns:a16="http://schemas.microsoft.com/office/drawing/2014/main" id="{E7493B08-E0E8-4689-821D-187555A66E88}"/>
                </a:ext>
              </a:extLst>
            </p:cNvPr>
            <p:cNvPicPr>
              <a:picLocks noChangeAspect="1"/>
            </p:cNvPicPr>
            <p:nvPr/>
          </p:nvPicPr>
          <p:blipFill>
            <a:blip r:embed="rId3"/>
            <a:stretch>
              <a:fillRect/>
            </a:stretch>
          </p:blipFill>
          <p:spPr>
            <a:xfrm>
              <a:off x="6227138" y="175132"/>
              <a:ext cx="5857875" cy="4848225"/>
            </a:xfrm>
            <a:prstGeom prst="rect">
              <a:avLst/>
            </a:prstGeom>
          </p:spPr>
        </p:pic>
        <p:sp>
          <p:nvSpPr>
            <p:cNvPr id="8" name="TextBox 7">
              <a:extLst>
                <a:ext uri="{FF2B5EF4-FFF2-40B4-BE49-F238E27FC236}">
                  <a16:creationId xmlns:a16="http://schemas.microsoft.com/office/drawing/2014/main" id="{177D23F6-5393-41DB-942C-76BE0ECCC9E9}"/>
                </a:ext>
              </a:extLst>
            </p:cNvPr>
            <p:cNvSpPr txBox="1"/>
            <p:nvPr/>
          </p:nvSpPr>
          <p:spPr>
            <a:xfrm rot="16200000">
              <a:off x="4592604" y="2220463"/>
              <a:ext cx="2973891"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Density of grafted chains </a:t>
              </a:r>
            </a:p>
          </p:txBody>
        </p:sp>
        <p:sp>
          <p:nvSpPr>
            <p:cNvPr id="9" name="TextBox 8">
              <a:extLst>
                <a:ext uri="{FF2B5EF4-FFF2-40B4-BE49-F238E27FC236}">
                  <a16:creationId xmlns:a16="http://schemas.microsoft.com/office/drawing/2014/main" id="{4B82F240-CFD8-4BEF-9C7D-546BE75CBE32}"/>
                </a:ext>
              </a:extLst>
            </p:cNvPr>
            <p:cNvSpPr txBox="1"/>
            <p:nvPr/>
          </p:nvSpPr>
          <p:spPr>
            <a:xfrm>
              <a:off x="7494812" y="4839186"/>
              <a:ext cx="3363421"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Grafted/Matrix chain length </a:t>
              </a:r>
            </a:p>
          </p:txBody>
        </p:sp>
      </p:grpSp>
      <p:sp>
        <p:nvSpPr>
          <p:cNvPr id="10" name="Slide Number Placeholder 9">
            <a:extLst>
              <a:ext uri="{FF2B5EF4-FFF2-40B4-BE49-F238E27FC236}">
                <a16:creationId xmlns:a16="http://schemas.microsoft.com/office/drawing/2014/main" id="{BF4ECC30-59E2-4D49-95E5-D162D19DBC26}"/>
              </a:ext>
            </a:extLst>
          </p:cNvPr>
          <p:cNvSpPr>
            <a:spLocks noGrp="1"/>
          </p:cNvSpPr>
          <p:nvPr>
            <p:ph type="sldNum" sz="quarter" idx="12"/>
          </p:nvPr>
        </p:nvSpPr>
        <p:spPr/>
        <p:txBody>
          <a:bodyPr/>
          <a:lstStyle/>
          <a:p>
            <a:fld id="{F1EE4BA0-ABC5-49FC-9702-B147EDACC70D}" type="slidenum">
              <a:rPr lang="en-US" sz="1400" smtClean="0">
                <a:latin typeface="Arial" panose="020B0604020202020204" pitchFamily="34" charset="0"/>
                <a:cs typeface="Arial" panose="020B0604020202020204" pitchFamily="34" charset="0"/>
              </a:rPr>
              <a:t>3</a:t>
            </a:fld>
            <a:endParaRPr 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5DF0475-FDB3-4FD3-953E-BED112E0EF14}"/>
              </a:ext>
            </a:extLst>
          </p:cNvPr>
          <p:cNvSpPr txBox="1"/>
          <p:nvPr/>
        </p:nvSpPr>
        <p:spPr>
          <a:xfrm>
            <a:off x="1940485" y="4742006"/>
            <a:ext cx="803425"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50</a:t>
            </a:r>
            <a:r>
              <a:rPr lang="en-US" sz="2800" b="1" i="0" dirty="0">
                <a:solidFill>
                  <a:srgbClr val="202124"/>
                </a:solidFill>
                <a:effectLst/>
                <a:latin typeface="Times New Roman" panose="02020603050405020304" pitchFamily="18" charset="0"/>
                <a:cs typeface="Times New Roman" panose="02020603050405020304" pitchFamily="18" charset="0"/>
              </a:rPr>
              <a:t>Å</a:t>
            </a:r>
            <a:endParaRPr lang="en-US" sz="2800" b="1"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BBA9465A-163D-432C-A64C-DA61334E4B34}"/>
              </a:ext>
            </a:extLst>
          </p:cNvPr>
          <p:cNvCxnSpPr/>
          <p:nvPr/>
        </p:nvCxnSpPr>
        <p:spPr>
          <a:xfrm>
            <a:off x="1834400" y="5265226"/>
            <a:ext cx="10572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BA01170-329F-45E9-B177-26EB27D9E4D2}"/>
              </a:ext>
            </a:extLst>
          </p:cNvPr>
          <p:cNvSpPr txBox="1"/>
          <p:nvPr/>
        </p:nvSpPr>
        <p:spPr>
          <a:xfrm>
            <a:off x="204631" y="133764"/>
            <a:ext cx="6096000" cy="3231654"/>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Current academic </a:t>
            </a:r>
          </a:p>
          <a:p>
            <a:r>
              <a:rPr lang="en-US" sz="3200" b="1" dirty="0">
                <a:latin typeface="Times New Roman" panose="02020603050405020304" pitchFamily="18" charset="0"/>
                <a:cs typeface="Times New Roman" panose="02020603050405020304" pitchFamily="18" charset="0"/>
              </a:rPr>
              <a:t>state-of-the-art nanocomposite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Monodisperse colloidal particles</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Colloidal Solution cast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Thermally </a:t>
            </a:r>
          </a:p>
          <a:p>
            <a:r>
              <a:rPr lang="en-US" sz="2000" dirty="0">
                <a:latin typeface="Times New Roman" panose="02020603050405020304" pitchFamily="18" charset="0"/>
                <a:cs typeface="Times New Roman" panose="02020603050405020304" pitchFamily="18" charset="0"/>
              </a:rPr>
              <a:t>Dispersed</a:t>
            </a:r>
          </a:p>
        </p:txBody>
      </p:sp>
      <p:sp>
        <p:nvSpPr>
          <p:cNvPr id="21" name="TextBox 20">
            <a:extLst>
              <a:ext uri="{FF2B5EF4-FFF2-40B4-BE49-F238E27FC236}">
                <a16:creationId xmlns:a16="http://schemas.microsoft.com/office/drawing/2014/main" id="{CEA5D665-15AA-4EDB-8258-BF1C2EE302DB}"/>
              </a:ext>
            </a:extLst>
          </p:cNvPr>
          <p:cNvSpPr txBox="1"/>
          <p:nvPr/>
        </p:nvSpPr>
        <p:spPr>
          <a:xfrm>
            <a:off x="0" y="5665336"/>
            <a:ext cx="9817100" cy="1015663"/>
          </a:xfrm>
          <a:prstGeom prst="rect">
            <a:avLst/>
          </a:prstGeom>
          <a:noFill/>
        </p:spPr>
        <p:txBody>
          <a:bodyPr wrap="square" rtlCol="0">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Kumar, S.K., </a:t>
            </a:r>
            <a:r>
              <a:rPr lang="en-US" sz="1200" b="0" i="0" dirty="0" err="1">
                <a:solidFill>
                  <a:srgbClr val="222222"/>
                </a:solidFill>
                <a:effectLst/>
                <a:latin typeface="Times New Roman" panose="02020603050405020304" pitchFamily="18" charset="0"/>
                <a:cs typeface="Times New Roman" panose="02020603050405020304" pitchFamily="18" charset="0"/>
              </a:rPr>
              <a:t>Jouault</a:t>
            </a:r>
            <a:r>
              <a:rPr lang="en-US" sz="1200" b="0" i="0" dirty="0">
                <a:solidFill>
                  <a:srgbClr val="222222"/>
                </a:solidFill>
                <a:effectLst/>
                <a:latin typeface="Times New Roman" panose="02020603050405020304" pitchFamily="18" charset="0"/>
                <a:cs typeface="Times New Roman" panose="02020603050405020304" pitchFamily="18" charset="0"/>
              </a:rPr>
              <a:t>, N., </a:t>
            </a:r>
            <a:r>
              <a:rPr lang="en-US" sz="1200" b="0" i="0" dirty="0" err="1">
                <a:solidFill>
                  <a:srgbClr val="222222"/>
                </a:solidFill>
                <a:effectLst/>
                <a:latin typeface="Times New Roman" panose="02020603050405020304" pitchFamily="18" charset="0"/>
                <a:cs typeface="Times New Roman" panose="02020603050405020304" pitchFamily="18" charset="0"/>
              </a:rPr>
              <a:t>Benicewicz</a:t>
            </a:r>
            <a:r>
              <a:rPr lang="en-US" sz="1200" b="0" i="0" dirty="0">
                <a:solidFill>
                  <a:srgbClr val="222222"/>
                </a:solidFill>
                <a:effectLst/>
                <a:latin typeface="Times New Roman" panose="02020603050405020304" pitchFamily="18" charset="0"/>
                <a:cs typeface="Times New Roman" panose="02020603050405020304" pitchFamily="18" charset="0"/>
              </a:rPr>
              <a:t>, B. and Neely, T., 2013. Nanocomposites with polymer grafted nanoparticles.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46</a:t>
            </a:r>
            <a:r>
              <a:rPr lang="en-US" sz="1200" b="0" i="0" dirty="0">
                <a:solidFill>
                  <a:srgbClr val="222222"/>
                </a:solidFill>
                <a:effectLst/>
                <a:latin typeface="Times New Roman" panose="02020603050405020304" pitchFamily="18" charset="0"/>
                <a:cs typeface="Times New Roman" panose="02020603050405020304" pitchFamily="18" charset="0"/>
              </a:rPr>
              <a:t>(9), pp.3199-3214.</a:t>
            </a:r>
          </a:p>
          <a:p>
            <a:r>
              <a:rPr lang="en-US" sz="1200" b="0" i="0" dirty="0">
                <a:solidFill>
                  <a:srgbClr val="222222"/>
                </a:solidFill>
                <a:effectLst/>
                <a:latin typeface="Times New Roman" panose="02020603050405020304" pitchFamily="18" charset="0"/>
                <a:cs typeface="Times New Roman" panose="02020603050405020304" pitchFamily="18" charset="0"/>
              </a:rPr>
              <a:t>Kumar, S.K., </a:t>
            </a:r>
            <a:r>
              <a:rPr lang="en-US" sz="1200" b="0" i="0" dirty="0" err="1">
                <a:solidFill>
                  <a:srgbClr val="222222"/>
                </a:solidFill>
                <a:effectLst/>
                <a:latin typeface="Times New Roman" panose="02020603050405020304" pitchFamily="18" charset="0"/>
                <a:cs typeface="Times New Roman" panose="02020603050405020304" pitchFamily="18" charset="0"/>
              </a:rPr>
              <a:t>Benicewicz</a:t>
            </a:r>
            <a:r>
              <a:rPr lang="en-US" sz="1200" b="0" i="0" dirty="0">
                <a:solidFill>
                  <a:srgbClr val="222222"/>
                </a:solidFill>
                <a:effectLst/>
                <a:latin typeface="Times New Roman" panose="02020603050405020304" pitchFamily="18" charset="0"/>
                <a:cs typeface="Times New Roman" panose="02020603050405020304" pitchFamily="18" charset="0"/>
              </a:rPr>
              <a:t>, B.C., </a:t>
            </a:r>
            <a:r>
              <a:rPr lang="en-US" sz="1200" b="0" i="0" dirty="0" err="1">
                <a:solidFill>
                  <a:srgbClr val="222222"/>
                </a:solidFill>
                <a:effectLst/>
                <a:latin typeface="Times New Roman" panose="02020603050405020304" pitchFamily="18" charset="0"/>
                <a:cs typeface="Times New Roman" panose="02020603050405020304" pitchFamily="18" charset="0"/>
              </a:rPr>
              <a:t>Vaia</a:t>
            </a:r>
            <a:r>
              <a:rPr lang="en-US" sz="1200" b="0" i="0" dirty="0">
                <a:solidFill>
                  <a:srgbClr val="222222"/>
                </a:solidFill>
                <a:effectLst/>
                <a:latin typeface="Times New Roman" panose="02020603050405020304" pitchFamily="18" charset="0"/>
                <a:cs typeface="Times New Roman" panose="02020603050405020304" pitchFamily="18" charset="0"/>
              </a:rPr>
              <a:t>, R.A. and Winey, K.I., 2017. 50th anniversary perspective: are polymer nanocomposites practical for applications?.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50</a:t>
            </a:r>
            <a:r>
              <a:rPr lang="en-US" sz="1200" b="0" i="0" dirty="0">
                <a:solidFill>
                  <a:srgbClr val="222222"/>
                </a:solidFill>
                <a:effectLst/>
                <a:latin typeface="Times New Roman" panose="02020603050405020304" pitchFamily="18" charset="0"/>
                <a:cs typeface="Times New Roman" panose="02020603050405020304" pitchFamily="18" charset="0"/>
              </a:rPr>
              <a:t>(3), pp.714-731.</a:t>
            </a:r>
          </a:p>
          <a:p>
            <a:r>
              <a:rPr lang="en-US" sz="1200" b="0" i="0" dirty="0" err="1">
                <a:solidFill>
                  <a:srgbClr val="222222"/>
                </a:solidFill>
                <a:effectLst/>
                <a:latin typeface="Times New Roman" panose="02020603050405020304" pitchFamily="18" charset="0"/>
                <a:cs typeface="Times New Roman" panose="02020603050405020304" pitchFamily="18" charset="0"/>
              </a:rPr>
              <a:t>Asai</a:t>
            </a:r>
            <a:r>
              <a:rPr lang="en-US" sz="1200" b="0" i="0" dirty="0">
                <a:solidFill>
                  <a:srgbClr val="222222"/>
                </a:solidFill>
                <a:effectLst/>
                <a:latin typeface="Times New Roman" panose="02020603050405020304" pitchFamily="18" charset="0"/>
                <a:cs typeface="Times New Roman" panose="02020603050405020304" pitchFamily="18" charset="0"/>
              </a:rPr>
              <a:t>, M., Zhao, D. and Kumar, S.K., 2017. Role of grafting mechanism on the polymer coverage and self-assembly of hairy nanoparticles. </a:t>
            </a:r>
            <a:r>
              <a:rPr lang="en-US" sz="1200" b="0" i="1" dirty="0">
                <a:solidFill>
                  <a:srgbClr val="222222"/>
                </a:solidFill>
                <a:effectLst/>
                <a:latin typeface="Times New Roman" panose="02020603050405020304" pitchFamily="18" charset="0"/>
                <a:cs typeface="Times New Roman" panose="02020603050405020304" pitchFamily="18" charset="0"/>
              </a:rPr>
              <a:t>ACS Nano</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11</a:t>
            </a:r>
            <a:r>
              <a:rPr lang="en-US" sz="1200" b="0" i="0" dirty="0">
                <a:solidFill>
                  <a:srgbClr val="222222"/>
                </a:solidFill>
                <a:effectLst/>
                <a:latin typeface="Times New Roman" panose="02020603050405020304" pitchFamily="18" charset="0"/>
                <a:cs typeface="Times New Roman" panose="02020603050405020304" pitchFamily="18" charset="0"/>
              </a:rPr>
              <a:t>(7), pp.7028-7035.</a:t>
            </a:r>
            <a:endParaRPr lang="en-US" sz="12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6F675A9D-D5D2-4EC1-A6E5-3D03FDDE1F47}"/>
              </a:ext>
            </a:extLst>
          </p:cNvPr>
          <p:cNvSpPr txBox="1"/>
          <p:nvPr/>
        </p:nvSpPr>
        <p:spPr>
          <a:xfrm>
            <a:off x="2891675" y="4849727"/>
            <a:ext cx="6037338" cy="830997"/>
          </a:xfrm>
          <a:prstGeom prst="rect">
            <a:avLst/>
          </a:prstGeom>
          <a:noFill/>
        </p:spPr>
        <p:txBody>
          <a:bodyPr wrap="square">
            <a:spAutoFit/>
          </a:bodyPr>
          <a:lstStyle/>
          <a:p>
            <a:pPr algn="ctr"/>
            <a:r>
              <a:rPr lang="en-US" sz="2400" b="1" u="sng" dirty="0">
                <a:solidFill>
                  <a:srgbClr val="FF0000"/>
                </a:solidFill>
                <a:latin typeface="Times New Roman" panose="02020603050405020304" pitchFamily="18" charset="0"/>
                <a:cs typeface="Times New Roman" panose="02020603050405020304" pitchFamily="18" charset="0"/>
              </a:rPr>
              <a:t>Objective: </a:t>
            </a:r>
          </a:p>
          <a:p>
            <a:pPr algn="ctr"/>
            <a:r>
              <a:rPr lang="en-US" sz="2400" b="1" dirty="0">
                <a:solidFill>
                  <a:srgbClr val="FF0000"/>
                </a:solidFill>
                <a:latin typeface="Times New Roman" panose="02020603050405020304" pitchFamily="18" charset="0"/>
                <a:cs typeface="Times New Roman" panose="02020603050405020304" pitchFamily="18" charset="0"/>
              </a:rPr>
              <a:t>Enhance miscibility (i.e. </a:t>
            </a:r>
            <a:r>
              <a:rPr lang="en-US" sz="2400" b="1" u="sng" dirty="0">
                <a:solidFill>
                  <a:srgbClr val="FF0000"/>
                </a:solidFill>
                <a:latin typeface="Times New Roman" panose="02020603050405020304" pitchFamily="18" charset="0"/>
                <a:cs typeface="Times New Roman" panose="02020603050405020304" pitchFamily="18" charset="0"/>
              </a:rPr>
              <a:t>no</a:t>
            </a:r>
            <a:r>
              <a:rPr lang="en-US" sz="2400" b="1" dirty="0">
                <a:solidFill>
                  <a:srgbClr val="FF0000"/>
                </a:solidFill>
                <a:latin typeface="Times New Roman" panose="02020603050405020304" pitchFamily="18" charset="0"/>
                <a:cs typeface="Times New Roman" panose="02020603050405020304" pitchFamily="18" charset="0"/>
              </a:rPr>
              <a:t> hierarchy)  </a:t>
            </a:r>
          </a:p>
        </p:txBody>
      </p:sp>
      <p:sp>
        <p:nvSpPr>
          <p:cNvPr id="2" name="TextBox 1">
            <a:extLst>
              <a:ext uri="{FF2B5EF4-FFF2-40B4-BE49-F238E27FC236}">
                <a16:creationId xmlns:a16="http://schemas.microsoft.com/office/drawing/2014/main" id="{CC380398-73D1-49C0-8900-F84F49B35092}"/>
              </a:ext>
            </a:extLst>
          </p:cNvPr>
          <p:cNvSpPr txBox="1"/>
          <p:nvPr/>
        </p:nvSpPr>
        <p:spPr>
          <a:xfrm>
            <a:off x="6964578" y="834098"/>
            <a:ext cx="228304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Well dispersed</a:t>
            </a:r>
          </a:p>
        </p:txBody>
      </p:sp>
      <p:sp>
        <p:nvSpPr>
          <p:cNvPr id="13" name="TextBox 12">
            <a:extLst>
              <a:ext uri="{FF2B5EF4-FFF2-40B4-BE49-F238E27FC236}">
                <a16:creationId xmlns:a16="http://schemas.microsoft.com/office/drawing/2014/main" id="{3BCB2198-200C-4623-BC95-5FDF6BE87AA1}"/>
              </a:ext>
            </a:extLst>
          </p:cNvPr>
          <p:cNvSpPr txBox="1"/>
          <p:nvPr/>
        </p:nvSpPr>
        <p:spPr>
          <a:xfrm>
            <a:off x="10340856" y="1666645"/>
            <a:ext cx="1338954"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Phase separated</a:t>
            </a:r>
          </a:p>
        </p:txBody>
      </p:sp>
      <p:sp>
        <p:nvSpPr>
          <p:cNvPr id="16" name="TextBox 15">
            <a:extLst>
              <a:ext uri="{FF2B5EF4-FFF2-40B4-BE49-F238E27FC236}">
                <a16:creationId xmlns:a16="http://schemas.microsoft.com/office/drawing/2014/main" id="{3059E8E8-CBAB-40B1-8B40-591C024D30A2}"/>
              </a:ext>
            </a:extLst>
          </p:cNvPr>
          <p:cNvSpPr txBox="1"/>
          <p:nvPr/>
        </p:nvSpPr>
        <p:spPr>
          <a:xfrm>
            <a:off x="7930089" y="3392578"/>
            <a:ext cx="245197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Sheets, strings, etc.</a:t>
            </a:r>
          </a:p>
        </p:txBody>
      </p:sp>
      <p:pic>
        <p:nvPicPr>
          <p:cNvPr id="3" name="Picture 2" descr="1,000+ Free Smiley &amp; Emoji Illustrations">
            <a:extLst>
              <a:ext uri="{FF2B5EF4-FFF2-40B4-BE49-F238E27FC236}">
                <a16:creationId xmlns:a16="http://schemas.microsoft.com/office/drawing/2014/main" id="{EB3CA059-4254-4D02-A004-3ED003DF6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1148" y="713793"/>
            <a:ext cx="697634" cy="487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Request - ThumbsDownEmoji">
            <a:extLst>
              <a:ext uri="{FF2B5EF4-FFF2-40B4-BE49-F238E27FC236}">
                <a16:creationId xmlns:a16="http://schemas.microsoft.com/office/drawing/2014/main" id="{B3817573-5771-43AA-9EC7-99978B67B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5384" y="994244"/>
            <a:ext cx="697635" cy="69763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95F073C-DAEE-2741-B1E5-E075498A535A}"/>
              </a:ext>
            </a:extLst>
          </p:cNvPr>
          <p:cNvSpPr/>
          <p:nvPr/>
        </p:nvSpPr>
        <p:spPr>
          <a:xfrm>
            <a:off x="238540" y="6597457"/>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436711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5B087C-C37F-F942-9BC1-C2787CDAA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Rectangle 3">
            <a:extLst>
              <a:ext uri="{FF2B5EF4-FFF2-40B4-BE49-F238E27FC236}">
                <a16:creationId xmlns:a16="http://schemas.microsoft.com/office/drawing/2014/main" id="{DEA62030-7540-C241-A667-E5B6103D7659}"/>
              </a:ext>
            </a:extLst>
          </p:cNvPr>
          <p:cNvSpPr/>
          <p:nvPr/>
        </p:nvSpPr>
        <p:spPr>
          <a:xfrm>
            <a:off x="709448" y="19139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latin typeface="+mj-lt"/>
                <a:ea typeface="+mj-ea"/>
                <a:cs typeface="+mj-cs"/>
              </a:rPr>
              <a:t>Nano-</a:t>
            </a:r>
            <a:r>
              <a:rPr lang="en-US" sz="3600" b="1" dirty="0" err="1">
                <a:latin typeface="+mj-lt"/>
                <a:ea typeface="+mj-ea"/>
                <a:cs typeface="+mj-cs"/>
              </a:rPr>
              <a:t>Maufacturing</a:t>
            </a:r>
            <a:endParaRPr lang="en-US" sz="3600" b="1" dirty="0">
              <a:latin typeface="+mj-lt"/>
              <a:ea typeface="+mj-ea"/>
              <a:cs typeface="+mj-cs"/>
            </a:endParaRP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45E088B-62C2-504E-A66C-02FAAD6029A5}"/>
              </a:ext>
            </a:extLst>
          </p:cNvPr>
          <p:cNvSpPr/>
          <p:nvPr/>
        </p:nvSpPr>
        <p:spPr>
          <a:xfrm>
            <a:off x="515005" y="3366956"/>
            <a:ext cx="4593021" cy="2903710"/>
          </a:xfrm>
          <a:prstGeom prst="rect">
            <a:avLst/>
          </a:prstGeom>
        </p:spPr>
        <p:txBody>
          <a:bodyPr vert="horz" lIns="91440" tIns="45720" rIns="91440" bIns="45720" rtlCol="0" anchor="ctr">
            <a:normAutofit fontScale="25000" lnSpcReduction="20000"/>
          </a:bodyPr>
          <a:lstStyle/>
          <a:p>
            <a:pPr algn="ctr">
              <a:lnSpc>
                <a:spcPct val="90000"/>
              </a:lnSpc>
              <a:spcAft>
                <a:spcPts val="600"/>
              </a:spcAft>
            </a:pPr>
            <a:r>
              <a:rPr lang="en-US" sz="7200" b="1" dirty="0"/>
              <a:t>One View of NM</a:t>
            </a:r>
          </a:p>
          <a:p>
            <a:pPr marL="342900" indent="-342900">
              <a:buFont typeface="Arial" panose="020B0604020202020204" pitchFamily="34" charset="0"/>
              <a:buChar char="•"/>
            </a:pPr>
            <a:r>
              <a:rPr lang="en-US" sz="7200" dirty="0">
                <a:latin typeface="Times New Roman" panose="02020603050405020304" pitchFamily="18" charset="0"/>
                <a:cs typeface="Times New Roman" panose="02020603050405020304" pitchFamily="18" charset="0"/>
              </a:rPr>
              <a:t>Proposition: </a:t>
            </a:r>
            <a:r>
              <a:rPr lang="en-US" sz="7200" b="1" dirty="0">
                <a:latin typeface="Times New Roman" panose="02020603050405020304" pitchFamily="18" charset="0"/>
                <a:cs typeface="Times New Roman" panose="02020603050405020304" pitchFamily="18" charset="0"/>
              </a:rPr>
              <a:t>The Challenge is to Build Hierarchy</a:t>
            </a:r>
          </a:p>
          <a:p>
            <a:endParaRPr lang="en-US" sz="7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7200" dirty="0">
                <a:latin typeface="Times New Roman" panose="02020603050405020304" pitchFamily="18" charset="0"/>
                <a:cs typeface="Times New Roman" panose="02020603050405020304" pitchFamily="18" charset="0"/>
              </a:rPr>
              <a:t>The formation of </a:t>
            </a:r>
            <a:r>
              <a:rPr lang="en-US" sz="7200" b="1" dirty="0">
                <a:latin typeface="Times New Roman" panose="02020603050405020304" pitchFamily="18" charset="0"/>
                <a:cs typeface="Times New Roman" panose="02020603050405020304" pitchFamily="18" charset="0"/>
              </a:rPr>
              <a:t>bulk network </a:t>
            </a:r>
            <a:r>
              <a:rPr lang="en-US" sz="7200" dirty="0">
                <a:latin typeface="Times New Roman" panose="02020603050405020304" pitchFamily="18" charset="0"/>
                <a:cs typeface="Times New Roman" panose="02020603050405020304" pitchFamily="18" charset="0"/>
              </a:rPr>
              <a:t>on the cm scale is dictated by the </a:t>
            </a:r>
            <a:r>
              <a:rPr lang="en-US" sz="7200" b="1" dirty="0">
                <a:latin typeface="Times New Roman" panose="02020603050405020304" pitchFamily="18" charset="0"/>
                <a:cs typeface="Times New Roman" panose="02020603050405020304" pitchFamily="18" charset="0"/>
              </a:rPr>
              <a:t>nature of clustered aggregates </a:t>
            </a:r>
            <a:r>
              <a:rPr lang="en-US" sz="7200" dirty="0">
                <a:latin typeface="Times New Roman" panose="02020603050405020304" pitchFamily="18" charset="0"/>
                <a:cs typeface="Times New Roman" panose="02020603050405020304" pitchFamily="18" charset="0"/>
              </a:rPr>
              <a:t>and the </a:t>
            </a:r>
            <a:r>
              <a:rPr lang="en-US" sz="7200" b="1" dirty="0">
                <a:latin typeface="Times New Roman" panose="02020603050405020304" pitchFamily="18" charset="0"/>
                <a:cs typeface="Times New Roman" panose="02020603050405020304" pitchFamily="18" charset="0"/>
              </a:rPr>
              <a:t>surface chemistry </a:t>
            </a:r>
            <a:r>
              <a:rPr lang="en-US" sz="7200" dirty="0">
                <a:latin typeface="Times New Roman" panose="02020603050405020304" pitchFamily="18" charset="0"/>
                <a:cs typeface="Times New Roman" panose="02020603050405020304" pitchFamily="18" charset="0"/>
              </a:rPr>
              <a:t>and </a:t>
            </a:r>
            <a:r>
              <a:rPr lang="en-US" sz="7200" b="1" dirty="0">
                <a:latin typeface="Times New Roman" panose="02020603050405020304" pitchFamily="18" charset="0"/>
                <a:cs typeface="Times New Roman" panose="02020603050405020304" pitchFamily="18" charset="0"/>
              </a:rPr>
              <a:t>particle size</a:t>
            </a:r>
            <a:r>
              <a:rPr lang="en-US" sz="7200" dirty="0">
                <a:latin typeface="Times New Roman" panose="02020603050405020304" pitchFamily="18" charset="0"/>
                <a:cs typeface="Times New Roman" panose="02020603050405020304" pitchFamily="18" charset="0"/>
              </a:rPr>
              <a:t>, and </a:t>
            </a:r>
            <a:r>
              <a:rPr lang="en-US" sz="7200" b="1" dirty="0">
                <a:latin typeface="Times New Roman" panose="02020603050405020304" pitchFamily="18" charset="0"/>
                <a:cs typeface="Times New Roman" panose="02020603050405020304" pitchFamily="18" charset="0"/>
              </a:rPr>
              <a:t>mixing kinetics</a:t>
            </a:r>
          </a:p>
          <a:p>
            <a:pPr marL="342900" indent="-342900">
              <a:buFont typeface="Arial" panose="020B0604020202020204" pitchFamily="34" charset="0"/>
              <a:buChar char="•"/>
            </a:pPr>
            <a:endParaRPr lang="en-US" sz="7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7200" dirty="0">
                <a:latin typeface="Times New Roman" panose="02020603050405020304" pitchFamily="18" charset="0"/>
                <a:cs typeface="Times New Roman" panose="02020603050405020304" pitchFamily="18" charset="0"/>
              </a:rPr>
              <a:t>The point of </a:t>
            </a:r>
            <a:r>
              <a:rPr lang="en-US" sz="7200" b="1" dirty="0">
                <a:latin typeface="Times New Roman" panose="02020603050405020304" pitchFamily="18" charset="0"/>
                <a:cs typeface="Times New Roman" panose="02020603050405020304" pitchFamily="18" charset="0"/>
              </a:rPr>
              <a:t>particle modification</a:t>
            </a:r>
            <a:r>
              <a:rPr lang="en-US" sz="7200" dirty="0">
                <a:latin typeface="Times New Roman" panose="02020603050405020304" pitchFamily="18" charset="0"/>
                <a:cs typeface="Times New Roman" panose="02020603050405020304" pitchFamily="18" charset="0"/>
              </a:rPr>
              <a:t> is to </a:t>
            </a:r>
            <a:r>
              <a:rPr lang="en-US" sz="7200" b="1" dirty="0">
                <a:latin typeface="Times New Roman" panose="02020603050405020304" pitchFamily="18" charset="0"/>
                <a:cs typeface="Times New Roman" panose="02020603050405020304" pitchFamily="18" charset="0"/>
              </a:rPr>
              <a:t>control immiscibility and hierarchical emergence</a:t>
            </a:r>
            <a:r>
              <a:rPr lang="en-US" sz="7200" dirty="0">
                <a:latin typeface="Times New Roman" panose="02020603050405020304" pitchFamily="18" charset="0"/>
                <a:cs typeface="Times New Roman" panose="02020603050405020304" pitchFamily="18" charset="0"/>
              </a:rPr>
              <a:t> not to enhance miscibility</a:t>
            </a:r>
          </a:p>
          <a:p>
            <a:pPr marL="342900" indent="-342900">
              <a:buFont typeface="Arial" panose="020B0604020202020204" pitchFamily="34" charset="0"/>
              <a:buChar char="•"/>
            </a:pPr>
            <a:endParaRPr lang="en-US" sz="7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7200" b="1" dirty="0">
                <a:latin typeface="Times New Roman" panose="02020603050405020304" pitchFamily="18" charset="0"/>
                <a:cs typeface="Times New Roman" panose="02020603050405020304" pitchFamily="18" charset="0"/>
              </a:rPr>
              <a:t>Hierarchical structure </a:t>
            </a:r>
            <a:r>
              <a:rPr lang="en-US" sz="7200" dirty="0">
                <a:latin typeface="Times New Roman" panose="02020603050405020304" pitchFamily="18" charset="0"/>
                <a:cs typeface="Times New Roman" panose="02020603050405020304" pitchFamily="18" charset="0"/>
              </a:rPr>
              <a:t>is associated with </a:t>
            </a:r>
            <a:r>
              <a:rPr lang="en-US" sz="7200" b="1" dirty="0">
                <a:latin typeface="Times New Roman" panose="02020603050405020304" pitchFamily="18" charset="0"/>
                <a:cs typeface="Times New Roman" panose="02020603050405020304" pitchFamily="18" charset="0"/>
              </a:rPr>
              <a:t>hierarchical dynamic response</a:t>
            </a: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096607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474B43-80F0-43F0-A981-9A6435706A13}"/>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31</a:t>
            </a:fld>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04E5E8-BB5B-43F9-A61C-801DAF70FBA4}"/>
              </a:ext>
            </a:extLst>
          </p:cNvPr>
          <p:cNvSpPr txBox="1"/>
          <p:nvPr/>
        </p:nvSpPr>
        <p:spPr>
          <a:xfrm>
            <a:off x="169691" y="94965"/>
            <a:ext cx="6094378"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Acknowledgements</a:t>
            </a:r>
          </a:p>
        </p:txBody>
      </p:sp>
      <p:pic>
        <p:nvPicPr>
          <p:cNvPr id="7" name="Picture 2" descr="About UDRI : University of Dayton, Ohio">
            <a:extLst>
              <a:ext uri="{FF2B5EF4-FFF2-40B4-BE49-F238E27FC236}">
                <a16:creationId xmlns:a16="http://schemas.microsoft.com/office/drawing/2014/main" id="{2ED30EFE-02CE-4557-95A4-DB4065D7E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9" y="3486786"/>
            <a:ext cx="4391025" cy="995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yondellbasell - Industrial Chemical Blog">
            <a:extLst>
              <a:ext uri="{FF2B5EF4-FFF2-40B4-BE49-F238E27FC236}">
                <a16:creationId xmlns:a16="http://schemas.microsoft.com/office/drawing/2014/main" id="{455CA639-2F84-447A-B7F3-FF5E6D870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1839" y="5025655"/>
            <a:ext cx="25908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me - Sun Chemical">
            <a:extLst>
              <a:ext uri="{FF2B5EF4-FFF2-40B4-BE49-F238E27FC236}">
                <a16:creationId xmlns:a16="http://schemas.microsoft.com/office/drawing/2014/main" id="{92CDF248-11BE-432C-9551-7C0E6C39B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62" y="4858992"/>
            <a:ext cx="239077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ridgestone - Home | Facebook">
            <a:extLst>
              <a:ext uri="{FF2B5EF4-FFF2-40B4-BE49-F238E27FC236}">
                <a16:creationId xmlns:a16="http://schemas.microsoft.com/office/drawing/2014/main" id="{EFC335F4-D4CB-4CAD-BAB1-653D0CF00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2159" y="2569892"/>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njection molding Thermoforming | KraussMaffei - thermoplastic composites |  business platform">
            <a:extLst>
              <a:ext uri="{FF2B5EF4-FFF2-40B4-BE49-F238E27FC236}">
                <a16:creationId xmlns:a16="http://schemas.microsoft.com/office/drawing/2014/main" id="{3D08215A-EBCB-45EC-8516-5BB0057F15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2717" y="3090077"/>
            <a:ext cx="2590800" cy="13601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F928F86-47DA-4337-B763-942D9696BE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7737" y="3945400"/>
            <a:ext cx="3293912" cy="1534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B50DAB0-7841-429E-AE11-D824F646EFDD}"/>
              </a:ext>
            </a:extLst>
          </p:cNvPr>
          <p:cNvPicPr>
            <a:picLocks noChangeAspect="1"/>
          </p:cNvPicPr>
          <p:nvPr/>
        </p:nvPicPr>
        <p:blipFill>
          <a:blip r:embed="rId9"/>
          <a:stretch>
            <a:fillRect/>
          </a:stretch>
        </p:blipFill>
        <p:spPr>
          <a:xfrm>
            <a:off x="4515064" y="4722122"/>
            <a:ext cx="1884078" cy="1816790"/>
          </a:xfrm>
          <a:prstGeom prst="rect">
            <a:avLst/>
          </a:prstGeom>
        </p:spPr>
      </p:pic>
      <p:sp>
        <p:nvSpPr>
          <p:cNvPr id="15" name="Rectangle 14">
            <a:extLst>
              <a:ext uri="{FF2B5EF4-FFF2-40B4-BE49-F238E27FC236}">
                <a16:creationId xmlns:a16="http://schemas.microsoft.com/office/drawing/2014/main" id="{3D3284C3-E2E1-BF4F-A196-C206F8DB7FAF}"/>
              </a:ext>
            </a:extLst>
          </p:cNvPr>
          <p:cNvSpPr/>
          <p:nvPr/>
        </p:nvSpPr>
        <p:spPr>
          <a:xfrm>
            <a:off x="708992" y="786877"/>
            <a:ext cx="10644808" cy="2031325"/>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Greg Beaucage</a:t>
            </a:r>
            <a:r>
              <a:rPr lang="en-US" dirty="0">
                <a:latin typeface="Times New Roman" panose="02020603050405020304" pitchFamily="18" charset="0"/>
                <a:cs typeface="Times New Roman" panose="02020603050405020304" pitchFamily="18" charset="0"/>
              </a:rPr>
              <a:t>, Professor of Chemical and Materials Engineering (beaucag@uc.edu or </a:t>
            </a:r>
            <a:r>
              <a:rPr lang="en-US" b="1" dirty="0" err="1">
                <a:latin typeface="Times New Roman" panose="02020603050405020304" pitchFamily="18" charset="0"/>
                <a:cs typeface="Times New Roman" panose="02020603050405020304" pitchFamily="18" charset="0"/>
              </a:rPr>
              <a:t>gbeaucage@gmail.com</a:t>
            </a:r>
            <a:r>
              <a:rPr lang="en-US"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Kabir Rishi</a:t>
            </a:r>
            <a:r>
              <a:rPr lang="en-US" dirty="0">
                <a:latin typeface="Times New Roman" panose="02020603050405020304" pitchFamily="18" charset="0"/>
                <a:cs typeface="Times New Roman" panose="02020603050405020304" pitchFamily="18" charset="0"/>
              </a:rPr>
              <a:t>, CDC/NIOSH</a:t>
            </a:r>
          </a:p>
          <a:p>
            <a:r>
              <a:rPr lang="en-US" dirty="0">
                <a:latin typeface="Times New Roman" panose="02020603050405020304" pitchFamily="18" charset="0"/>
                <a:cs typeface="Times New Roman" panose="02020603050405020304" pitchFamily="18" charset="0"/>
              </a:rPr>
              <a:t>Department of Chemical and Materials Engineering, University of Cincinnati</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Alex McGlasson (UMass), Vikram </a:t>
            </a:r>
            <a:r>
              <a:rPr lang="en-US" dirty="0" err="1">
                <a:solidFill>
                  <a:srgbClr val="222222"/>
                </a:solidFill>
                <a:latin typeface="Times New Roman" panose="02020603050405020304" pitchFamily="18" charset="0"/>
                <a:cs typeface="Times New Roman" panose="02020603050405020304" pitchFamily="18" charset="0"/>
              </a:rPr>
              <a:t>Kuppa</a:t>
            </a:r>
            <a:r>
              <a:rPr lang="en-US" dirty="0">
                <a:solidFill>
                  <a:srgbClr val="222222"/>
                </a:solidFill>
                <a:latin typeface="Times New Roman" panose="02020603050405020304" pitchFamily="18" charset="0"/>
                <a:cs typeface="Times New Roman" panose="02020603050405020304" pitchFamily="18" charset="0"/>
              </a:rPr>
              <a:t> (UDRI), Andrew </a:t>
            </a:r>
            <a:r>
              <a:rPr lang="en-US" dirty="0" err="1">
                <a:solidFill>
                  <a:srgbClr val="222222"/>
                </a:solidFill>
                <a:latin typeface="Times New Roman" panose="02020603050405020304" pitchFamily="18" charset="0"/>
                <a:cs typeface="Times New Roman" panose="02020603050405020304" pitchFamily="18" charset="0"/>
              </a:rPr>
              <a:t>Mulderig</a:t>
            </a:r>
            <a:r>
              <a:rPr lang="en-US" dirty="0">
                <a:solidFill>
                  <a:srgbClr val="222222"/>
                </a:solidFill>
                <a:latin typeface="Times New Roman" panose="02020603050405020304" pitchFamily="18" charset="0"/>
                <a:cs typeface="Times New Roman" panose="02020603050405020304" pitchFamily="18" charset="0"/>
              </a:rPr>
              <a:t> (</a:t>
            </a:r>
            <a:r>
              <a:rPr lang="en-US" dirty="0" err="1">
                <a:solidFill>
                  <a:srgbClr val="222222"/>
                </a:solidFill>
                <a:latin typeface="Times New Roman" panose="02020603050405020304" pitchFamily="18" charset="0"/>
                <a:cs typeface="Times New Roman" panose="02020603050405020304" pitchFamily="18" charset="0"/>
              </a:rPr>
              <a:t>Omya</a:t>
            </a:r>
            <a:r>
              <a:rPr lang="en-US" dirty="0">
                <a:solidFill>
                  <a:srgbClr val="222222"/>
                </a:solidFill>
                <a:latin typeface="Times New Roman" panose="02020603050405020304" pitchFamily="18" charset="0"/>
                <a:cs typeface="Times New Roman" panose="02020603050405020304" pitchFamily="18" charset="0"/>
              </a:rPr>
              <a:t>), </a:t>
            </a:r>
            <a:r>
              <a:rPr lang="en-US" dirty="0" err="1">
                <a:solidFill>
                  <a:srgbClr val="222222"/>
                </a:solidFill>
                <a:latin typeface="Times New Roman" panose="02020603050405020304" pitchFamily="18" charset="0"/>
                <a:cs typeface="Times New Roman" panose="02020603050405020304" pitchFamily="18" charset="0"/>
              </a:rPr>
              <a:t>Vishak</a:t>
            </a:r>
            <a:r>
              <a:rPr lang="en-US" dirty="0">
                <a:solidFill>
                  <a:srgbClr val="222222"/>
                </a:solidFill>
                <a:latin typeface="Times New Roman" panose="02020603050405020304" pitchFamily="18" charset="0"/>
                <a:cs typeface="Times New Roman" panose="02020603050405020304" pitchFamily="18" charset="0"/>
              </a:rPr>
              <a:t> Narayanan, Min </a:t>
            </a:r>
            <a:r>
              <a:rPr lang="en-US" dirty="0" err="1">
                <a:solidFill>
                  <a:srgbClr val="222222"/>
                </a:solidFill>
                <a:latin typeface="Times New Roman" panose="02020603050405020304" pitchFamily="18" charset="0"/>
                <a:cs typeface="Times New Roman" panose="02020603050405020304" pitchFamily="18" charset="0"/>
              </a:rPr>
              <a:t>Rackaitis</a:t>
            </a:r>
            <a:r>
              <a:rPr lang="en-US" dirty="0">
                <a:solidFill>
                  <a:srgbClr val="222222"/>
                </a:solidFill>
                <a:latin typeface="Times New Roman" panose="02020603050405020304" pitchFamily="18" charset="0"/>
                <a:cs typeface="Times New Roman" panose="02020603050405020304" pitchFamily="18" charset="0"/>
              </a:rPr>
              <a:t> (Bridgestone), Jan </a:t>
            </a:r>
            <a:r>
              <a:rPr lang="en-US" dirty="0" err="1">
                <a:solidFill>
                  <a:srgbClr val="222222"/>
                </a:solidFill>
                <a:latin typeface="Times New Roman" panose="02020603050405020304" pitchFamily="18" charset="0"/>
                <a:cs typeface="Times New Roman" panose="02020603050405020304" pitchFamily="18" charset="0"/>
              </a:rPr>
              <a:t>Ilavsky</a:t>
            </a:r>
            <a:r>
              <a:rPr lang="en-US" dirty="0">
                <a:solidFill>
                  <a:srgbClr val="222222"/>
                </a:solidFill>
                <a:latin typeface="Times New Roman" panose="02020603050405020304" pitchFamily="18" charset="0"/>
                <a:cs typeface="Times New Roman" panose="02020603050405020304" pitchFamily="18" charset="0"/>
              </a:rPr>
              <a:t> (Argonne), </a:t>
            </a:r>
            <a:r>
              <a:rPr lang="en-US" dirty="0" err="1">
                <a:solidFill>
                  <a:srgbClr val="222222"/>
                </a:solidFill>
                <a:latin typeface="Times New Roman" panose="02020603050405020304" pitchFamily="18" charset="0"/>
                <a:cs typeface="Times New Roman" panose="02020603050405020304" pitchFamily="18" charset="0"/>
              </a:rPr>
              <a:t>Karsten</a:t>
            </a:r>
            <a:r>
              <a:rPr lang="en-US" dirty="0">
                <a:solidFill>
                  <a:srgbClr val="222222"/>
                </a:solidFill>
                <a:latin typeface="Times New Roman" panose="02020603050405020304" pitchFamily="18" charset="0"/>
                <a:cs typeface="Times New Roman" panose="02020603050405020304" pitchFamily="18" charset="0"/>
              </a:rPr>
              <a:t> </a:t>
            </a:r>
            <a:r>
              <a:rPr lang="en-US" dirty="0" err="1">
                <a:solidFill>
                  <a:srgbClr val="222222"/>
                </a:solidFill>
                <a:latin typeface="Times New Roman" panose="02020603050405020304" pitchFamily="18" charset="0"/>
                <a:cs typeface="Times New Roman" panose="02020603050405020304" pitchFamily="18" charset="0"/>
              </a:rPr>
              <a:t>Vogtt</a:t>
            </a:r>
            <a:r>
              <a:rPr lang="en-US" dirty="0">
                <a:solidFill>
                  <a:srgbClr val="222222"/>
                </a:solidFill>
                <a:latin typeface="Times New Roman" panose="02020603050405020304" pitchFamily="18" charset="0"/>
                <a:cs typeface="Times New Roman" panose="02020603050405020304" pitchFamily="18" charset="0"/>
              </a:rPr>
              <a:t>, </a:t>
            </a:r>
            <a:r>
              <a:rPr lang="en-US" dirty="0" err="1">
                <a:solidFill>
                  <a:srgbClr val="222222"/>
                </a:solidFill>
                <a:latin typeface="Times New Roman" panose="02020603050405020304" pitchFamily="18" charset="0"/>
                <a:cs typeface="Times New Roman" panose="02020603050405020304" pitchFamily="18" charset="0"/>
              </a:rPr>
              <a:t>Hanqiu</a:t>
            </a:r>
            <a:r>
              <a:rPr lang="en-US" dirty="0">
                <a:solidFill>
                  <a:srgbClr val="222222"/>
                </a:solidFill>
                <a:latin typeface="Times New Roman" panose="02020603050405020304" pitchFamily="18" charset="0"/>
                <a:cs typeface="Times New Roman" panose="02020603050405020304" pitchFamily="18" charset="0"/>
              </a:rPr>
              <a:t> Jiang (CIP), Jan </a:t>
            </a:r>
            <a:r>
              <a:rPr lang="en-US" dirty="0" err="1">
                <a:solidFill>
                  <a:srgbClr val="222222"/>
                </a:solidFill>
                <a:latin typeface="Times New Roman" panose="02020603050405020304" pitchFamily="18" charset="0"/>
                <a:cs typeface="Times New Roman" panose="02020603050405020304" pitchFamily="18" charset="0"/>
              </a:rPr>
              <a:t>Jin</a:t>
            </a:r>
            <a:r>
              <a:rPr lang="en-US" dirty="0">
                <a:solidFill>
                  <a:srgbClr val="222222"/>
                </a:solidFill>
                <a:latin typeface="Times New Roman" panose="02020603050405020304" pitchFamily="18" charset="0"/>
                <a:cs typeface="Times New Roman" panose="02020603050405020304" pitchFamily="18" charset="0"/>
              </a:rPr>
              <a:t>, Jay Kim (Bridgestone),  Lisa Clapp (Sun), Don Henderson (Sun), Danielle </a:t>
            </a:r>
            <a:r>
              <a:rPr lang="en-US" dirty="0" err="1">
                <a:solidFill>
                  <a:srgbClr val="222222"/>
                </a:solidFill>
                <a:latin typeface="Times New Roman" panose="02020603050405020304" pitchFamily="18" charset="0"/>
                <a:cs typeface="Times New Roman" panose="02020603050405020304" pitchFamily="18" charset="0"/>
              </a:rPr>
              <a:t>Veigel</a:t>
            </a:r>
            <a:r>
              <a:rPr lang="en-US" dirty="0">
                <a:solidFill>
                  <a:srgbClr val="222222"/>
                </a:solidFill>
                <a:latin typeface="Times New Roman" panose="02020603050405020304" pitchFamily="18" charset="0"/>
                <a:cs typeface="Times New Roman" panose="02020603050405020304" pitchFamily="18" charset="0"/>
              </a:rPr>
              <a:t>, Jeff Galloway (</a:t>
            </a:r>
            <a:r>
              <a:rPr lang="en-US" dirty="0" err="1">
                <a:solidFill>
                  <a:srgbClr val="222222"/>
                </a:solidFill>
                <a:latin typeface="Times New Roman" panose="02020603050405020304" pitchFamily="18" charset="0"/>
                <a:cs typeface="Times New Roman" panose="02020603050405020304" pitchFamily="18" charset="0"/>
              </a:rPr>
              <a:t>KraussMaffei</a:t>
            </a:r>
            <a:r>
              <a:rPr lang="en-US" dirty="0">
                <a:solidFill>
                  <a:srgbClr val="222222"/>
                </a:solidFill>
                <a:latin typeface="Times New Roman" panose="02020603050405020304" pitchFamily="18" charset="0"/>
                <a:cs typeface="Times New Roman" panose="02020603050405020304" pitchFamily="18" charset="0"/>
              </a:rPr>
              <a:t>), Hanna </a:t>
            </a:r>
            <a:r>
              <a:rPr lang="en-US" dirty="0" err="1">
                <a:latin typeface="Times New Roman" panose="02020603050405020304" pitchFamily="18" charset="0"/>
                <a:cs typeface="Times New Roman" panose="02020603050405020304" pitchFamily="18" charset="0"/>
              </a:rPr>
              <a:t>Campanelli</a:t>
            </a:r>
            <a:endParaRPr lang="en-US"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3B248CC-C98D-3C48-A23F-41B041B11DB2}"/>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311529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3AC581-C82E-4148-B53C-B7EBDEA76376}"/>
              </a:ext>
            </a:extLst>
          </p:cNvPr>
          <p:cNvSpPr>
            <a:spLocks noGrp="1"/>
          </p:cNvSpPr>
          <p:nvPr>
            <p:ph type="sldNum" sz="quarter" idx="12"/>
          </p:nvPr>
        </p:nvSpPr>
        <p:spPr/>
        <p:txBody>
          <a:bodyPr/>
          <a:lstStyle/>
          <a:p>
            <a:fld id="{0253C533-D0E3-BC4B-B7E7-E4407ACEA2FA}" type="slidenum">
              <a:rPr lang="en-US" smtClean="0"/>
              <a:t>32</a:t>
            </a:fld>
            <a:endParaRPr lang="en-US"/>
          </a:p>
        </p:txBody>
      </p:sp>
    </p:spTree>
    <p:extLst>
      <p:ext uri="{BB962C8B-B14F-4D97-AF65-F5344CB8AC3E}">
        <p14:creationId xmlns:p14="http://schemas.microsoft.com/office/powerpoint/2010/main" val="4126010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F9C8A-C15D-6849-989E-257DBD15CAFA}"/>
              </a:ext>
            </a:extLst>
          </p:cNvPr>
          <p:cNvSpPr/>
          <p:nvPr/>
        </p:nvSpPr>
        <p:spPr>
          <a:xfrm>
            <a:off x="59724" y="2136338"/>
            <a:ext cx="12072551" cy="2585323"/>
          </a:xfrm>
          <a:prstGeom prst="rect">
            <a:avLst/>
          </a:prstGeom>
        </p:spPr>
        <p:txBody>
          <a:bodyPr wrap="square">
            <a:spAutoFit/>
          </a:bodyPr>
          <a:lstStyle/>
          <a:p>
            <a:r>
              <a:rPr lang="en-US" dirty="0"/>
              <a:t>Nanoparticles in solution are characterized by colloidal thermodynamics such as the second virial coefficient and Debye charge screening. We have found that this approach can be adapted to kinetic mixing in Banbury mixers, twin screw and single screw extruders. An analogy is made between thermal dispersion and kinetic dispersion. This allows adaptation of the van der Waals model to describe nanoscale dispersion in terms of enthalpic interactions and excluded volume. Enthalpic interactions can be in the form of specific interactions that lead to correlated nanoparticles or mean field interactions that result in disordered particles. Specific Coulombic interactions display Debye screening that can result in a critical concentration where a transition between specific and mean field behavior is observed. In many situations, such as elastomer reinforcement, nano-scale dispersion is not optimal since agglomeration on the nano-scale can enable the formation of a network on macroscopic scales </a:t>
            </a:r>
            <a:r>
              <a:rPr lang="en-US" dirty="0" err="1"/>
              <a:t>assocated</a:t>
            </a:r>
            <a:r>
              <a:rPr lang="en-US" dirty="0"/>
              <a:t> with properties such as tear resistance. </a:t>
            </a:r>
          </a:p>
        </p:txBody>
      </p:sp>
      <p:sp>
        <p:nvSpPr>
          <p:cNvPr id="6" name="Rectangle 5">
            <a:extLst>
              <a:ext uri="{FF2B5EF4-FFF2-40B4-BE49-F238E27FC236}">
                <a16:creationId xmlns:a16="http://schemas.microsoft.com/office/drawing/2014/main" id="{00C4D83F-59B1-6040-8E62-1C35F278587B}"/>
              </a:ext>
            </a:extLst>
          </p:cNvPr>
          <p:cNvSpPr/>
          <p:nvPr/>
        </p:nvSpPr>
        <p:spPr>
          <a:xfrm>
            <a:off x="1712574" y="274766"/>
            <a:ext cx="10161374" cy="1477328"/>
          </a:xfrm>
          <a:prstGeom prst="rect">
            <a:avLst/>
          </a:prstGeom>
        </p:spPr>
        <p:txBody>
          <a:bodyPr wrap="square">
            <a:spAutoFit/>
          </a:bodyPr>
          <a:lstStyle/>
          <a:p>
            <a:r>
              <a:rPr lang="en-US" b="1" dirty="0">
                <a:hlinkClick r:id="rId2"/>
              </a:rPr>
              <a:t>3660094 - Quantification of nano-dispersion in polymer nanocomposites: A thermodynamic analogy </a:t>
            </a:r>
            <a:r>
              <a:rPr lang="en-US" dirty="0"/>
              <a:t>03:40pm - 04:00pm USA / Canada - Eastern - March 22, 2022 | Location: Virtual 21 </a:t>
            </a:r>
          </a:p>
          <a:p>
            <a:r>
              <a:rPr lang="en-US" b="1" dirty="0">
                <a:hlinkClick r:id="rId3"/>
              </a:rPr>
              <a:t>Gregory  Beaucage</a:t>
            </a:r>
            <a:r>
              <a:rPr lang="en-US" dirty="0"/>
              <a:t>, Presenter;  </a:t>
            </a:r>
            <a:r>
              <a:rPr lang="en-US" b="1" dirty="0">
                <a:hlinkClick r:id="rId3"/>
              </a:rPr>
              <a:t>Kabir Rishi</a:t>
            </a:r>
            <a:endParaRPr lang="en-US" dirty="0"/>
          </a:p>
          <a:p>
            <a:r>
              <a:rPr lang="en-US" dirty="0"/>
              <a:t>Division: [PMSE] Division of Polymeric Materials Science and Engineering</a:t>
            </a:r>
          </a:p>
          <a:p>
            <a:r>
              <a:rPr lang="en-US" dirty="0"/>
              <a:t>Session Type: Oral - Virtual</a:t>
            </a:r>
          </a:p>
        </p:txBody>
      </p:sp>
      <p:sp>
        <p:nvSpPr>
          <p:cNvPr id="7" name="Slide Number Placeholder 6">
            <a:extLst>
              <a:ext uri="{FF2B5EF4-FFF2-40B4-BE49-F238E27FC236}">
                <a16:creationId xmlns:a16="http://schemas.microsoft.com/office/drawing/2014/main" id="{611B4C8B-5D90-BB45-B3B6-723DD7B5EBB7}"/>
              </a:ext>
            </a:extLst>
          </p:cNvPr>
          <p:cNvSpPr>
            <a:spLocks noGrp="1"/>
          </p:cNvSpPr>
          <p:nvPr>
            <p:ph type="sldNum" sz="quarter" idx="12"/>
          </p:nvPr>
        </p:nvSpPr>
        <p:spPr/>
        <p:txBody>
          <a:bodyPr/>
          <a:lstStyle/>
          <a:p>
            <a:fld id="{0253C533-D0E3-BC4B-B7E7-E4407ACEA2FA}" type="slidenum">
              <a:rPr lang="en-US" smtClean="0"/>
              <a:t>33</a:t>
            </a:fld>
            <a:endParaRPr lang="en-US"/>
          </a:p>
        </p:txBody>
      </p:sp>
    </p:spTree>
    <p:extLst>
      <p:ext uri="{BB962C8B-B14F-4D97-AF65-F5344CB8AC3E}">
        <p14:creationId xmlns:p14="http://schemas.microsoft.com/office/powerpoint/2010/main" val="436734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7A069-CC5A-7F42-8809-E5A9CC828079}"/>
              </a:ext>
            </a:extLst>
          </p:cNvPr>
          <p:cNvSpPr>
            <a:spLocks noGrp="1"/>
          </p:cNvSpPr>
          <p:nvPr>
            <p:ph type="sldNum" sz="quarter" idx="12"/>
          </p:nvPr>
        </p:nvSpPr>
        <p:spPr/>
        <p:txBody>
          <a:bodyPr/>
          <a:lstStyle/>
          <a:p>
            <a:fld id="{0253C533-D0E3-BC4B-B7E7-E4407ACEA2FA}" type="slidenum">
              <a:rPr lang="en-US" smtClean="0"/>
              <a:t>34</a:t>
            </a:fld>
            <a:endParaRPr lang="en-US"/>
          </a:p>
        </p:txBody>
      </p:sp>
      <p:sp>
        <p:nvSpPr>
          <p:cNvPr id="3" name="Rectangle 2">
            <a:extLst>
              <a:ext uri="{FF2B5EF4-FFF2-40B4-BE49-F238E27FC236}">
                <a16:creationId xmlns:a16="http://schemas.microsoft.com/office/drawing/2014/main" id="{A45E088B-62C2-504E-A66C-02FAAD6029A5}"/>
              </a:ext>
            </a:extLst>
          </p:cNvPr>
          <p:cNvSpPr/>
          <p:nvPr/>
        </p:nvSpPr>
        <p:spPr>
          <a:xfrm>
            <a:off x="2859155" y="2967335"/>
            <a:ext cx="7894983" cy="1477328"/>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Greg Beaucage</a:t>
            </a:r>
            <a:r>
              <a:rPr lang="en-US" dirty="0">
                <a:latin typeface="Times New Roman" panose="02020603050405020304" pitchFamily="18" charset="0"/>
                <a:cs typeface="Times New Roman" panose="02020603050405020304" pitchFamily="18" charset="0"/>
              </a:rPr>
              <a:t>, Professor of Chemical and Materials Engineering</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Kabir Rishi</a:t>
            </a:r>
            <a:r>
              <a:rPr lang="en-US" dirty="0">
                <a:latin typeface="Times New Roman" panose="02020603050405020304" pitchFamily="18" charset="0"/>
                <a:cs typeface="Times New Roman" panose="02020603050405020304" pitchFamily="18" charset="0"/>
              </a:rPr>
              <a:t>, NIOSH Research Laboratory, Cincinnati Ohio</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Department of Materials Science &amp; Engineering, University of Cincinnati</a:t>
            </a:r>
          </a:p>
        </p:txBody>
      </p:sp>
      <p:sp>
        <p:nvSpPr>
          <p:cNvPr id="4" name="Rectangle 3">
            <a:extLst>
              <a:ext uri="{FF2B5EF4-FFF2-40B4-BE49-F238E27FC236}">
                <a16:creationId xmlns:a16="http://schemas.microsoft.com/office/drawing/2014/main" id="{DEA62030-7540-C241-A667-E5B6103D7659}"/>
              </a:ext>
            </a:extLst>
          </p:cNvPr>
          <p:cNvSpPr/>
          <p:nvPr/>
        </p:nvSpPr>
        <p:spPr>
          <a:xfrm>
            <a:off x="1928190" y="1055648"/>
            <a:ext cx="9134061" cy="1200329"/>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Quantification of nano-dispersion in polymer nanocomposites: A thermodynamic analogy</a:t>
            </a:r>
          </a:p>
        </p:txBody>
      </p:sp>
    </p:spTree>
    <p:extLst>
      <p:ext uri="{BB962C8B-B14F-4D97-AF65-F5344CB8AC3E}">
        <p14:creationId xmlns:p14="http://schemas.microsoft.com/office/powerpoint/2010/main" val="3236221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84A0A9-CB64-4906-9AA4-A3E683E81395}"/>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35</a:t>
            </a:fld>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FC4DDC0-F651-482C-A82E-C96CF3373998}"/>
              </a:ext>
            </a:extLst>
          </p:cNvPr>
          <p:cNvSpPr/>
          <p:nvPr/>
        </p:nvSpPr>
        <p:spPr>
          <a:xfrm>
            <a:off x="238539" y="2012494"/>
            <a:ext cx="11500394" cy="3477875"/>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One View of NM:</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Proposition: Nano-Manufacturing Involves Hierarchy, </a:t>
            </a:r>
            <a:r>
              <a:rPr lang="en-US" sz="2000" b="1" dirty="0">
                <a:latin typeface="Times New Roman" panose="02020603050405020304" pitchFamily="18" charset="0"/>
                <a:cs typeface="Times New Roman" panose="02020603050405020304" pitchFamily="18" charset="0"/>
              </a:rPr>
              <a:t>The Challenge is to Build Hierarchy</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formation of </a:t>
            </a:r>
            <a:r>
              <a:rPr lang="en-US" sz="2000" b="1" dirty="0">
                <a:latin typeface="Times New Roman" panose="02020603050405020304" pitchFamily="18" charset="0"/>
                <a:cs typeface="Times New Roman" panose="02020603050405020304" pitchFamily="18" charset="0"/>
              </a:rPr>
              <a:t>bulk network </a:t>
            </a:r>
            <a:r>
              <a:rPr lang="en-US" sz="2000" dirty="0">
                <a:latin typeface="Times New Roman" panose="02020603050405020304" pitchFamily="18" charset="0"/>
                <a:cs typeface="Times New Roman" panose="02020603050405020304" pitchFamily="18" charset="0"/>
              </a:rPr>
              <a:t>on the cm scale is dictated by the </a:t>
            </a:r>
            <a:r>
              <a:rPr lang="en-US" sz="2000" b="1" dirty="0">
                <a:latin typeface="Times New Roman" panose="02020603050405020304" pitchFamily="18" charset="0"/>
                <a:cs typeface="Times New Roman" panose="02020603050405020304" pitchFamily="18" charset="0"/>
              </a:rPr>
              <a:t>nature of clustered aggregates </a:t>
            </a:r>
            <a:r>
              <a:rPr lang="en-US" sz="2000" dirty="0">
                <a:latin typeface="Times New Roman" panose="02020603050405020304" pitchFamily="18" charset="0"/>
                <a:cs typeface="Times New Roman" panose="02020603050405020304" pitchFamily="18" charset="0"/>
              </a:rPr>
              <a:t>and the </a:t>
            </a:r>
            <a:r>
              <a:rPr lang="en-US" sz="2000" b="1" dirty="0">
                <a:latin typeface="Times New Roman" panose="02020603050405020304" pitchFamily="18" charset="0"/>
                <a:cs typeface="Times New Roman" panose="02020603050405020304" pitchFamily="18" charset="0"/>
              </a:rPr>
              <a:t>surface chemistry </a:t>
            </a:r>
            <a:r>
              <a:rPr lang="en-US" sz="2000" dirty="0">
                <a:latin typeface="Times New Roman" panose="02020603050405020304" pitchFamily="18" charset="0"/>
                <a:cs typeface="Times New Roman" panose="02020603050405020304" pitchFamily="18" charset="0"/>
              </a:rPr>
              <a:t>and </a:t>
            </a:r>
            <a:r>
              <a:rPr lang="en-US" sz="2000" b="1" dirty="0">
                <a:latin typeface="Times New Roman" panose="02020603050405020304" pitchFamily="18" charset="0"/>
                <a:cs typeface="Times New Roman" panose="02020603050405020304" pitchFamily="18" charset="0"/>
              </a:rPr>
              <a:t>particle size</a:t>
            </a:r>
            <a:r>
              <a:rPr lang="en-US" sz="2000" dirty="0">
                <a:latin typeface="Times New Roman" panose="02020603050405020304" pitchFamily="18" charset="0"/>
                <a:cs typeface="Times New Roman" panose="02020603050405020304" pitchFamily="18" charset="0"/>
              </a:rPr>
              <a:t>, and </a:t>
            </a:r>
            <a:r>
              <a:rPr lang="en-US" sz="2000" b="1" dirty="0">
                <a:latin typeface="Times New Roman" panose="02020603050405020304" pitchFamily="18" charset="0"/>
                <a:cs typeface="Times New Roman" panose="02020603050405020304" pitchFamily="18" charset="0"/>
              </a:rPr>
              <a:t>mixing kinetics</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point of </a:t>
            </a:r>
            <a:r>
              <a:rPr lang="en-US" sz="2000" b="1" dirty="0">
                <a:latin typeface="Times New Roman" panose="02020603050405020304" pitchFamily="18" charset="0"/>
                <a:cs typeface="Times New Roman" panose="02020603050405020304" pitchFamily="18" charset="0"/>
              </a:rPr>
              <a:t>particle modification</a:t>
            </a:r>
            <a:r>
              <a:rPr lang="en-US" sz="2000" dirty="0">
                <a:latin typeface="Times New Roman" panose="02020603050405020304" pitchFamily="18" charset="0"/>
                <a:cs typeface="Times New Roman" panose="02020603050405020304" pitchFamily="18" charset="0"/>
              </a:rPr>
              <a:t> is to </a:t>
            </a:r>
            <a:r>
              <a:rPr lang="en-US" sz="2000" b="1" dirty="0">
                <a:latin typeface="Times New Roman" panose="02020603050405020304" pitchFamily="18" charset="0"/>
                <a:cs typeface="Times New Roman" panose="02020603050405020304" pitchFamily="18" charset="0"/>
              </a:rPr>
              <a:t>control immiscibility and hierarchical emergence</a:t>
            </a:r>
            <a:r>
              <a:rPr lang="en-US" sz="2000" dirty="0">
                <a:latin typeface="Times New Roman" panose="02020603050405020304" pitchFamily="18" charset="0"/>
                <a:cs typeface="Times New Roman" panose="02020603050405020304" pitchFamily="18" charset="0"/>
              </a:rPr>
              <a:t> not to enhance miscibility</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hierarchical structure </a:t>
            </a:r>
            <a:r>
              <a:rPr lang="en-US" sz="2000" dirty="0">
                <a:latin typeface="Times New Roman" panose="02020603050405020304" pitchFamily="18" charset="0"/>
                <a:cs typeface="Times New Roman" panose="02020603050405020304" pitchFamily="18" charset="0"/>
              </a:rPr>
              <a:t>is associated with </a:t>
            </a:r>
            <a:r>
              <a:rPr lang="en-US" sz="2000" b="1" dirty="0">
                <a:latin typeface="Times New Roman" panose="02020603050405020304" pitchFamily="18" charset="0"/>
                <a:cs typeface="Times New Roman" panose="02020603050405020304" pitchFamily="18" charset="0"/>
              </a:rPr>
              <a:t>hierarchical dynamic response</a:t>
            </a:r>
          </a:p>
        </p:txBody>
      </p:sp>
      <p:sp>
        <p:nvSpPr>
          <p:cNvPr id="5" name="Rectangle 4">
            <a:extLst>
              <a:ext uri="{FF2B5EF4-FFF2-40B4-BE49-F238E27FC236}">
                <a16:creationId xmlns:a16="http://schemas.microsoft.com/office/drawing/2014/main" id="{0266E90D-9BD3-4741-9BD5-BAE22B5AA2C6}"/>
              </a:ext>
            </a:extLst>
          </p:cNvPr>
          <p:cNvSpPr/>
          <p:nvPr/>
        </p:nvSpPr>
        <p:spPr>
          <a:xfrm>
            <a:off x="2451651" y="773380"/>
            <a:ext cx="7894983" cy="923330"/>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Greg Beaucage</a:t>
            </a:r>
            <a:r>
              <a:rPr lang="en-US" dirty="0">
                <a:latin typeface="Times New Roman" panose="02020603050405020304" pitchFamily="18" charset="0"/>
                <a:cs typeface="Times New Roman" panose="02020603050405020304" pitchFamily="18" charset="0"/>
              </a:rPr>
              <a:t>, Professor of Chemical and Materials Engineering</a:t>
            </a:r>
          </a:p>
          <a:p>
            <a:r>
              <a:rPr lang="en-US" b="1" dirty="0">
                <a:latin typeface="Times New Roman" panose="02020603050405020304" pitchFamily="18" charset="0"/>
                <a:cs typeface="Times New Roman" panose="02020603050405020304" pitchFamily="18" charset="0"/>
              </a:rPr>
              <a:t>Kabir Rishi</a:t>
            </a:r>
            <a:r>
              <a:rPr lang="en-US" dirty="0">
                <a:latin typeface="Times New Roman" panose="02020603050405020304" pitchFamily="18" charset="0"/>
                <a:cs typeface="Times New Roman" panose="02020603050405020304" pitchFamily="18" charset="0"/>
              </a:rPr>
              <a:t>, CDC/NIOSH</a:t>
            </a:r>
          </a:p>
          <a:p>
            <a:r>
              <a:rPr lang="en-US" dirty="0">
                <a:latin typeface="Times New Roman" panose="02020603050405020304" pitchFamily="18" charset="0"/>
                <a:cs typeface="Times New Roman" panose="02020603050405020304" pitchFamily="18" charset="0"/>
              </a:rPr>
              <a:t>Department of Materials Science &amp; Engineering, University of Cincinnati</a:t>
            </a:r>
          </a:p>
        </p:txBody>
      </p:sp>
      <p:sp>
        <p:nvSpPr>
          <p:cNvPr id="2" name="Rectangle 1">
            <a:extLst>
              <a:ext uri="{FF2B5EF4-FFF2-40B4-BE49-F238E27FC236}">
                <a16:creationId xmlns:a16="http://schemas.microsoft.com/office/drawing/2014/main" id="{2A5CFA92-9B9C-7448-A425-FC428DBE1E1A}"/>
              </a:ext>
            </a:extLst>
          </p:cNvPr>
          <p:cNvSpPr/>
          <p:nvPr/>
        </p:nvSpPr>
        <p:spPr>
          <a:xfrm>
            <a:off x="924339" y="226763"/>
            <a:ext cx="10566116" cy="46166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Hierarchical emergent structure in commercial colloidal and polymeric systems</a:t>
            </a:r>
          </a:p>
        </p:txBody>
      </p:sp>
    </p:spTree>
    <p:extLst>
      <p:ext uri="{BB962C8B-B14F-4D97-AF65-F5344CB8AC3E}">
        <p14:creationId xmlns:p14="http://schemas.microsoft.com/office/powerpoint/2010/main" val="1199364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F03696-2BB0-5F4C-BAA8-EFBD532651E2}"/>
              </a:ext>
            </a:extLst>
          </p:cNvPr>
          <p:cNvSpPr>
            <a:spLocks noGrp="1"/>
          </p:cNvSpPr>
          <p:nvPr>
            <p:ph type="sldNum" sz="quarter" idx="12"/>
          </p:nvPr>
        </p:nvSpPr>
        <p:spPr/>
        <p:txBody>
          <a:bodyPr/>
          <a:lstStyle/>
          <a:p>
            <a:fld id="{0253C533-D0E3-BC4B-B7E7-E4407ACEA2FA}" type="slidenum">
              <a:rPr lang="en-US" smtClean="0"/>
              <a:t>36</a:t>
            </a:fld>
            <a:endParaRPr lang="en-US"/>
          </a:p>
        </p:txBody>
      </p:sp>
    </p:spTree>
    <p:extLst>
      <p:ext uri="{BB962C8B-B14F-4D97-AF65-F5344CB8AC3E}">
        <p14:creationId xmlns:p14="http://schemas.microsoft.com/office/powerpoint/2010/main" val="1832486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8272A1-4FEC-2C48-9A0F-78376710BF9A}"/>
              </a:ext>
            </a:extLst>
          </p:cNvPr>
          <p:cNvSpPr>
            <a:spLocks noGrp="1"/>
          </p:cNvSpPr>
          <p:nvPr>
            <p:ph type="sldNum" sz="quarter" idx="12"/>
          </p:nvPr>
        </p:nvSpPr>
        <p:spPr/>
        <p:txBody>
          <a:bodyPr/>
          <a:lstStyle/>
          <a:p>
            <a:fld id="{0253C533-D0E3-BC4B-B7E7-E4407ACEA2FA}" type="slidenum">
              <a:rPr lang="en-US" smtClean="0"/>
              <a:t>37</a:t>
            </a:fld>
            <a:endParaRPr lang="en-US"/>
          </a:p>
        </p:txBody>
      </p:sp>
    </p:spTree>
    <p:extLst>
      <p:ext uri="{BB962C8B-B14F-4D97-AF65-F5344CB8AC3E}">
        <p14:creationId xmlns:p14="http://schemas.microsoft.com/office/powerpoint/2010/main" val="2277350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CBD593-4661-7841-8CBC-254DCB668E63}"/>
              </a:ext>
            </a:extLst>
          </p:cNvPr>
          <p:cNvSpPr>
            <a:spLocks noGrp="1"/>
          </p:cNvSpPr>
          <p:nvPr>
            <p:ph type="sldNum" sz="quarter" idx="12"/>
          </p:nvPr>
        </p:nvSpPr>
        <p:spPr/>
        <p:txBody>
          <a:bodyPr/>
          <a:lstStyle/>
          <a:p>
            <a:fld id="{0253C533-D0E3-BC4B-B7E7-E4407ACEA2FA}" type="slidenum">
              <a:rPr lang="en-US" smtClean="0"/>
              <a:t>38</a:t>
            </a:fld>
            <a:endParaRPr lang="en-US"/>
          </a:p>
        </p:txBody>
      </p:sp>
    </p:spTree>
    <p:extLst>
      <p:ext uri="{BB962C8B-B14F-4D97-AF65-F5344CB8AC3E}">
        <p14:creationId xmlns:p14="http://schemas.microsoft.com/office/powerpoint/2010/main" val="250569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B7B11-9477-483B-8F78-69C1221AA40B}"/>
              </a:ext>
            </a:extLst>
          </p:cNvPr>
          <p:cNvPicPr>
            <a:picLocks noChangeAspect="1"/>
          </p:cNvPicPr>
          <p:nvPr/>
        </p:nvPicPr>
        <p:blipFill>
          <a:blip r:embed="rId3"/>
          <a:stretch>
            <a:fillRect/>
          </a:stretch>
        </p:blipFill>
        <p:spPr>
          <a:xfrm>
            <a:off x="235079" y="2841903"/>
            <a:ext cx="3203957" cy="2968372"/>
          </a:xfrm>
          <a:prstGeom prst="rect">
            <a:avLst/>
          </a:prstGeom>
        </p:spPr>
      </p:pic>
      <p:sp>
        <p:nvSpPr>
          <p:cNvPr id="10" name="Slide Number Placeholder 3">
            <a:extLst>
              <a:ext uri="{FF2B5EF4-FFF2-40B4-BE49-F238E27FC236}">
                <a16:creationId xmlns:a16="http://schemas.microsoft.com/office/drawing/2014/main" id="{9C39DCC7-452A-4DB1-9BC3-003BC950563A}"/>
              </a:ext>
            </a:extLst>
          </p:cNvPr>
          <p:cNvSpPr>
            <a:spLocks noGrp="1"/>
          </p:cNvSpPr>
          <p:nvPr>
            <p:ph type="sldNum" sz="quarter" idx="12"/>
          </p:nvPr>
        </p:nvSpPr>
        <p:spPr>
          <a:xfrm>
            <a:off x="8610600" y="6356350"/>
            <a:ext cx="2743200" cy="365125"/>
          </a:xfrm>
        </p:spPr>
        <p:txBody>
          <a:bodyPr/>
          <a:lstStyle/>
          <a:p>
            <a:fld id="{07884486-B7E9-CD4F-B261-673C490AB2D2}"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6280FD-D80A-4DE8-8CB9-CECE6EADD6D1}"/>
              </a:ext>
            </a:extLst>
          </p:cNvPr>
          <p:cNvSpPr/>
          <p:nvPr/>
        </p:nvSpPr>
        <p:spPr>
          <a:xfrm>
            <a:off x="118059" y="181257"/>
            <a:ext cx="9281598" cy="3847207"/>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The original nanocomposite</a:t>
            </a:r>
          </a:p>
          <a:p>
            <a:endParaRPr lang="en-US" sz="32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Polydisperse aggregates</a:t>
            </a:r>
          </a:p>
          <a:p>
            <a:endParaRPr lang="en-US" sz="20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Processed under shear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Kinetically mixed </a:t>
            </a:r>
            <a:r>
              <a:rPr lang="en-US" sz="2000" b="1" dirty="0">
                <a:latin typeface="Times New Roman" panose="02020603050405020304" pitchFamily="18" charset="0"/>
                <a:cs typeface="Times New Roman" panose="02020603050405020304" pitchFamily="18" charset="0"/>
              </a:rPr>
              <a:t>immiscible</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B9FA83B-ACB7-45D9-A346-936CBCCD26C7}"/>
              </a:ext>
            </a:extLst>
          </p:cNvPr>
          <p:cNvSpPr/>
          <p:nvPr/>
        </p:nvSpPr>
        <p:spPr>
          <a:xfrm>
            <a:off x="235079" y="6193577"/>
            <a:ext cx="8988283"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Song, L; Wang, Z; Tang, X.; Chen, L.; Chen, P.; Yuan, Q.; </a:t>
            </a:r>
            <a:r>
              <a:rPr lang="en-US" sz="1200" b="1" dirty="0">
                <a:latin typeface="Times New Roman" panose="02020603050405020304" pitchFamily="18" charset="0"/>
                <a:cs typeface="Times New Roman" panose="02020603050405020304" pitchFamily="18" charset="0"/>
              </a:rPr>
              <a:t>Li, L. </a:t>
            </a:r>
            <a:r>
              <a:rPr lang="en-US" sz="1200" dirty="0">
                <a:latin typeface="Times New Roman" panose="02020603050405020304" pitchFamily="18" charset="0"/>
                <a:cs typeface="Times New Roman" panose="02020603050405020304" pitchFamily="18" charset="0"/>
              </a:rPr>
              <a:t>Visualizing the Toughening Mechanism of Nanofiller with 3D X-ray Nano-CT: Stress-Induced Phase Separation of Silica Nanofiller and Silicone Polymer Double Networks Macromolecules 50 7249-7257 (2017). </a:t>
            </a:r>
          </a:p>
        </p:txBody>
      </p:sp>
      <p:pic>
        <p:nvPicPr>
          <p:cNvPr id="22" name="Picture 21">
            <a:extLst>
              <a:ext uri="{FF2B5EF4-FFF2-40B4-BE49-F238E27FC236}">
                <a16:creationId xmlns:a16="http://schemas.microsoft.com/office/drawing/2014/main" id="{89E109B9-6763-4CD2-96A1-FB8CBD622CA1}"/>
              </a:ext>
            </a:extLst>
          </p:cNvPr>
          <p:cNvPicPr>
            <a:picLocks noChangeAspect="1"/>
          </p:cNvPicPr>
          <p:nvPr/>
        </p:nvPicPr>
        <p:blipFill>
          <a:blip r:embed="rId4"/>
          <a:stretch>
            <a:fillRect/>
          </a:stretch>
        </p:blipFill>
        <p:spPr>
          <a:xfrm>
            <a:off x="8439149" y="136525"/>
            <a:ext cx="3456661" cy="4727291"/>
          </a:xfrm>
          <a:prstGeom prst="rect">
            <a:avLst/>
          </a:prstGeom>
        </p:spPr>
      </p:pic>
      <p:sp>
        <p:nvSpPr>
          <p:cNvPr id="23" name="Explosion: 14 Points 22">
            <a:extLst>
              <a:ext uri="{FF2B5EF4-FFF2-40B4-BE49-F238E27FC236}">
                <a16:creationId xmlns:a16="http://schemas.microsoft.com/office/drawing/2014/main" id="{649008A3-8F13-4843-BB06-B0FB4AF7635B}"/>
              </a:ext>
            </a:extLst>
          </p:cNvPr>
          <p:cNvSpPr/>
          <p:nvPr/>
        </p:nvSpPr>
        <p:spPr>
          <a:xfrm>
            <a:off x="8564248" y="4552779"/>
            <a:ext cx="3106136" cy="1773118"/>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1,000 x larger</a:t>
            </a:r>
          </a:p>
        </p:txBody>
      </p:sp>
      <p:sp>
        <p:nvSpPr>
          <p:cNvPr id="26" name="TextBox 25">
            <a:extLst>
              <a:ext uri="{FF2B5EF4-FFF2-40B4-BE49-F238E27FC236}">
                <a16:creationId xmlns:a16="http://schemas.microsoft.com/office/drawing/2014/main" id="{0501EC9E-33EF-48B9-B004-891840633AEC}"/>
              </a:ext>
            </a:extLst>
          </p:cNvPr>
          <p:cNvSpPr txBox="1"/>
          <p:nvPr/>
        </p:nvSpPr>
        <p:spPr>
          <a:xfrm>
            <a:off x="2891093" y="3287925"/>
            <a:ext cx="6096000" cy="1569660"/>
          </a:xfrm>
          <a:prstGeom prst="rect">
            <a:avLst/>
          </a:prstGeom>
          <a:noFill/>
        </p:spPr>
        <p:txBody>
          <a:bodyPr wrap="square">
            <a:spAutoFit/>
          </a:bodyPr>
          <a:lstStyle/>
          <a:p>
            <a:pPr algn="ctr"/>
            <a:r>
              <a:rPr lang="en-US" sz="2400" b="1" u="sng" dirty="0">
                <a:solidFill>
                  <a:srgbClr val="FF0000"/>
                </a:solidFill>
                <a:latin typeface="Times New Roman" panose="02020603050405020304" pitchFamily="18" charset="0"/>
                <a:cs typeface="Times New Roman" panose="02020603050405020304" pitchFamily="18" charset="0"/>
              </a:rPr>
              <a:t>Objective: </a:t>
            </a:r>
          </a:p>
          <a:p>
            <a:pPr algn="ctr"/>
            <a:r>
              <a:rPr lang="en-US" sz="2400" b="1" dirty="0">
                <a:solidFill>
                  <a:srgbClr val="FF0000"/>
                </a:solidFill>
                <a:latin typeface="Times New Roman" panose="02020603050405020304" pitchFamily="18" charset="0"/>
                <a:cs typeface="Times New Roman" panose="02020603050405020304" pitchFamily="18" charset="0"/>
              </a:rPr>
              <a:t>Tear resistance </a:t>
            </a:r>
          </a:p>
          <a:p>
            <a:pPr algn="ctr"/>
            <a:r>
              <a:rPr lang="en-US" sz="2400" b="1" dirty="0">
                <a:solidFill>
                  <a:srgbClr val="FF0000"/>
                </a:solidFill>
                <a:latin typeface="Times New Roman" panose="02020603050405020304" pitchFamily="18" charset="0"/>
                <a:cs typeface="Times New Roman" panose="02020603050405020304" pitchFamily="18" charset="0"/>
              </a:rPr>
              <a:t>Static charge dissipation</a:t>
            </a:r>
          </a:p>
          <a:p>
            <a:pPr algn="ctr"/>
            <a:r>
              <a:rPr lang="en-US" sz="2400" b="1" dirty="0">
                <a:solidFill>
                  <a:srgbClr val="FF0000"/>
                </a:solidFill>
                <a:latin typeface="Times New Roman" panose="02020603050405020304" pitchFamily="18" charset="0"/>
                <a:cs typeface="Times New Roman" panose="02020603050405020304" pitchFamily="18" charset="0"/>
              </a:rPr>
              <a:t>Dynamic mechanical spectrum</a:t>
            </a:r>
          </a:p>
        </p:txBody>
      </p:sp>
      <p:sp>
        <p:nvSpPr>
          <p:cNvPr id="28" name="TextBox 27">
            <a:extLst>
              <a:ext uri="{FF2B5EF4-FFF2-40B4-BE49-F238E27FC236}">
                <a16:creationId xmlns:a16="http://schemas.microsoft.com/office/drawing/2014/main" id="{08C6A60C-783B-4186-8243-0D3377526003}"/>
              </a:ext>
            </a:extLst>
          </p:cNvPr>
          <p:cNvSpPr txBox="1"/>
          <p:nvPr/>
        </p:nvSpPr>
        <p:spPr>
          <a:xfrm>
            <a:off x="3439036" y="5102389"/>
            <a:ext cx="5235984" cy="707886"/>
          </a:xfrm>
          <a:prstGeom prst="rect">
            <a:avLst/>
          </a:prstGeom>
          <a:noFill/>
        </p:spPr>
        <p:txBody>
          <a:bodyPr wrap="square">
            <a:spAutoFit/>
          </a:bodyPr>
          <a:lstStyle/>
          <a:p>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Why/how do added nanoparticles impact structures 100-1,000 times larger?</a:t>
            </a:r>
            <a:endParaRPr lang="en-US" sz="2000" b="1"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923DCB0-A5E3-C241-8D50-2A241D602CC4}"/>
              </a:ext>
            </a:extLst>
          </p:cNvPr>
          <p:cNvGrpSpPr/>
          <p:nvPr/>
        </p:nvGrpSpPr>
        <p:grpSpPr>
          <a:xfrm>
            <a:off x="5561574" y="1060865"/>
            <a:ext cx="2678057" cy="1938688"/>
            <a:chOff x="8496624" y="234496"/>
            <a:chExt cx="3548086" cy="2481868"/>
          </a:xfrm>
        </p:grpSpPr>
        <p:pic>
          <p:nvPicPr>
            <p:cNvPr id="13" name="Picture 12">
              <a:extLst>
                <a:ext uri="{FF2B5EF4-FFF2-40B4-BE49-F238E27FC236}">
                  <a16:creationId xmlns:a16="http://schemas.microsoft.com/office/drawing/2014/main" id="{90BB7403-6E38-DC4D-B220-78940170444D}"/>
                </a:ext>
              </a:extLst>
            </p:cNvPr>
            <p:cNvPicPr>
              <a:picLocks noChangeAspect="1"/>
            </p:cNvPicPr>
            <p:nvPr/>
          </p:nvPicPr>
          <p:blipFill rotWithShape="1">
            <a:blip r:embed="rId5"/>
            <a:srcRect b="6796"/>
            <a:stretch/>
          </p:blipFill>
          <p:spPr>
            <a:xfrm>
              <a:off x="8496624" y="234496"/>
              <a:ext cx="3548086" cy="2481868"/>
            </a:xfrm>
            <a:prstGeom prst="rect">
              <a:avLst/>
            </a:prstGeom>
          </p:spPr>
        </p:pic>
        <p:cxnSp>
          <p:nvCxnSpPr>
            <p:cNvPr id="15" name="Straight Arrow Connector 14">
              <a:extLst>
                <a:ext uri="{FF2B5EF4-FFF2-40B4-BE49-F238E27FC236}">
                  <a16:creationId xmlns:a16="http://schemas.microsoft.com/office/drawing/2014/main" id="{5D26BB20-A238-C945-BB13-A52A025525BD}"/>
                </a:ext>
              </a:extLst>
            </p:cNvPr>
            <p:cNvCxnSpPr>
              <a:cxnSpLocks/>
            </p:cNvCxnSpPr>
            <p:nvPr/>
          </p:nvCxnSpPr>
          <p:spPr>
            <a:xfrm>
              <a:off x="9566292" y="1992040"/>
              <a:ext cx="7043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8DCB7A-8542-4147-8EBB-BD916985DD78}"/>
                </a:ext>
              </a:extLst>
            </p:cNvPr>
            <p:cNvSpPr txBox="1"/>
            <p:nvPr/>
          </p:nvSpPr>
          <p:spPr>
            <a:xfrm>
              <a:off x="9335930" y="1459238"/>
              <a:ext cx="1113284" cy="433410"/>
            </a:xfrm>
            <a:prstGeom prst="rect">
              <a:avLst/>
            </a:prstGeom>
            <a:noFill/>
          </p:spPr>
          <p:txBody>
            <a:bodyPr wrap="none" rtlCol="0">
              <a:spAutoFit/>
            </a:bodyPr>
            <a:lstStyle/>
            <a:p>
              <a:r>
                <a:rPr lang="en-US" sz="1600" b="1" dirty="0">
                  <a:solidFill>
                    <a:srgbClr val="202124"/>
                  </a:solidFill>
                  <a:latin typeface="Arial" panose="020B0604020202020204" pitchFamily="34" charset="0"/>
                  <a:cs typeface="Arial" panose="020B0604020202020204" pitchFamily="34" charset="0"/>
                </a:rPr>
                <a:t>~50nm</a:t>
              </a:r>
              <a:endParaRPr lang="en-US" sz="1600" b="1" dirty="0">
                <a:latin typeface="Arial" panose="020B0604020202020204" pitchFamily="34" charset="0"/>
                <a:cs typeface="Arial" panose="020B0604020202020204" pitchFamily="34" charset="0"/>
              </a:endParaRPr>
            </a:p>
          </p:txBody>
        </p:sp>
      </p:grpSp>
      <p:sp>
        <p:nvSpPr>
          <p:cNvPr id="17" name="Rectangle 16">
            <a:extLst>
              <a:ext uri="{FF2B5EF4-FFF2-40B4-BE49-F238E27FC236}">
                <a16:creationId xmlns:a16="http://schemas.microsoft.com/office/drawing/2014/main" id="{5FB9B950-7B9B-DC42-9740-9896964BDD2D}"/>
              </a:ext>
            </a:extLst>
          </p:cNvPr>
          <p:cNvSpPr/>
          <p:nvPr/>
        </p:nvSpPr>
        <p:spPr>
          <a:xfrm>
            <a:off x="238540" y="6597457"/>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1747443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EB6383-BB01-4F90-8964-C1ACAB754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28" t="15142" r="1"/>
          <a:stretch/>
        </p:blipFill>
        <p:spPr bwMode="auto">
          <a:xfrm>
            <a:off x="158838" y="1798579"/>
            <a:ext cx="2798629" cy="23528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DABCE3F-61BE-4FF6-8E79-7258D6F48CDD}"/>
              </a:ext>
            </a:extLst>
          </p:cNvPr>
          <p:cNvSpPr>
            <a:spLocks noGrp="1"/>
          </p:cNvSpPr>
          <p:nvPr>
            <p:ph type="sldNum" sz="quarter" idx="12"/>
          </p:nvPr>
        </p:nvSpPr>
        <p:spPr/>
        <p:txBody>
          <a:bodyPr/>
          <a:lstStyle/>
          <a:p>
            <a:fld id="{F1EE4BA0-ABC5-49FC-9702-B147EDACC70D}" type="slidenum">
              <a:rPr lang="en-US" smtClean="0">
                <a:latin typeface="Arial" panose="020B0604020202020204" pitchFamily="34" charset="0"/>
                <a:cs typeface="Arial" panose="020B0604020202020204" pitchFamily="34" charset="0"/>
              </a:rPr>
              <a:t>5</a:t>
            </a:fld>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2AD6213-1A9B-4CAF-A0B2-C3BED2DB004F}"/>
              </a:ext>
            </a:extLst>
          </p:cNvPr>
          <p:cNvPicPr>
            <a:picLocks noChangeAspect="1"/>
          </p:cNvPicPr>
          <p:nvPr/>
        </p:nvPicPr>
        <p:blipFill rotWithShape="1">
          <a:blip r:embed="rId3"/>
          <a:srcRect b="6796"/>
          <a:stretch/>
        </p:blipFill>
        <p:spPr>
          <a:xfrm>
            <a:off x="8496624" y="216530"/>
            <a:ext cx="3548086" cy="2481868"/>
          </a:xfrm>
          <a:prstGeom prst="rect">
            <a:avLst/>
          </a:prstGeom>
        </p:spPr>
      </p:pic>
      <p:sp>
        <p:nvSpPr>
          <p:cNvPr id="11" name="TextBox 10">
            <a:extLst>
              <a:ext uri="{FF2B5EF4-FFF2-40B4-BE49-F238E27FC236}">
                <a16:creationId xmlns:a16="http://schemas.microsoft.com/office/drawing/2014/main" id="{CA481C02-ACEA-4809-B88B-6E8C871D23D7}"/>
              </a:ext>
            </a:extLst>
          </p:cNvPr>
          <p:cNvSpPr txBox="1"/>
          <p:nvPr/>
        </p:nvSpPr>
        <p:spPr>
          <a:xfrm>
            <a:off x="1125099" y="4343540"/>
            <a:ext cx="845103"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50</a:t>
            </a:r>
            <a:r>
              <a:rPr lang="en-US" sz="2800" b="1" i="0" dirty="0">
                <a:solidFill>
                  <a:srgbClr val="202124"/>
                </a:solidFill>
                <a:effectLst/>
                <a:latin typeface="Arial" panose="020B0604020202020204" pitchFamily="34" charset="0"/>
                <a:cs typeface="Arial" panose="020B0604020202020204" pitchFamily="34" charset="0"/>
              </a:rPr>
              <a:t>Å</a:t>
            </a:r>
            <a:endParaRPr lang="en-US" sz="2800" b="1" dirty="0">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6BB2FD74-33C4-4153-B931-E19616F0D527}"/>
              </a:ext>
            </a:extLst>
          </p:cNvPr>
          <p:cNvCxnSpPr/>
          <p:nvPr/>
        </p:nvCxnSpPr>
        <p:spPr>
          <a:xfrm>
            <a:off x="987287" y="4866760"/>
            <a:ext cx="10572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0997E17-2625-4482-AD02-8C2F6602C236}"/>
              </a:ext>
            </a:extLst>
          </p:cNvPr>
          <p:cNvCxnSpPr>
            <a:cxnSpLocks/>
          </p:cNvCxnSpPr>
          <p:nvPr/>
        </p:nvCxnSpPr>
        <p:spPr>
          <a:xfrm>
            <a:off x="9566292" y="1974074"/>
            <a:ext cx="7043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D79F23-AD87-4012-B345-9155BE9EB145}"/>
              </a:ext>
            </a:extLst>
          </p:cNvPr>
          <p:cNvSpPr txBox="1"/>
          <p:nvPr/>
        </p:nvSpPr>
        <p:spPr>
          <a:xfrm>
            <a:off x="9339436" y="1444914"/>
            <a:ext cx="1319592" cy="523220"/>
          </a:xfrm>
          <a:prstGeom prst="rect">
            <a:avLst/>
          </a:prstGeom>
          <a:noFill/>
        </p:spPr>
        <p:txBody>
          <a:bodyPr wrap="none" rtlCol="0">
            <a:spAutoFit/>
          </a:bodyPr>
          <a:lstStyle/>
          <a:p>
            <a:r>
              <a:rPr lang="en-US" sz="2800" b="1" dirty="0">
                <a:solidFill>
                  <a:srgbClr val="202124"/>
                </a:solidFill>
                <a:latin typeface="Times New Roman" panose="02020603050405020304" pitchFamily="18" charset="0"/>
                <a:cs typeface="Times New Roman" panose="02020603050405020304" pitchFamily="18" charset="0"/>
              </a:rPr>
              <a:t>~50 nm</a:t>
            </a:r>
            <a:endParaRPr lang="en-US" sz="28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73C4F2B-71F4-4BC6-AC33-9415202F602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55850" y="965446"/>
            <a:ext cx="5005655" cy="4706482"/>
          </a:xfrm>
          <a:prstGeom prst="rect">
            <a:avLst/>
          </a:prstGeom>
        </p:spPr>
      </p:pic>
      <p:cxnSp>
        <p:nvCxnSpPr>
          <p:cNvPr id="21" name="Straight Arrow Connector 20">
            <a:extLst>
              <a:ext uri="{FF2B5EF4-FFF2-40B4-BE49-F238E27FC236}">
                <a16:creationId xmlns:a16="http://schemas.microsoft.com/office/drawing/2014/main" id="{CE66A27B-412A-4D16-9677-C1387E25CE1B}"/>
              </a:ext>
            </a:extLst>
          </p:cNvPr>
          <p:cNvCxnSpPr>
            <a:cxnSpLocks/>
          </p:cNvCxnSpPr>
          <p:nvPr/>
        </p:nvCxnSpPr>
        <p:spPr>
          <a:xfrm flipV="1">
            <a:off x="6381345" y="2743904"/>
            <a:ext cx="3385225" cy="50583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F703F4D-1CB4-4E9B-9855-F517921C6E3B}"/>
              </a:ext>
            </a:extLst>
          </p:cNvPr>
          <p:cNvCxnSpPr/>
          <p:nvPr/>
        </p:nvCxnSpPr>
        <p:spPr>
          <a:xfrm flipV="1">
            <a:off x="5107021" y="965446"/>
            <a:ext cx="5272392" cy="11656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D1945748-60BF-435A-9D46-6EFEFF85454E}"/>
              </a:ext>
            </a:extLst>
          </p:cNvPr>
          <p:cNvSpPr/>
          <p:nvPr/>
        </p:nvSpPr>
        <p:spPr>
          <a:xfrm>
            <a:off x="31296" y="6027003"/>
            <a:ext cx="10024896" cy="830997"/>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p>
          <a:p>
            <a:r>
              <a:rPr lang="en-US" sz="1200" b="0" i="0" dirty="0">
                <a:solidFill>
                  <a:srgbClr val="222222"/>
                </a:solidFill>
                <a:effectLst/>
                <a:latin typeface="Times New Roman" panose="02020603050405020304" pitchFamily="18" charset="0"/>
                <a:cs typeface="Times New Roman" panose="02020603050405020304" pitchFamily="18" charset="0"/>
              </a:rPr>
              <a:t>Mulderig, A., Beaucage, G., Vogtt, K., Jiang, H. and Kuppa, V., 2017. Quantification of branching in fumed silica. </a:t>
            </a:r>
            <a:r>
              <a:rPr lang="en-US" sz="1200" b="0" i="1" dirty="0">
                <a:solidFill>
                  <a:srgbClr val="222222"/>
                </a:solidFill>
                <a:effectLst/>
                <a:latin typeface="Times New Roman" panose="02020603050405020304" pitchFamily="18" charset="0"/>
                <a:cs typeface="Times New Roman" panose="02020603050405020304" pitchFamily="18" charset="0"/>
              </a:rPr>
              <a:t>Journal of Aerosol Science</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109</a:t>
            </a:r>
            <a:r>
              <a:rPr lang="en-US" sz="1200" b="0" i="0" dirty="0">
                <a:solidFill>
                  <a:srgbClr val="222222"/>
                </a:solidFill>
                <a:effectLst/>
                <a:latin typeface="Times New Roman" panose="02020603050405020304" pitchFamily="18" charset="0"/>
                <a:cs typeface="Times New Roman" panose="02020603050405020304" pitchFamily="18" charset="0"/>
              </a:rPr>
              <a:t>, pp.28-37.</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B13CF94E-6940-471B-A2DF-401EC06E19A1}"/>
              </a:ext>
            </a:extLst>
          </p:cNvPr>
          <p:cNvSpPr txBox="1"/>
          <p:nvPr/>
        </p:nvSpPr>
        <p:spPr>
          <a:xfrm>
            <a:off x="5534630" y="783585"/>
            <a:ext cx="69762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Size</a:t>
            </a:r>
          </a:p>
        </p:txBody>
      </p:sp>
      <p:sp>
        <p:nvSpPr>
          <p:cNvPr id="47" name="TextBox 46">
            <a:extLst>
              <a:ext uri="{FF2B5EF4-FFF2-40B4-BE49-F238E27FC236}">
                <a16:creationId xmlns:a16="http://schemas.microsoft.com/office/drawing/2014/main" id="{1519199C-EA6D-4FB2-A1EE-13F41BD7BD5E}"/>
              </a:ext>
            </a:extLst>
          </p:cNvPr>
          <p:cNvSpPr txBox="1"/>
          <p:nvPr/>
        </p:nvSpPr>
        <p:spPr>
          <a:xfrm>
            <a:off x="8161505" y="4058543"/>
            <a:ext cx="3977035" cy="707886"/>
          </a:xfrm>
          <a:prstGeom prst="rect">
            <a:avLst/>
          </a:prstGeom>
          <a:noFill/>
        </p:spPr>
        <p:txBody>
          <a:bodyPr wrap="square">
            <a:spAutoFit/>
          </a:bodyPr>
          <a:lstStyle/>
          <a:p>
            <a:pPr algn="ct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One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size scale vs. multiple hierarchical size scales</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7CD179A6-CD9A-46CF-B0D9-D685CB4864CC}"/>
              </a:ext>
            </a:extLst>
          </p:cNvPr>
          <p:cNvSpPr txBox="1"/>
          <p:nvPr/>
        </p:nvSpPr>
        <p:spPr>
          <a:xfrm>
            <a:off x="8510843" y="2868503"/>
            <a:ext cx="3658566"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Aggregates of primary particles</a:t>
            </a:r>
          </a:p>
        </p:txBody>
      </p:sp>
      <p:sp>
        <p:nvSpPr>
          <p:cNvPr id="19" name="TextBox 18">
            <a:extLst>
              <a:ext uri="{FF2B5EF4-FFF2-40B4-BE49-F238E27FC236}">
                <a16:creationId xmlns:a16="http://schemas.microsoft.com/office/drawing/2014/main" id="{52633DD5-7015-45D9-88CB-7882962F8826}"/>
              </a:ext>
            </a:extLst>
          </p:cNvPr>
          <p:cNvSpPr txBox="1"/>
          <p:nvPr/>
        </p:nvSpPr>
        <p:spPr>
          <a:xfrm>
            <a:off x="324682" y="289960"/>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Multiscale Hierarchical Structures </a:t>
            </a:r>
          </a:p>
        </p:txBody>
      </p:sp>
      <p:sp>
        <p:nvSpPr>
          <p:cNvPr id="2" name="TextBox 1">
            <a:extLst>
              <a:ext uri="{FF2B5EF4-FFF2-40B4-BE49-F238E27FC236}">
                <a16:creationId xmlns:a16="http://schemas.microsoft.com/office/drawing/2014/main" id="{A56F3A0D-9349-9D49-B93F-588C810B942D}"/>
              </a:ext>
            </a:extLst>
          </p:cNvPr>
          <p:cNvSpPr txBox="1"/>
          <p:nvPr/>
        </p:nvSpPr>
        <p:spPr>
          <a:xfrm flipH="1">
            <a:off x="673476" y="5142515"/>
            <a:ext cx="1748348"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State of the Art </a:t>
            </a:r>
          </a:p>
          <a:p>
            <a:r>
              <a:rPr lang="en-US" b="1" dirty="0">
                <a:latin typeface="Times New Roman" panose="02020603050405020304" pitchFamily="18" charset="0"/>
                <a:cs typeface="Times New Roman" panose="02020603050405020304" pitchFamily="18" charset="0"/>
              </a:rPr>
              <a:t>Model System</a:t>
            </a:r>
          </a:p>
        </p:txBody>
      </p:sp>
      <p:sp>
        <p:nvSpPr>
          <p:cNvPr id="18" name="TextBox 17">
            <a:extLst>
              <a:ext uri="{FF2B5EF4-FFF2-40B4-BE49-F238E27FC236}">
                <a16:creationId xmlns:a16="http://schemas.microsoft.com/office/drawing/2014/main" id="{D9E4E054-2941-7748-82C9-7CA0699F856F}"/>
              </a:ext>
            </a:extLst>
          </p:cNvPr>
          <p:cNvSpPr txBox="1"/>
          <p:nvPr/>
        </p:nvSpPr>
        <p:spPr>
          <a:xfrm flipH="1">
            <a:off x="5173340" y="1164413"/>
            <a:ext cx="1748348"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Commercial</a:t>
            </a:r>
          </a:p>
          <a:p>
            <a:pPr algn="ctr"/>
            <a:r>
              <a:rPr lang="en-US" b="1" dirty="0">
                <a:latin typeface="Times New Roman" panose="02020603050405020304" pitchFamily="18" charset="0"/>
                <a:cs typeface="Times New Roman" panose="02020603050405020304" pitchFamily="18" charset="0"/>
              </a:rPr>
              <a:t>System</a:t>
            </a:r>
          </a:p>
        </p:txBody>
      </p:sp>
      <p:cxnSp>
        <p:nvCxnSpPr>
          <p:cNvPr id="5" name="Straight Connector 4">
            <a:extLst>
              <a:ext uri="{FF2B5EF4-FFF2-40B4-BE49-F238E27FC236}">
                <a16:creationId xmlns:a16="http://schemas.microsoft.com/office/drawing/2014/main" id="{3F508EB6-9C2E-CF4A-A6BD-36556EA721DB}"/>
              </a:ext>
            </a:extLst>
          </p:cNvPr>
          <p:cNvCxnSpPr/>
          <p:nvPr/>
        </p:nvCxnSpPr>
        <p:spPr>
          <a:xfrm>
            <a:off x="3087065" y="1183695"/>
            <a:ext cx="0" cy="4350206"/>
          </a:xfrm>
          <a:prstGeom prst="line">
            <a:avLst/>
          </a:prstGeom>
          <a:ln w="127000">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B12D858-2983-9B49-AC72-17146D72446B}"/>
              </a:ext>
            </a:extLst>
          </p:cNvPr>
          <p:cNvSpPr txBox="1"/>
          <p:nvPr/>
        </p:nvSpPr>
        <p:spPr>
          <a:xfrm flipH="1">
            <a:off x="3424992" y="5348762"/>
            <a:ext cx="1748348"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Commercial System</a:t>
            </a:r>
          </a:p>
        </p:txBody>
      </p:sp>
      <p:sp>
        <p:nvSpPr>
          <p:cNvPr id="23" name="Rectangle 22">
            <a:extLst>
              <a:ext uri="{FF2B5EF4-FFF2-40B4-BE49-F238E27FC236}">
                <a16:creationId xmlns:a16="http://schemas.microsoft.com/office/drawing/2014/main" id="{E4EDBC3C-DAAF-FF40-96CF-34C9B5CB6E31}"/>
              </a:ext>
            </a:extLst>
          </p:cNvPr>
          <p:cNvSpPr/>
          <p:nvPr/>
        </p:nvSpPr>
        <p:spPr>
          <a:xfrm>
            <a:off x="238540" y="6607396"/>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25476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E6BA4B-92F3-4EB5-A12B-A65C430FDF34}"/>
              </a:ext>
            </a:extLst>
          </p:cNvPr>
          <p:cNvPicPr>
            <a:picLocks noChangeAspect="1"/>
          </p:cNvPicPr>
          <p:nvPr/>
        </p:nvPicPr>
        <p:blipFill>
          <a:blip r:embed="rId3"/>
          <a:stretch>
            <a:fillRect/>
          </a:stretch>
        </p:blipFill>
        <p:spPr>
          <a:xfrm>
            <a:off x="1351567" y="2028877"/>
            <a:ext cx="9329736" cy="3509591"/>
          </a:xfrm>
          <a:prstGeom prst="rect">
            <a:avLst/>
          </a:prstGeom>
        </p:spPr>
      </p:pic>
      <p:sp>
        <p:nvSpPr>
          <p:cNvPr id="8" name="Slide Number Placeholder 7">
            <a:extLst>
              <a:ext uri="{FF2B5EF4-FFF2-40B4-BE49-F238E27FC236}">
                <a16:creationId xmlns:a16="http://schemas.microsoft.com/office/drawing/2014/main" id="{4D536367-D9B5-4973-BCFF-114829A532C6}"/>
              </a:ext>
            </a:extLst>
          </p:cNvPr>
          <p:cNvSpPr>
            <a:spLocks noGrp="1"/>
          </p:cNvSpPr>
          <p:nvPr>
            <p:ph type="sldNum" sz="quarter" idx="12"/>
          </p:nvPr>
        </p:nvSpPr>
        <p:spPr/>
        <p:txBody>
          <a:bodyPr/>
          <a:lstStyle/>
          <a:p>
            <a:fld id="{F1EE4BA0-ABC5-49FC-9702-B147EDACC70D}" type="slidenum">
              <a:rPr lang="en-US" smtClean="0">
                <a:latin typeface="Arial" panose="020B0604020202020204" pitchFamily="34" charset="0"/>
                <a:cs typeface="Arial" panose="020B0604020202020204" pitchFamily="34" charset="0"/>
              </a:rPr>
              <a:t>6</a:t>
            </a:fld>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60EF92C-BFE2-4692-A351-76E4CB7E75FC}"/>
              </a:ext>
            </a:extLst>
          </p:cNvPr>
          <p:cNvSpPr txBox="1"/>
          <p:nvPr/>
        </p:nvSpPr>
        <p:spPr>
          <a:xfrm>
            <a:off x="531872" y="5705812"/>
            <a:ext cx="10397601" cy="1015663"/>
          </a:xfrm>
          <a:prstGeom prst="rect">
            <a:avLst/>
          </a:prstGeom>
          <a:noFill/>
        </p:spPr>
        <p:txBody>
          <a:bodyPr wrap="square">
            <a:spAutoFit/>
          </a:bodyPr>
          <a:lstStyle/>
          <a:p>
            <a:pPr indent="-457200"/>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Pedersen, J. S.; Sommer, C. Temperature Dependence of the Virial Coefficients and the Chi Parameter in Semi-Dilute Solutions of PEG. In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Scattering Methods and the Properties of Polymer Materials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Springer Berlin Heidelberg: Berlin, Heidelberg, 2005; pp 70–78.</a:t>
            </a:r>
          </a:p>
          <a:p>
            <a:pPr indent="-457200"/>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Vogtt, K.; Beaucage, G.; Weaver, M.; Jiang, H. Thermodynamic Stability of Worm-like Micelle Solutions.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Soft Matter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13</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(36), 6068–6078. </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Jin, Y.; Beaucage, G.; Vogtt, K.; Jiang, H.; Kuppa, V.; Kim, J.; Ilavsky, J.; Rackaitis, M.; Mulderig, A.; Rishi, K.; Narayanan, V. A Pseudo-Thermodynamic Description of Dispersion for Nanocomposites.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Polymer (Guildf).</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129</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32–43. </a:t>
            </a:r>
            <a:endParaRPr lang="en-US" sz="12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18CA327-207E-4649-BEEC-7BE25A8837A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896677" y="98818"/>
            <a:ext cx="2811508" cy="1870135"/>
          </a:xfrm>
          <a:prstGeom prst="rect">
            <a:avLst/>
          </a:prstGeom>
        </p:spPr>
      </p:pic>
      <p:pic>
        <p:nvPicPr>
          <p:cNvPr id="3" name="Picture 2">
            <a:extLst>
              <a:ext uri="{FF2B5EF4-FFF2-40B4-BE49-F238E27FC236}">
                <a16:creationId xmlns:a16="http://schemas.microsoft.com/office/drawing/2014/main" id="{2AC24891-814B-4E75-9746-78F1BAAE8383}"/>
              </a:ext>
            </a:extLst>
          </p:cNvPr>
          <p:cNvPicPr>
            <a:picLocks noChangeAspect="1"/>
          </p:cNvPicPr>
          <p:nvPr/>
        </p:nvPicPr>
        <p:blipFill>
          <a:blip r:embed="rId5"/>
          <a:stretch>
            <a:fillRect/>
          </a:stretch>
        </p:blipFill>
        <p:spPr>
          <a:xfrm>
            <a:off x="3223767" y="98818"/>
            <a:ext cx="2619375" cy="1885950"/>
          </a:xfrm>
          <a:prstGeom prst="rect">
            <a:avLst/>
          </a:prstGeom>
        </p:spPr>
      </p:pic>
      <p:sp>
        <p:nvSpPr>
          <p:cNvPr id="11" name="TextBox 10">
            <a:extLst>
              <a:ext uri="{FF2B5EF4-FFF2-40B4-BE49-F238E27FC236}">
                <a16:creationId xmlns:a16="http://schemas.microsoft.com/office/drawing/2014/main" id="{FEBC8AD3-6CBE-4B0F-8CC4-65503B56C3AC}"/>
              </a:ext>
            </a:extLst>
          </p:cNvPr>
          <p:cNvSpPr txBox="1"/>
          <p:nvPr/>
        </p:nvSpPr>
        <p:spPr>
          <a:xfrm>
            <a:off x="327992" y="307261"/>
            <a:ext cx="2895776" cy="1077218"/>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A</a:t>
            </a:r>
            <a:r>
              <a:rPr lang="en-US" sz="3200" b="1" baseline="-25000" dirty="0">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 (or B</a:t>
            </a:r>
            <a:r>
              <a:rPr lang="en-US" sz="3200" b="1" baseline="-25000" dirty="0">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 from scattering</a:t>
            </a:r>
          </a:p>
        </p:txBody>
      </p:sp>
      <p:sp>
        <p:nvSpPr>
          <p:cNvPr id="9" name="TextBox 8">
            <a:extLst>
              <a:ext uri="{FF2B5EF4-FFF2-40B4-BE49-F238E27FC236}">
                <a16:creationId xmlns:a16="http://schemas.microsoft.com/office/drawing/2014/main" id="{9271DAA4-F28C-4C09-A114-350CC5D69AE5}"/>
              </a:ext>
            </a:extLst>
          </p:cNvPr>
          <p:cNvSpPr txBox="1"/>
          <p:nvPr/>
        </p:nvSpPr>
        <p:spPr>
          <a:xfrm>
            <a:off x="9089293" y="0"/>
            <a:ext cx="2937958" cy="2062103"/>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Quantitative measure of  nano-dispersion</a:t>
            </a:r>
          </a:p>
        </p:txBody>
      </p:sp>
      <p:sp>
        <p:nvSpPr>
          <p:cNvPr id="12" name="Rectangle 11">
            <a:extLst>
              <a:ext uri="{FF2B5EF4-FFF2-40B4-BE49-F238E27FC236}">
                <a16:creationId xmlns:a16="http://schemas.microsoft.com/office/drawing/2014/main" id="{E9A04CAA-0125-664B-964D-1B41F97D9074}"/>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2212743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31888"/>
          <a:stretch/>
        </p:blipFill>
        <p:spPr>
          <a:xfrm>
            <a:off x="432991" y="1560441"/>
            <a:ext cx="5714189" cy="3752340"/>
          </a:xfrm>
          <a:prstGeom prst="rect">
            <a:avLst/>
          </a:prstGeom>
        </p:spPr>
      </p:pic>
      <p:sp>
        <p:nvSpPr>
          <p:cNvPr id="7" name="TextBox 6"/>
          <p:cNvSpPr txBox="1"/>
          <p:nvPr/>
        </p:nvSpPr>
        <p:spPr>
          <a:xfrm>
            <a:off x="1401571" y="852555"/>
            <a:ext cx="4291856" cy="707886"/>
          </a:xfrm>
          <a:prstGeom prst="rect">
            <a:avLst/>
          </a:prstGeom>
          <a:noFill/>
        </p:spPr>
        <p:txBody>
          <a:bodyPr wrap="square" rtlCol="0">
            <a:spAutoFit/>
          </a:bodyPr>
          <a:lstStyle/>
          <a:p>
            <a:pPr algn="ctr"/>
            <a:r>
              <a:rPr lang="en-US" sz="2000" b="1" i="1" u="sng" dirty="0">
                <a:latin typeface="Times New Roman" panose="02020603050405020304" pitchFamily="18" charset="0"/>
                <a:cs typeface="Times New Roman" panose="02020603050405020304" pitchFamily="18" charset="0"/>
              </a:rPr>
              <a:t>Miscible:</a:t>
            </a:r>
          </a:p>
          <a:p>
            <a:pPr algn="ctr"/>
            <a:r>
              <a:rPr lang="en-US" sz="2000" b="1" dirty="0">
                <a:latin typeface="Times New Roman" panose="02020603050405020304" pitchFamily="18" charset="0"/>
                <a:cs typeface="Times New Roman" panose="02020603050405020304" pitchFamily="18" charset="0"/>
              </a:rPr>
              <a:t>Organic Pigment with Triton X100</a:t>
            </a:r>
          </a:p>
        </p:txBody>
      </p:sp>
      <p:pic>
        <p:nvPicPr>
          <p:cNvPr id="8" name="Picture 7"/>
          <p:cNvPicPr>
            <a:picLocks noChangeAspect="1"/>
          </p:cNvPicPr>
          <p:nvPr/>
        </p:nvPicPr>
        <p:blipFill rotWithShape="1">
          <a:blip r:embed="rId3"/>
          <a:srcRect b="15693"/>
          <a:stretch/>
        </p:blipFill>
        <p:spPr>
          <a:xfrm>
            <a:off x="6474861" y="1394112"/>
            <a:ext cx="4650804" cy="3985439"/>
          </a:xfrm>
          <a:prstGeom prst="rect">
            <a:avLst/>
          </a:prstGeom>
        </p:spPr>
      </p:pic>
      <p:sp>
        <p:nvSpPr>
          <p:cNvPr id="9" name="TextBox 8"/>
          <p:cNvSpPr txBox="1"/>
          <p:nvPr/>
        </p:nvSpPr>
        <p:spPr>
          <a:xfrm>
            <a:off x="6778287" y="714222"/>
            <a:ext cx="4728019" cy="707886"/>
          </a:xfrm>
          <a:prstGeom prst="rect">
            <a:avLst/>
          </a:prstGeom>
          <a:noFill/>
        </p:spPr>
        <p:txBody>
          <a:bodyPr wrap="square" rtlCol="0">
            <a:spAutoFit/>
          </a:bodyPr>
          <a:lstStyle/>
          <a:p>
            <a:pPr algn="ctr"/>
            <a:r>
              <a:rPr lang="en-US" sz="2000" b="1" i="1" u="sng" dirty="0">
                <a:latin typeface="Times New Roman" panose="02020603050405020304" pitchFamily="18" charset="0"/>
                <a:cs typeface="Times New Roman" panose="02020603050405020304" pitchFamily="18" charset="0"/>
              </a:rPr>
              <a:t>Immiscible:</a:t>
            </a:r>
          </a:p>
          <a:p>
            <a:r>
              <a:rPr lang="en-US" sz="2000" b="1" dirty="0">
                <a:latin typeface="Times New Roman" panose="02020603050405020304" pitchFamily="18" charset="0"/>
                <a:cs typeface="Times New Roman" panose="02020603050405020304" pitchFamily="18" charset="0"/>
              </a:rPr>
              <a:t>Carbon Black and Silica in Elastomer</a:t>
            </a:r>
          </a:p>
        </p:txBody>
      </p:sp>
      <p:sp>
        <p:nvSpPr>
          <p:cNvPr id="10" name="TextBox 9"/>
          <p:cNvSpPr txBox="1"/>
          <p:nvPr/>
        </p:nvSpPr>
        <p:spPr>
          <a:xfrm>
            <a:off x="1200417" y="5249892"/>
            <a:ext cx="4650805"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Thermally driven nano-dispersion (Stokes drag coefficient)</a:t>
            </a:r>
          </a:p>
        </p:txBody>
      </p:sp>
      <p:sp>
        <p:nvSpPr>
          <p:cNvPr id="11" name="TextBox 10"/>
          <p:cNvSpPr txBox="1"/>
          <p:nvPr/>
        </p:nvSpPr>
        <p:spPr>
          <a:xfrm>
            <a:off x="6632656" y="5312781"/>
            <a:ext cx="5019282"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Mechanically driven nano-dispersion (Lever arm)</a:t>
            </a:r>
          </a:p>
        </p:txBody>
      </p:sp>
      <p:sp>
        <p:nvSpPr>
          <p:cNvPr id="12" name="Slide Number Placeholder 11"/>
          <p:cNvSpPr>
            <a:spLocks noGrp="1"/>
          </p:cNvSpPr>
          <p:nvPr>
            <p:ph type="sldNum" sz="quarter" idx="12"/>
          </p:nvPr>
        </p:nvSpPr>
        <p:spPr/>
        <p:txBody>
          <a:bodyPr/>
          <a:lstStyle/>
          <a:p>
            <a:fld id="{0254CE11-4EA2-CB43-A481-424D0BE19C84}" type="slidenum">
              <a:rPr lang="en-US" smtClean="0">
                <a:latin typeface="Arial" panose="020B0604020202020204" pitchFamily="34" charset="0"/>
                <a:cs typeface="Arial" panose="020B0604020202020204" pitchFamily="34" charset="0"/>
              </a:rPr>
              <a:t>7</a:t>
            </a:fld>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94CB5EB-AD91-B041-ADAA-C832E2D0C188}"/>
              </a:ext>
            </a:extLst>
          </p:cNvPr>
          <p:cNvSpPr txBox="1"/>
          <p:nvPr/>
        </p:nvSpPr>
        <p:spPr>
          <a:xfrm>
            <a:off x="1219200" y="117173"/>
            <a:ext cx="1053010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Thermal Dispersion versus Kinetic Dispersion</a:t>
            </a:r>
          </a:p>
        </p:txBody>
      </p:sp>
      <p:sp>
        <p:nvSpPr>
          <p:cNvPr id="14" name="Rectangle 13">
            <a:extLst>
              <a:ext uri="{FF2B5EF4-FFF2-40B4-BE49-F238E27FC236}">
                <a16:creationId xmlns:a16="http://schemas.microsoft.com/office/drawing/2014/main" id="{016541B3-E0D0-5043-BECD-4040C449D6DD}"/>
              </a:ext>
            </a:extLst>
          </p:cNvPr>
          <p:cNvSpPr/>
          <p:nvPr/>
        </p:nvSpPr>
        <p:spPr>
          <a:xfrm>
            <a:off x="240964" y="6048528"/>
            <a:ext cx="10711957" cy="737831"/>
          </a:xfrm>
          <a:prstGeom prst="rect">
            <a:avLst/>
          </a:prstGeom>
        </p:spPr>
        <p:txBody>
          <a:bodyPr wrap="square">
            <a:spAutoFit/>
          </a:bodyPr>
          <a:lstStyle/>
          <a:p>
            <a:pPr>
              <a:lnSpc>
                <a:spcPct val="120000"/>
              </a:lnSpc>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Mulderig, A.; Beaucage, G.; Vogtt, K.; Jiang, H.; Jin, Y.; Clapp, L.; Henderson, D. C. Structural Emergence in Particle Dispersions.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Langmuir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2017</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33</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(49), 14029–14037. </a:t>
            </a:r>
          </a:p>
          <a:p>
            <a:pPr>
              <a:lnSpc>
                <a:spcPct val="120000"/>
              </a:lnSpc>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Jin, Y.; Beaucage, G.; Vogtt, K.; Jiang, H.; Kuppa, V.; Kim, J.; Ilavsky, J.; Rackaitis, M.; Mulderig, A.; Rishi, K.; Narayanan, V. A Pseudo-Thermodynamic Description of Dispersion for Nanocomposites.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Polymer (Guildf).</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2017</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129</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32–43. </a:t>
            </a:r>
            <a:endParaRPr lang="en-US" sz="1200" dirty="0">
              <a:latin typeface="Times New Roman" panose="02020603050405020304" pitchFamily="18" charset="0"/>
              <a:cs typeface="Times New Roman" panose="02020603050405020304" pitchFamily="18" charset="0"/>
            </a:endParaRPr>
          </a:p>
        </p:txBody>
      </p:sp>
      <p:pic>
        <p:nvPicPr>
          <p:cNvPr id="13" name="Picture 2">
            <a:extLst>
              <a:ext uri="{FF2B5EF4-FFF2-40B4-BE49-F238E27FC236}">
                <a16:creationId xmlns:a16="http://schemas.microsoft.com/office/drawing/2014/main" id="{30E36820-15F5-854D-9A3E-2C7106D721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94" t="26986" r="13833" b="-1075"/>
          <a:stretch/>
        </p:blipFill>
        <p:spPr bwMode="auto">
          <a:xfrm>
            <a:off x="240964" y="724410"/>
            <a:ext cx="853501" cy="9191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107ECED-BDCC-BB41-9610-772D06806969}"/>
              </a:ext>
            </a:extLst>
          </p:cNvPr>
          <p:cNvGrpSpPr/>
          <p:nvPr/>
        </p:nvGrpSpPr>
        <p:grpSpPr>
          <a:xfrm>
            <a:off x="10433305" y="1265601"/>
            <a:ext cx="1473794" cy="981992"/>
            <a:chOff x="5561575" y="2017561"/>
            <a:chExt cx="1473794" cy="981992"/>
          </a:xfrm>
        </p:grpSpPr>
        <p:pic>
          <p:nvPicPr>
            <p:cNvPr id="16" name="Picture 15">
              <a:extLst>
                <a:ext uri="{FF2B5EF4-FFF2-40B4-BE49-F238E27FC236}">
                  <a16:creationId xmlns:a16="http://schemas.microsoft.com/office/drawing/2014/main" id="{E4FC924B-F335-5E40-858C-6E8D276F72BE}"/>
                </a:ext>
              </a:extLst>
            </p:cNvPr>
            <p:cNvPicPr>
              <a:picLocks noChangeAspect="1"/>
            </p:cNvPicPr>
            <p:nvPr/>
          </p:nvPicPr>
          <p:blipFill rotWithShape="1">
            <a:blip r:embed="rId5"/>
            <a:srcRect t="62270" r="44968" b="6796"/>
            <a:stretch/>
          </p:blipFill>
          <p:spPr>
            <a:xfrm>
              <a:off x="5561575" y="2356115"/>
              <a:ext cx="1473794" cy="643438"/>
            </a:xfrm>
            <a:prstGeom prst="rect">
              <a:avLst/>
            </a:prstGeom>
          </p:spPr>
        </p:pic>
        <p:cxnSp>
          <p:nvCxnSpPr>
            <p:cNvPr id="17" name="Straight Arrow Connector 16">
              <a:extLst>
                <a:ext uri="{FF2B5EF4-FFF2-40B4-BE49-F238E27FC236}">
                  <a16:creationId xmlns:a16="http://schemas.microsoft.com/office/drawing/2014/main" id="{9139441C-A984-9949-A7CA-8ED5559B5108}"/>
                </a:ext>
              </a:extLst>
            </p:cNvPr>
            <p:cNvCxnSpPr>
              <a:cxnSpLocks/>
            </p:cNvCxnSpPr>
            <p:nvPr/>
          </p:nvCxnSpPr>
          <p:spPr>
            <a:xfrm>
              <a:off x="6368948" y="2433754"/>
              <a:ext cx="53165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DF0B87-75B9-A74B-AF51-5FC37814B13B}"/>
                </a:ext>
              </a:extLst>
            </p:cNvPr>
            <p:cNvSpPr txBox="1"/>
            <p:nvPr/>
          </p:nvSpPr>
          <p:spPr>
            <a:xfrm>
              <a:off x="6195073" y="2017561"/>
              <a:ext cx="840295" cy="338554"/>
            </a:xfrm>
            <a:prstGeom prst="rect">
              <a:avLst/>
            </a:prstGeom>
            <a:noFill/>
          </p:spPr>
          <p:txBody>
            <a:bodyPr wrap="none" rtlCol="0">
              <a:spAutoFit/>
            </a:bodyPr>
            <a:lstStyle/>
            <a:p>
              <a:r>
                <a:rPr lang="en-US" sz="1600" b="1" dirty="0">
                  <a:solidFill>
                    <a:srgbClr val="202124"/>
                  </a:solidFill>
                  <a:latin typeface="Arial" panose="020B0604020202020204" pitchFamily="34" charset="0"/>
                  <a:cs typeface="Arial" panose="020B0604020202020204" pitchFamily="34" charset="0"/>
                </a:rPr>
                <a:t>~50nm</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987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462AF62-53B6-0E44-AB77-28B8A4620E5D}"/>
              </a:ext>
            </a:extLst>
          </p:cNvPr>
          <p:cNvGrpSpPr/>
          <p:nvPr/>
        </p:nvGrpSpPr>
        <p:grpSpPr>
          <a:xfrm>
            <a:off x="2250383" y="1000817"/>
            <a:ext cx="7810500" cy="5194300"/>
            <a:chOff x="2190750" y="831850"/>
            <a:chExt cx="7810500" cy="5194300"/>
          </a:xfrm>
        </p:grpSpPr>
        <p:pic>
          <p:nvPicPr>
            <p:cNvPr id="2" name="Picture 1">
              <a:extLst>
                <a:ext uri="{FF2B5EF4-FFF2-40B4-BE49-F238E27FC236}">
                  <a16:creationId xmlns:a16="http://schemas.microsoft.com/office/drawing/2014/main" id="{276B1149-89AD-844E-A645-F5DB6164088F}"/>
                </a:ext>
              </a:extLst>
            </p:cNvPr>
            <p:cNvPicPr>
              <a:picLocks noChangeAspect="1"/>
            </p:cNvPicPr>
            <p:nvPr/>
          </p:nvPicPr>
          <p:blipFill>
            <a:blip r:embed="rId2"/>
            <a:stretch>
              <a:fillRect/>
            </a:stretch>
          </p:blipFill>
          <p:spPr>
            <a:xfrm>
              <a:off x="2190750" y="831850"/>
              <a:ext cx="7810500" cy="5194300"/>
            </a:xfrm>
            <a:prstGeom prst="rect">
              <a:avLst/>
            </a:prstGeom>
          </p:spPr>
        </p:pic>
        <p:grpSp>
          <p:nvGrpSpPr>
            <p:cNvPr id="12" name="Group 11">
              <a:extLst>
                <a:ext uri="{FF2B5EF4-FFF2-40B4-BE49-F238E27FC236}">
                  <a16:creationId xmlns:a16="http://schemas.microsoft.com/office/drawing/2014/main" id="{D73AEFDB-179A-FB41-86FE-3B641B595E2C}"/>
                </a:ext>
              </a:extLst>
            </p:cNvPr>
            <p:cNvGrpSpPr/>
            <p:nvPr/>
          </p:nvGrpSpPr>
          <p:grpSpPr>
            <a:xfrm>
              <a:off x="3041374" y="2435087"/>
              <a:ext cx="1421295" cy="1262270"/>
              <a:chOff x="3041374" y="2435087"/>
              <a:chExt cx="1421295" cy="1262270"/>
            </a:xfrm>
          </p:grpSpPr>
          <p:sp>
            <p:nvSpPr>
              <p:cNvPr id="3" name="Cloud 2">
                <a:extLst>
                  <a:ext uri="{FF2B5EF4-FFF2-40B4-BE49-F238E27FC236}">
                    <a16:creationId xmlns:a16="http://schemas.microsoft.com/office/drawing/2014/main" id="{D3103742-26BA-314C-8386-C5130D70CA48}"/>
                  </a:ext>
                </a:extLst>
              </p:cNvPr>
              <p:cNvSpPr/>
              <p:nvPr/>
            </p:nvSpPr>
            <p:spPr>
              <a:xfrm>
                <a:off x="3041374" y="2435087"/>
                <a:ext cx="1282148" cy="7851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170E77-2772-A443-B890-65A8ECEBE803}"/>
                  </a:ext>
                </a:extLst>
              </p:cNvPr>
              <p:cNvSpPr txBox="1"/>
              <p:nvPr/>
            </p:nvSpPr>
            <p:spPr>
              <a:xfrm>
                <a:off x="3180522" y="2596849"/>
                <a:ext cx="1282147"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Traffic is heavy today</a:t>
                </a:r>
              </a:p>
            </p:txBody>
          </p:sp>
          <p:sp>
            <p:nvSpPr>
              <p:cNvPr id="8" name="Oval 7">
                <a:extLst>
                  <a:ext uri="{FF2B5EF4-FFF2-40B4-BE49-F238E27FC236}">
                    <a16:creationId xmlns:a16="http://schemas.microsoft.com/office/drawing/2014/main" id="{64FCB47B-E142-FA4F-846F-B73C9C6A55DB}"/>
                  </a:ext>
                </a:extLst>
              </p:cNvPr>
              <p:cNvSpPr/>
              <p:nvPr/>
            </p:nvSpPr>
            <p:spPr>
              <a:xfrm>
                <a:off x="3682448" y="3627783"/>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512769A-758A-304A-B15D-884A364BA757}"/>
                  </a:ext>
                </a:extLst>
              </p:cNvPr>
              <p:cNvSpPr/>
              <p:nvPr/>
            </p:nvSpPr>
            <p:spPr>
              <a:xfrm>
                <a:off x="3675824" y="3521768"/>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A6798CE-ABE2-F84A-94D6-4E1C3E2590E1}"/>
                  </a:ext>
                </a:extLst>
              </p:cNvPr>
              <p:cNvSpPr/>
              <p:nvPr/>
            </p:nvSpPr>
            <p:spPr>
              <a:xfrm>
                <a:off x="3644347" y="3382329"/>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5BDF9A8-3BB4-214D-9AF8-5EC747DAE1AD}"/>
                  </a:ext>
                </a:extLst>
              </p:cNvPr>
              <p:cNvSpPr/>
              <p:nvPr/>
            </p:nvSpPr>
            <p:spPr>
              <a:xfrm>
                <a:off x="3647662" y="3256436"/>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6149450-EB96-0341-9BC5-A4D2D2432F55}"/>
                </a:ext>
              </a:extLst>
            </p:cNvPr>
            <p:cNvGrpSpPr/>
            <p:nvPr/>
          </p:nvGrpSpPr>
          <p:grpSpPr>
            <a:xfrm>
              <a:off x="5896387" y="2365513"/>
              <a:ext cx="1421295" cy="1262270"/>
              <a:chOff x="3041374" y="2435087"/>
              <a:chExt cx="1421295" cy="1262270"/>
            </a:xfrm>
          </p:grpSpPr>
          <p:sp>
            <p:nvSpPr>
              <p:cNvPr id="14" name="Cloud 13">
                <a:extLst>
                  <a:ext uri="{FF2B5EF4-FFF2-40B4-BE49-F238E27FC236}">
                    <a16:creationId xmlns:a16="http://schemas.microsoft.com/office/drawing/2014/main" id="{FCDB4B8D-917C-D54F-A9C2-BBD0132809A6}"/>
                  </a:ext>
                </a:extLst>
              </p:cNvPr>
              <p:cNvSpPr/>
              <p:nvPr/>
            </p:nvSpPr>
            <p:spPr>
              <a:xfrm>
                <a:off x="3041374" y="2435087"/>
                <a:ext cx="1282148" cy="7851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9719E5-DE77-FA41-BC58-287E3FCB8119}"/>
                  </a:ext>
                </a:extLst>
              </p:cNvPr>
              <p:cNvSpPr txBox="1"/>
              <p:nvPr/>
            </p:nvSpPr>
            <p:spPr>
              <a:xfrm>
                <a:off x="3180522" y="2596849"/>
                <a:ext cx="1282147"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Traffic is really heavy today</a:t>
                </a:r>
              </a:p>
            </p:txBody>
          </p:sp>
          <p:sp>
            <p:nvSpPr>
              <p:cNvPr id="16" name="Oval 15">
                <a:extLst>
                  <a:ext uri="{FF2B5EF4-FFF2-40B4-BE49-F238E27FC236}">
                    <a16:creationId xmlns:a16="http://schemas.microsoft.com/office/drawing/2014/main" id="{8A51D4C0-B3FF-C847-8329-078AFE298BF8}"/>
                  </a:ext>
                </a:extLst>
              </p:cNvPr>
              <p:cNvSpPr/>
              <p:nvPr/>
            </p:nvSpPr>
            <p:spPr>
              <a:xfrm>
                <a:off x="3682448" y="3627783"/>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BAA2BE-449A-494A-8FCB-F23005D7F2EA}"/>
                  </a:ext>
                </a:extLst>
              </p:cNvPr>
              <p:cNvSpPr/>
              <p:nvPr/>
            </p:nvSpPr>
            <p:spPr>
              <a:xfrm>
                <a:off x="3675824" y="3521768"/>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5C2547-9682-F844-89BD-6C280AA6027B}"/>
                  </a:ext>
                </a:extLst>
              </p:cNvPr>
              <p:cNvSpPr/>
              <p:nvPr/>
            </p:nvSpPr>
            <p:spPr>
              <a:xfrm>
                <a:off x="3644347" y="3382329"/>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296BAA-F420-9D41-AF7A-F95C1AE09668}"/>
                  </a:ext>
                </a:extLst>
              </p:cNvPr>
              <p:cNvSpPr/>
              <p:nvPr/>
            </p:nvSpPr>
            <p:spPr>
              <a:xfrm>
                <a:off x="3647662" y="3256436"/>
                <a:ext cx="139147" cy="6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052E59E1-DE48-7047-9C27-A1F3F23CC9E9}"/>
              </a:ext>
            </a:extLst>
          </p:cNvPr>
          <p:cNvSpPr txBox="1"/>
          <p:nvPr/>
        </p:nvSpPr>
        <p:spPr>
          <a:xfrm>
            <a:off x="2684389" y="297875"/>
            <a:ext cx="714541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Clustering can lead to locally higher concentrations</a:t>
            </a:r>
          </a:p>
        </p:txBody>
      </p:sp>
      <p:sp>
        <p:nvSpPr>
          <p:cNvPr id="22" name="Slide Number Placeholder 21">
            <a:extLst>
              <a:ext uri="{FF2B5EF4-FFF2-40B4-BE49-F238E27FC236}">
                <a16:creationId xmlns:a16="http://schemas.microsoft.com/office/drawing/2014/main" id="{C9000869-3228-F248-8090-8E805E847111}"/>
              </a:ext>
            </a:extLst>
          </p:cNvPr>
          <p:cNvSpPr>
            <a:spLocks noGrp="1"/>
          </p:cNvSpPr>
          <p:nvPr>
            <p:ph type="sldNum" sz="quarter" idx="12"/>
          </p:nvPr>
        </p:nvSpPr>
        <p:spPr/>
        <p:txBody>
          <a:bodyPr/>
          <a:lstStyle/>
          <a:p>
            <a:fld id="{0253C533-D0E3-BC4B-B7E7-E4407ACEA2FA}" type="slidenum">
              <a:rPr lang="en-US" smtClean="0"/>
              <a:t>8</a:t>
            </a:fld>
            <a:endParaRPr lang="en-US"/>
          </a:p>
        </p:txBody>
      </p:sp>
      <p:sp>
        <p:nvSpPr>
          <p:cNvPr id="23" name="Rectangle 22">
            <a:extLst>
              <a:ext uri="{FF2B5EF4-FFF2-40B4-BE49-F238E27FC236}">
                <a16:creationId xmlns:a16="http://schemas.microsoft.com/office/drawing/2014/main" id="{45CA2B84-15F9-4349-8DAA-3F1225811CD3}"/>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367620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DAFD4F2-C2B6-4193-9BF3-465FC5B2C173}"/>
              </a:ext>
            </a:extLst>
          </p:cNvPr>
          <p:cNvPicPr>
            <a:picLocks noChangeAspect="1"/>
          </p:cNvPicPr>
          <p:nvPr/>
        </p:nvPicPr>
        <p:blipFill>
          <a:blip r:embed="rId2"/>
          <a:stretch>
            <a:fillRect/>
          </a:stretch>
        </p:blipFill>
        <p:spPr>
          <a:xfrm>
            <a:off x="8242388" y="1726267"/>
            <a:ext cx="3602660" cy="3351313"/>
          </a:xfrm>
          <a:prstGeom prst="rect">
            <a:avLst/>
          </a:prstGeom>
        </p:spPr>
      </p:pic>
      <p:sp>
        <p:nvSpPr>
          <p:cNvPr id="4" name="Slide Number Placeholder 3">
            <a:extLst>
              <a:ext uri="{FF2B5EF4-FFF2-40B4-BE49-F238E27FC236}">
                <a16:creationId xmlns:a16="http://schemas.microsoft.com/office/drawing/2014/main" id="{0DABCE3F-61BE-4FF6-8E79-7258D6F48CDD}"/>
              </a:ext>
            </a:extLst>
          </p:cNvPr>
          <p:cNvSpPr>
            <a:spLocks noGrp="1"/>
          </p:cNvSpPr>
          <p:nvPr>
            <p:ph type="sldNum" sz="quarter" idx="12"/>
          </p:nvPr>
        </p:nvSpPr>
        <p:spPr/>
        <p:txBody>
          <a:bodyPr/>
          <a:lstStyle/>
          <a:p>
            <a:fld id="{F1EE4BA0-ABC5-49FC-9702-B147EDACC70D}" type="slidenum">
              <a:rPr lang="en-US" smtClean="0">
                <a:latin typeface="Arial" panose="020B0604020202020204" pitchFamily="34" charset="0"/>
                <a:cs typeface="Arial" panose="020B0604020202020204" pitchFamily="34" charset="0"/>
              </a:rPr>
              <a:t>9</a:t>
            </a:fld>
            <a:endParaRPr lang="en-US"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73C4F2B-71F4-4BC6-AC33-9415202F602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155850" y="1116275"/>
            <a:ext cx="5005655" cy="4706482"/>
          </a:xfrm>
          <a:prstGeom prst="rect">
            <a:avLst/>
          </a:prstGeom>
        </p:spPr>
      </p:pic>
      <p:pic>
        <p:nvPicPr>
          <p:cNvPr id="29" name="Picture 28">
            <a:extLst>
              <a:ext uri="{FF2B5EF4-FFF2-40B4-BE49-F238E27FC236}">
                <a16:creationId xmlns:a16="http://schemas.microsoft.com/office/drawing/2014/main" id="{D2DB198E-B689-4812-886A-C7A8B012367D}"/>
              </a:ext>
            </a:extLst>
          </p:cNvPr>
          <p:cNvPicPr>
            <a:picLocks noChangeAspect="1"/>
          </p:cNvPicPr>
          <p:nvPr/>
        </p:nvPicPr>
        <p:blipFill>
          <a:blip r:embed="rId4"/>
          <a:stretch>
            <a:fillRect/>
          </a:stretch>
        </p:blipFill>
        <p:spPr>
          <a:xfrm>
            <a:off x="92795" y="2188661"/>
            <a:ext cx="3132949" cy="3109912"/>
          </a:xfrm>
          <a:prstGeom prst="rect">
            <a:avLst/>
          </a:prstGeom>
        </p:spPr>
      </p:pic>
      <p:cxnSp>
        <p:nvCxnSpPr>
          <p:cNvPr id="32" name="Straight Arrow Connector 31">
            <a:extLst>
              <a:ext uri="{FF2B5EF4-FFF2-40B4-BE49-F238E27FC236}">
                <a16:creationId xmlns:a16="http://schemas.microsoft.com/office/drawing/2014/main" id="{667CACB8-A1A4-4890-8470-62D94F8332B1}"/>
              </a:ext>
            </a:extLst>
          </p:cNvPr>
          <p:cNvCxnSpPr>
            <a:cxnSpLocks/>
          </p:cNvCxnSpPr>
          <p:nvPr/>
        </p:nvCxnSpPr>
        <p:spPr>
          <a:xfrm>
            <a:off x="9564270" y="4273728"/>
            <a:ext cx="873748"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2F38DF5-2AE3-4D8C-AF39-AFF44F1DA1FD}"/>
              </a:ext>
            </a:extLst>
          </p:cNvPr>
          <p:cNvSpPr txBox="1"/>
          <p:nvPr/>
        </p:nvSpPr>
        <p:spPr>
          <a:xfrm>
            <a:off x="9356325" y="3687299"/>
            <a:ext cx="1223412"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500nm</a:t>
            </a:r>
          </a:p>
        </p:txBody>
      </p:sp>
      <p:cxnSp>
        <p:nvCxnSpPr>
          <p:cNvPr id="35" name="Straight Arrow Connector 34">
            <a:extLst>
              <a:ext uri="{FF2B5EF4-FFF2-40B4-BE49-F238E27FC236}">
                <a16:creationId xmlns:a16="http://schemas.microsoft.com/office/drawing/2014/main" id="{89B87E73-DB4E-453C-9897-577A6FD99E8A}"/>
              </a:ext>
            </a:extLst>
          </p:cNvPr>
          <p:cNvCxnSpPr>
            <a:cxnSpLocks/>
          </p:cNvCxnSpPr>
          <p:nvPr/>
        </p:nvCxnSpPr>
        <p:spPr>
          <a:xfrm>
            <a:off x="1176991" y="4725368"/>
            <a:ext cx="873748"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7C0456C-25CA-4EEF-9138-0366F66945E6}"/>
              </a:ext>
            </a:extLst>
          </p:cNvPr>
          <p:cNvSpPr txBox="1"/>
          <p:nvPr/>
        </p:nvSpPr>
        <p:spPr>
          <a:xfrm>
            <a:off x="1178652" y="4115548"/>
            <a:ext cx="923651" cy="523220"/>
          </a:xfrm>
          <a:prstGeom prst="rect">
            <a:avLst/>
          </a:prstGeom>
          <a:noFill/>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5um</a:t>
            </a:r>
          </a:p>
        </p:txBody>
      </p:sp>
      <p:sp>
        <p:nvSpPr>
          <p:cNvPr id="40" name="Rectangle 39">
            <a:extLst>
              <a:ext uri="{FF2B5EF4-FFF2-40B4-BE49-F238E27FC236}">
                <a16:creationId xmlns:a16="http://schemas.microsoft.com/office/drawing/2014/main" id="{D1945748-60BF-435A-9D46-6EFEFF85454E}"/>
              </a:ext>
            </a:extLst>
          </p:cNvPr>
          <p:cNvSpPr/>
          <p:nvPr/>
        </p:nvSpPr>
        <p:spPr>
          <a:xfrm>
            <a:off x="25013" y="5855350"/>
            <a:ext cx="11971517" cy="1015663"/>
          </a:xfrm>
          <a:prstGeom prst="rect">
            <a:avLst/>
          </a:prstGeom>
        </p:spPr>
        <p:txBody>
          <a:bodyPr wrap="square">
            <a:spAutoFit/>
          </a:bodyPr>
          <a:lstStyle/>
          <a:p>
            <a:r>
              <a:rPr lang="en-US" sz="1200" b="0" i="0" dirty="0">
                <a:solidFill>
                  <a:srgbClr val="222222"/>
                </a:solidFill>
                <a:effectLst/>
                <a:latin typeface="Times New Roman" panose="02020603050405020304" pitchFamily="18" charset="0"/>
                <a:cs typeface="Times New Roman" panose="02020603050405020304" pitchFamily="18" charset="0"/>
              </a:rPr>
              <a:t>Rishi, K., Beaucage, G., Kuppa, V., Mulderig, A., Narayanan, V., McGlasson, A., Rackaitis, M. and Ilavsky, J., 2018. Impact of an emergent hierarchical filler network on nanocomposite dynamics. </a:t>
            </a:r>
            <a:r>
              <a:rPr lang="en-US" sz="1200" b="0" i="1" dirty="0">
                <a:solidFill>
                  <a:srgbClr val="222222"/>
                </a:solidFill>
                <a:effectLst/>
                <a:latin typeface="Times New Roman" panose="02020603050405020304" pitchFamily="18" charset="0"/>
                <a:cs typeface="Times New Roman" panose="02020603050405020304" pitchFamily="18" charset="0"/>
              </a:rPr>
              <a:t>Macromolecules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51</a:t>
            </a:r>
            <a:r>
              <a:rPr lang="en-US" sz="1200" b="0" i="0" dirty="0">
                <a:solidFill>
                  <a:srgbClr val="222222"/>
                </a:solidFill>
                <a:effectLst/>
                <a:latin typeface="Times New Roman" panose="02020603050405020304" pitchFamily="18" charset="0"/>
                <a:cs typeface="Times New Roman" panose="02020603050405020304" pitchFamily="18" charset="0"/>
              </a:rPr>
              <a:t>(20), pp.7893-7904.</a:t>
            </a:r>
          </a:p>
          <a:p>
            <a:r>
              <a:rPr lang="en-US" sz="1200" b="0" i="0" dirty="0">
                <a:solidFill>
                  <a:srgbClr val="222222"/>
                </a:solidFill>
                <a:effectLst/>
                <a:latin typeface="Times New Roman" panose="02020603050405020304" pitchFamily="18" charset="0"/>
                <a:cs typeface="Times New Roman" panose="02020603050405020304" pitchFamily="18" charset="0"/>
              </a:rPr>
              <a:t>Trappe, V. and Weitz, D.A., 2000. Scaling of the viscoelasticity of weakly attractive particles. </a:t>
            </a:r>
            <a:r>
              <a:rPr lang="en-US" sz="1200" b="0" i="1" dirty="0">
                <a:solidFill>
                  <a:srgbClr val="222222"/>
                </a:solidFill>
                <a:effectLst/>
                <a:latin typeface="Times New Roman" panose="02020603050405020304" pitchFamily="18" charset="0"/>
                <a:cs typeface="Times New Roman" panose="02020603050405020304" pitchFamily="18" charset="0"/>
              </a:rPr>
              <a:t>Physical review letters</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85</a:t>
            </a:r>
            <a:r>
              <a:rPr lang="en-US" sz="1200" b="0" i="0" dirty="0">
                <a:solidFill>
                  <a:srgbClr val="222222"/>
                </a:solidFill>
                <a:effectLst/>
                <a:latin typeface="Times New Roman" panose="02020603050405020304" pitchFamily="18" charset="0"/>
                <a:cs typeface="Times New Roman" panose="02020603050405020304" pitchFamily="18" charset="0"/>
              </a:rPr>
              <a:t>(2), p.449.</a:t>
            </a:r>
          </a:p>
          <a:p>
            <a:r>
              <a:rPr lang="en-US" sz="1200" b="0" i="0" dirty="0">
                <a:solidFill>
                  <a:srgbClr val="222222"/>
                </a:solidFill>
                <a:effectLst/>
                <a:latin typeface="Times New Roman" panose="02020603050405020304" pitchFamily="18" charset="0"/>
                <a:cs typeface="Times New Roman" panose="02020603050405020304" pitchFamily="18" charset="0"/>
              </a:rPr>
              <a:t>Mulderig, A., Beaucage, G., Vogtt, K., Jiang, H. and Kuppa, V., 2017. Quantification of branching in fumed silica. </a:t>
            </a:r>
            <a:r>
              <a:rPr lang="en-US" sz="1200" b="0" i="1" dirty="0">
                <a:solidFill>
                  <a:srgbClr val="222222"/>
                </a:solidFill>
                <a:effectLst/>
                <a:latin typeface="Times New Roman" panose="02020603050405020304" pitchFamily="18" charset="0"/>
                <a:cs typeface="Times New Roman" panose="02020603050405020304" pitchFamily="18" charset="0"/>
              </a:rPr>
              <a:t>Journal of Aerosol Science</a:t>
            </a:r>
            <a:r>
              <a:rPr lang="en-US" sz="1200" b="0" i="0" dirty="0">
                <a:solidFill>
                  <a:srgbClr val="222222"/>
                </a:solidFill>
                <a:effectLst/>
                <a:latin typeface="Times New Roman" panose="02020603050405020304" pitchFamily="18" charset="0"/>
                <a:cs typeface="Times New Roman" panose="02020603050405020304" pitchFamily="18" charset="0"/>
              </a:rPr>
              <a:t>, </a:t>
            </a:r>
            <a:r>
              <a:rPr lang="en-US" sz="1200" b="0" i="1" dirty="0">
                <a:solidFill>
                  <a:srgbClr val="222222"/>
                </a:solidFill>
                <a:effectLst/>
                <a:latin typeface="Times New Roman" panose="02020603050405020304" pitchFamily="18" charset="0"/>
                <a:cs typeface="Times New Roman" panose="02020603050405020304" pitchFamily="18" charset="0"/>
              </a:rPr>
              <a:t>109</a:t>
            </a:r>
            <a:r>
              <a:rPr lang="en-US" sz="1200" b="0" i="0" dirty="0">
                <a:solidFill>
                  <a:srgbClr val="222222"/>
                </a:solidFill>
                <a:effectLst/>
                <a:latin typeface="Times New Roman" panose="02020603050405020304" pitchFamily="18" charset="0"/>
                <a:cs typeface="Times New Roman" panose="02020603050405020304" pitchFamily="18" charset="0"/>
              </a:rPr>
              <a:t>, pp.28-37.</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B13CF94E-6940-471B-A2DF-401EC06E19A1}"/>
              </a:ext>
            </a:extLst>
          </p:cNvPr>
          <p:cNvSpPr txBox="1"/>
          <p:nvPr/>
        </p:nvSpPr>
        <p:spPr>
          <a:xfrm>
            <a:off x="5658677" y="844850"/>
            <a:ext cx="625492"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Size</a:t>
            </a:r>
          </a:p>
        </p:txBody>
      </p:sp>
      <p:cxnSp>
        <p:nvCxnSpPr>
          <p:cNvPr id="43" name="Straight Arrow Connector 42">
            <a:extLst>
              <a:ext uri="{FF2B5EF4-FFF2-40B4-BE49-F238E27FC236}">
                <a16:creationId xmlns:a16="http://schemas.microsoft.com/office/drawing/2014/main" id="{60BB8FC4-E03A-481E-BAD6-07D547CAC535}"/>
              </a:ext>
            </a:extLst>
          </p:cNvPr>
          <p:cNvCxnSpPr>
            <a:cxnSpLocks/>
          </p:cNvCxnSpPr>
          <p:nvPr/>
        </p:nvCxnSpPr>
        <p:spPr>
          <a:xfrm flipH="1">
            <a:off x="2616742" y="2069161"/>
            <a:ext cx="1933404" cy="13598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0574378-3309-415E-BF48-4DCFB424A808}"/>
              </a:ext>
            </a:extLst>
          </p:cNvPr>
          <p:cNvCxnSpPr>
            <a:cxnSpLocks/>
          </p:cNvCxnSpPr>
          <p:nvPr/>
        </p:nvCxnSpPr>
        <p:spPr>
          <a:xfrm>
            <a:off x="5350213" y="2516957"/>
            <a:ext cx="3146411" cy="12573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AD59FEFC-F246-4BBD-9EF7-19952F032354}"/>
              </a:ext>
            </a:extLst>
          </p:cNvPr>
          <p:cNvSpPr txBox="1"/>
          <p:nvPr/>
        </p:nvSpPr>
        <p:spPr>
          <a:xfrm>
            <a:off x="9021776" y="1456804"/>
            <a:ext cx="1773242" cy="707886"/>
          </a:xfrm>
          <a:prstGeom prst="rect">
            <a:avLst/>
          </a:prstGeom>
          <a:noFill/>
        </p:spPr>
        <p:txBody>
          <a:bodyPr wrap="non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Local network</a:t>
            </a:r>
          </a:p>
          <a:p>
            <a:endParaRPr lang="en-US" sz="2000" b="1"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8B029BCE-5537-4206-A2D4-D53464D7BFC7}"/>
              </a:ext>
            </a:extLst>
          </p:cNvPr>
          <p:cNvSpPr txBox="1"/>
          <p:nvPr/>
        </p:nvSpPr>
        <p:spPr>
          <a:xfrm>
            <a:off x="823897" y="1928856"/>
            <a:ext cx="175240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Bulk network </a:t>
            </a:r>
          </a:p>
        </p:txBody>
      </p:sp>
      <p:sp>
        <p:nvSpPr>
          <p:cNvPr id="23" name="TextBox 22">
            <a:extLst>
              <a:ext uri="{FF2B5EF4-FFF2-40B4-BE49-F238E27FC236}">
                <a16:creationId xmlns:a16="http://schemas.microsoft.com/office/drawing/2014/main" id="{E646E3A9-3459-4190-9196-8EA59392B803}"/>
              </a:ext>
            </a:extLst>
          </p:cNvPr>
          <p:cNvSpPr txBox="1"/>
          <p:nvPr/>
        </p:nvSpPr>
        <p:spPr>
          <a:xfrm>
            <a:off x="354075" y="328009"/>
            <a:ext cx="7554722" cy="584775"/>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Multiscale Hierarchical Structures </a:t>
            </a:r>
          </a:p>
        </p:txBody>
      </p:sp>
      <p:sp>
        <p:nvSpPr>
          <p:cNvPr id="17" name="TextBox 16">
            <a:extLst>
              <a:ext uri="{FF2B5EF4-FFF2-40B4-BE49-F238E27FC236}">
                <a16:creationId xmlns:a16="http://schemas.microsoft.com/office/drawing/2014/main" id="{B31979B7-D825-4591-9AD8-96179E3D34B0}"/>
              </a:ext>
            </a:extLst>
          </p:cNvPr>
          <p:cNvSpPr txBox="1"/>
          <p:nvPr/>
        </p:nvSpPr>
        <p:spPr>
          <a:xfrm>
            <a:off x="8447905" y="94144"/>
            <a:ext cx="3282987" cy="1077218"/>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Immiscibility forms clusters</a:t>
            </a:r>
          </a:p>
        </p:txBody>
      </p:sp>
      <p:sp>
        <p:nvSpPr>
          <p:cNvPr id="18" name="Rectangle 17">
            <a:extLst>
              <a:ext uri="{FF2B5EF4-FFF2-40B4-BE49-F238E27FC236}">
                <a16:creationId xmlns:a16="http://schemas.microsoft.com/office/drawing/2014/main" id="{22B5D375-B14D-5D4B-B8B3-0C983336C10C}"/>
              </a:ext>
            </a:extLst>
          </p:cNvPr>
          <p:cNvSpPr/>
          <p:nvPr/>
        </p:nvSpPr>
        <p:spPr>
          <a:xfrm>
            <a:off x="238540" y="6627274"/>
            <a:ext cx="4123693" cy="276999"/>
          </a:xfrm>
          <a:prstGeom prst="rect">
            <a:avLst/>
          </a:prstGeom>
        </p:spPr>
        <p:txBody>
          <a:bodyPr wrap="none">
            <a:spAutoFit/>
          </a:bodyPr>
          <a:lstStyle/>
          <a:p>
            <a:r>
              <a:rPr lang="en-US" sz="1200" dirty="0">
                <a:solidFill>
                  <a:schemeClr val="bg2">
                    <a:lumMod val="75000"/>
                  </a:schemeClr>
                </a:solidFill>
              </a:rPr>
              <a:t>Greg </a:t>
            </a:r>
            <a:r>
              <a:rPr lang="en-US" sz="1200" dirty="0" err="1">
                <a:solidFill>
                  <a:schemeClr val="bg2">
                    <a:lumMod val="75000"/>
                  </a:schemeClr>
                </a:solidFill>
              </a:rPr>
              <a:t>Beaucage</a:t>
            </a:r>
            <a:r>
              <a:rPr lang="en-US" sz="1200" dirty="0">
                <a:solidFill>
                  <a:schemeClr val="bg2">
                    <a:lumMod val="75000"/>
                  </a:schemeClr>
                </a:solidFill>
              </a:rPr>
              <a:t>, University of Cincinnati </a:t>
            </a:r>
            <a:r>
              <a:rPr lang="en-US" sz="1200" dirty="0" err="1">
                <a:solidFill>
                  <a:schemeClr val="bg2">
                    <a:lumMod val="75000"/>
                  </a:schemeClr>
                </a:solidFill>
              </a:rPr>
              <a:t>gbeaucage@gmail.com</a:t>
            </a:r>
            <a:endParaRPr lang="en-US" sz="1200" dirty="0">
              <a:solidFill>
                <a:schemeClr val="bg2">
                  <a:lumMod val="75000"/>
                </a:schemeClr>
              </a:solidFill>
            </a:endParaRPr>
          </a:p>
        </p:txBody>
      </p:sp>
    </p:spTree>
    <p:extLst>
      <p:ext uri="{BB962C8B-B14F-4D97-AF65-F5344CB8AC3E}">
        <p14:creationId xmlns:p14="http://schemas.microsoft.com/office/powerpoint/2010/main" val="3376225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2910</TotalTime>
  <Words>3719</Words>
  <Application>Microsoft Macintosh PowerPoint</Application>
  <PresentationFormat>Widescreen</PresentationFormat>
  <Paragraphs>328</Paragraphs>
  <Slides>38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Morphology from rheology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Beaucage, Gregory (beaucag)</cp:lastModifiedBy>
  <cp:revision>72</cp:revision>
  <cp:lastPrinted>2022-04-17T23:17:14Z</cp:lastPrinted>
  <dcterms:created xsi:type="dcterms:W3CDTF">2021-08-23T19:07:12Z</dcterms:created>
  <dcterms:modified xsi:type="dcterms:W3CDTF">2022-04-17T23:17:53Z</dcterms:modified>
</cp:coreProperties>
</file>