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64" r:id="rId2"/>
    <p:sldId id="421" r:id="rId3"/>
    <p:sldId id="422" r:id="rId4"/>
    <p:sldId id="320" r:id="rId5"/>
    <p:sldId id="319" r:id="rId6"/>
    <p:sldId id="321" r:id="rId7"/>
    <p:sldId id="411" r:id="rId8"/>
    <p:sldId id="420" r:id="rId9"/>
    <p:sldId id="256" r:id="rId10"/>
    <p:sldId id="257" r:id="rId11"/>
    <p:sldId id="316" r:id="rId12"/>
    <p:sldId id="317" r:id="rId13"/>
    <p:sldId id="258" r:id="rId14"/>
    <p:sldId id="310" r:id="rId15"/>
    <p:sldId id="312" r:id="rId16"/>
    <p:sldId id="313" r:id="rId17"/>
    <p:sldId id="314" r:id="rId18"/>
    <p:sldId id="423" r:id="rId19"/>
    <p:sldId id="263" r:id="rId20"/>
    <p:sldId id="430" r:id="rId21"/>
    <p:sldId id="309" r:id="rId22"/>
    <p:sldId id="315" r:id="rId23"/>
    <p:sldId id="259" r:id="rId24"/>
    <p:sldId id="311" r:id="rId25"/>
    <p:sldId id="260" r:id="rId26"/>
    <p:sldId id="261" r:id="rId27"/>
    <p:sldId id="318" r:id="rId28"/>
    <p:sldId id="262"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428"/>
    <p:restoredTop sz="94994"/>
  </p:normalViewPr>
  <p:slideViewPr>
    <p:cSldViewPr snapToGrid="0" snapToObjects="1">
      <p:cViewPr>
        <p:scale>
          <a:sx n="200" d="100"/>
          <a:sy n="200" d="100"/>
        </p:scale>
        <p:origin x="-88" y="2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D6E7F3-C35F-9E4E-86A6-FF337C97F399}" type="datetimeFigureOut">
              <a:rPr lang="en-US" smtClean="0"/>
              <a:t>3/22/23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4C9FF-C0CF-5D41-BD4E-BC5616F3AE72}" type="slidenum">
              <a:rPr lang="en-US" smtClean="0"/>
              <a:t>‹#›</a:t>
            </a:fld>
            <a:endParaRPr lang="en-US"/>
          </a:p>
        </p:txBody>
      </p:sp>
    </p:spTree>
    <p:extLst>
      <p:ext uri="{BB962C8B-B14F-4D97-AF65-F5344CB8AC3E}">
        <p14:creationId xmlns:p14="http://schemas.microsoft.com/office/powerpoint/2010/main" val="7121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1</a:t>
            </a:fld>
            <a:endParaRPr lang="en-US"/>
          </a:p>
        </p:txBody>
      </p:sp>
    </p:spTree>
    <p:extLst>
      <p:ext uri="{BB962C8B-B14F-4D97-AF65-F5344CB8AC3E}">
        <p14:creationId xmlns:p14="http://schemas.microsoft.com/office/powerpoint/2010/main" val="3274126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27</a:t>
            </a:fld>
            <a:endParaRPr lang="en-US"/>
          </a:p>
        </p:txBody>
      </p:sp>
    </p:spTree>
    <p:extLst>
      <p:ext uri="{BB962C8B-B14F-4D97-AF65-F5344CB8AC3E}">
        <p14:creationId xmlns:p14="http://schemas.microsoft.com/office/powerpoint/2010/main" val="162590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47</a:t>
            </a:fld>
            <a:endParaRPr lang="en-US"/>
          </a:p>
        </p:txBody>
      </p:sp>
    </p:spTree>
    <p:extLst>
      <p:ext uri="{BB962C8B-B14F-4D97-AF65-F5344CB8AC3E}">
        <p14:creationId xmlns:p14="http://schemas.microsoft.com/office/powerpoint/2010/main" val="42422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2</a:t>
            </a:fld>
            <a:endParaRPr lang="en-US"/>
          </a:p>
        </p:txBody>
      </p:sp>
    </p:spTree>
    <p:extLst>
      <p:ext uri="{BB962C8B-B14F-4D97-AF65-F5344CB8AC3E}">
        <p14:creationId xmlns:p14="http://schemas.microsoft.com/office/powerpoint/2010/main" val="279556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B4C9FF-C0CF-5D41-BD4E-BC5616F3AE72}" type="slidenum">
              <a:rPr lang="en-US" smtClean="0"/>
              <a:t>3</a:t>
            </a:fld>
            <a:endParaRPr lang="en-US"/>
          </a:p>
        </p:txBody>
      </p:sp>
    </p:spTree>
    <p:extLst>
      <p:ext uri="{BB962C8B-B14F-4D97-AF65-F5344CB8AC3E}">
        <p14:creationId xmlns:p14="http://schemas.microsoft.com/office/powerpoint/2010/main" val="304075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stark contrast the original nanocomposite, an automobile tire, comprises of ~50-100nm non-spherical nanoparticles, generally carbon black and silica. Mixing of nanofillers is achieved by applying mechanical shear resulting in high polydispersity in size. The main objective for using carbon black in a tire, other than structural stability, is to enhance tear strength and ensure static charge dissipation.  These two properties are dictated by the micron-mm scale filler networks in the polymer bulk.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4</a:t>
            </a:fld>
            <a:endParaRPr lang="en-US"/>
          </a:p>
        </p:txBody>
      </p:sp>
    </p:spTree>
    <p:extLst>
      <p:ext uri="{BB962C8B-B14F-4D97-AF65-F5344CB8AC3E}">
        <p14:creationId xmlns:p14="http://schemas.microsoft.com/office/powerpoint/2010/main" val="16832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current state of the art engineered nanocomposites comprise of ~5nm spherical nanoparticles, generally colloidal silica. These nanocomposites are solution cast, thermally dispersed and are monodisperse in size. Aimed at enhancing miscibility of these nanoparticles in the polymer matrix, polymer chains are chemically grafted onto their surface. A great body of work has been and is being currently undertaken to understand how the properties of these nanocomposites be tuned by altering the state of dispersion of the nanoparticles. An elegant phase diagram by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Sanat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Kumar’s group at Columbia shows that increasing the grafting density on the particles and by varying the graft to matrix chain length different emergent structures can be realized.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5</a:t>
            </a:fld>
            <a:endParaRPr lang="en-US"/>
          </a:p>
        </p:txBody>
      </p:sp>
    </p:spTree>
    <p:extLst>
      <p:ext uri="{BB962C8B-B14F-4D97-AF65-F5344CB8AC3E}">
        <p14:creationId xmlns:p14="http://schemas.microsoft.com/office/powerpoint/2010/main" val="400292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stark contrast the original nanocomposite, an automobile tire, comprises of ~50-100nm non-spherical nanoparticles, generally carbon black and silica. Mixing of nanofillers is achieved by applying mechanical shear resulting in high polydispersity in size. The main objective for using carbon black in a tire, other than structural stability, is to enhance tear strength and ensure static charge dissipation.  These two properties are dictated by the micron-mm scale filler networks in the polymer bulk.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6</a:t>
            </a:fld>
            <a:endParaRPr lang="en-US"/>
          </a:p>
        </p:txBody>
      </p:sp>
    </p:spTree>
    <p:extLst>
      <p:ext uri="{BB962C8B-B14F-4D97-AF65-F5344CB8AC3E}">
        <p14:creationId xmlns:p14="http://schemas.microsoft.com/office/powerpoint/2010/main" val="168324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Spheres are simple objects, in the sense that they are symmetrical, and can be easily characterized. Physicists love spheres. In contrast, nanoparticles such as carbon black, and silica are structurally complex. For one, their exists are structural hierarchy in these fillers that extends over multiple size scales. Under dilute concentrations, we used combined SAXS/USAXS to probe the particle structure. The plot in the center shows the scattered intensity as a function of the scattering vector, which is inversely related to the incident wavelength and directly related to the scattering angle.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X-rays the incident wavelength is on the order of angstroms so at large scattering angles the crystallographic distances can be probed, for example in XRD. For a fixed wavelength, scattering at smaller angles provides information of larger size. The figure in the middle shows the scattered intensity for carbon black in polybutadiene over 4 decades in size.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Specific features of the plot includes a distinct power law slope, and a corresponding knee region as one goes from right to left. The power law slope provides information about the structure, substructure morphology whereas the knee region provides information about the Rg of these structures.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versatile unified scattering function combines the morphology and size of hierarchical structures, such that level 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correponds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the graphitic layer, the sheet like morphology is reflected in the -2 power law slope. (see green curve) Level 1 corresponds to primary particles which could be coarse of fine spheres. These primary particles are sintered into aggregates which are agglomerated.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Although SAXS / TEM are complimentary techniques, TEMs provide only a local measure of the structure whereas this limitation is not observed in SAXS. Where scattering lacks is the visualization of the structure, although this limitation was overcome by the works of Andrew Mulderig in our group. Clearly, the simulated structure based on the Unified scattering fits agrees well with the TEM micrographs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7</a:t>
            </a:fld>
            <a:endParaRPr lang="en-US"/>
          </a:p>
        </p:txBody>
      </p:sp>
    </p:spTree>
    <p:extLst>
      <p:ext uri="{BB962C8B-B14F-4D97-AF65-F5344CB8AC3E}">
        <p14:creationId xmlns:p14="http://schemas.microsoft.com/office/powerpoint/2010/main" val="108294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structural hierarchy extending over multiple size scales is also observed for precipitated silica, and fumed silica nanoparticles in SBR matrices. The main differences in the structure is that whereas carbon black has a open, chain like aggregates with fewer branches, fumed silica is highly branched. Precipitated silica on the other hand is more convoluted comprising of compact aggregates with voids.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8</a:t>
            </a:fld>
            <a:endParaRPr lang="en-US"/>
          </a:p>
        </p:txBody>
      </p:sp>
    </p:spTree>
    <p:extLst>
      <p:ext uri="{BB962C8B-B14F-4D97-AF65-F5344CB8AC3E}">
        <p14:creationId xmlns:p14="http://schemas.microsoft.com/office/powerpoint/2010/main" val="155556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84537-1411-47C1-B7C5-26A6DFC41190}" type="slidenum">
              <a:rPr lang="en-US" smtClean="0"/>
              <a:t>20</a:t>
            </a:fld>
            <a:endParaRPr lang="en-US"/>
          </a:p>
        </p:txBody>
      </p:sp>
    </p:spTree>
    <p:extLst>
      <p:ext uri="{BB962C8B-B14F-4D97-AF65-F5344CB8AC3E}">
        <p14:creationId xmlns:p14="http://schemas.microsoft.com/office/powerpoint/2010/main" val="2339016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FD80-F96E-8141-84A3-E132E355F1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DB268-301E-684F-A690-836B2AB57C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DA839-9972-8246-9CF0-159FB43267E9}"/>
              </a:ext>
            </a:extLst>
          </p:cNvPr>
          <p:cNvSpPr>
            <a:spLocks noGrp="1"/>
          </p:cNvSpPr>
          <p:nvPr>
            <p:ph type="dt" sz="half" idx="10"/>
          </p:nvPr>
        </p:nvSpPr>
        <p:spPr/>
        <p:txBody>
          <a:bodyPr/>
          <a:lstStyle/>
          <a:p>
            <a:fld id="{536222DE-BE73-B048-8384-74AB8AA5A96F}" type="datetime1">
              <a:rPr lang="en-US" smtClean="0"/>
              <a:t>3/22/23</a:t>
            </a:fld>
            <a:endParaRPr lang="en-US"/>
          </a:p>
        </p:txBody>
      </p:sp>
      <p:sp>
        <p:nvSpPr>
          <p:cNvPr id="5" name="Footer Placeholder 4">
            <a:extLst>
              <a:ext uri="{FF2B5EF4-FFF2-40B4-BE49-F238E27FC236}">
                <a16:creationId xmlns:a16="http://schemas.microsoft.com/office/drawing/2014/main" id="{0B98E7F1-5407-AE46-825A-83D7EF92D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8F280-8513-C447-BFB9-EB6A1E1AA37A}"/>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998090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7F70-F1AA-CD46-9952-632EFB35D9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4B54BA-DAEE-AE4D-A6ED-0C5DF874D0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7B412-36B2-3743-A213-D3C61EFCE300}"/>
              </a:ext>
            </a:extLst>
          </p:cNvPr>
          <p:cNvSpPr>
            <a:spLocks noGrp="1"/>
          </p:cNvSpPr>
          <p:nvPr>
            <p:ph type="dt" sz="half" idx="10"/>
          </p:nvPr>
        </p:nvSpPr>
        <p:spPr/>
        <p:txBody>
          <a:bodyPr/>
          <a:lstStyle/>
          <a:p>
            <a:fld id="{34C6C293-67F3-B447-974D-A652F660BAAC}" type="datetime1">
              <a:rPr lang="en-US" smtClean="0"/>
              <a:t>3/22/23</a:t>
            </a:fld>
            <a:endParaRPr lang="en-US"/>
          </a:p>
        </p:txBody>
      </p:sp>
      <p:sp>
        <p:nvSpPr>
          <p:cNvPr id="5" name="Footer Placeholder 4">
            <a:extLst>
              <a:ext uri="{FF2B5EF4-FFF2-40B4-BE49-F238E27FC236}">
                <a16:creationId xmlns:a16="http://schemas.microsoft.com/office/drawing/2014/main" id="{FE96112E-825D-A140-B2B4-242C23144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3AAC4-1A79-9A44-A432-EE5E2644E7F4}"/>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33824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D6ECFF-DF5C-264D-9F63-7C2D23D01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795FF2-7A7C-AB4B-A9CE-BE9350683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C47AE-35F9-294B-86AF-15E9BBEC3CDA}"/>
              </a:ext>
            </a:extLst>
          </p:cNvPr>
          <p:cNvSpPr>
            <a:spLocks noGrp="1"/>
          </p:cNvSpPr>
          <p:nvPr>
            <p:ph type="dt" sz="half" idx="10"/>
          </p:nvPr>
        </p:nvSpPr>
        <p:spPr/>
        <p:txBody>
          <a:bodyPr/>
          <a:lstStyle/>
          <a:p>
            <a:fld id="{AE51A1D2-21DD-6A4A-8EEC-2F05864186FB}" type="datetime1">
              <a:rPr lang="en-US" smtClean="0"/>
              <a:t>3/22/23</a:t>
            </a:fld>
            <a:endParaRPr lang="en-US"/>
          </a:p>
        </p:txBody>
      </p:sp>
      <p:sp>
        <p:nvSpPr>
          <p:cNvPr id="5" name="Footer Placeholder 4">
            <a:extLst>
              <a:ext uri="{FF2B5EF4-FFF2-40B4-BE49-F238E27FC236}">
                <a16:creationId xmlns:a16="http://schemas.microsoft.com/office/drawing/2014/main" id="{82B0DDA7-C5DA-EA4D-A6A8-7D027763A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FFAB0-256E-7E4D-88E6-2A1B8B9B6E07}"/>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9711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B357-6754-D548-95DF-3E0DA75BA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D53B1F-6A43-604B-A54D-24DE8A44E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82C4B-AE91-2F41-8C48-495FAC48A829}"/>
              </a:ext>
            </a:extLst>
          </p:cNvPr>
          <p:cNvSpPr>
            <a:spLocks noGrp="1"/>
          </p:cNvSpPr>
          <p:nvPr>
            <p:ph type="dt" sz="half" idx="10"/>
          </p:nvPr>
        </p:nvSpPr>
        <p:spPr/>
        <p:txBody>
          <a:bodyPr/>
          <a:lstStyle/>
          <a:p>
            <a:fld id="{73736967-508F-A440-8D23-208D86322AD2}" type="datetime1">
              <a:rPr lang="en-US" smtClean="0"/>
              <a:t>3/22/23</a:t>
            </a:fld>
            <a:endParaRPr lang="en-US"/>
          </a:p>
        </p:txBody>
      </p:sp>
      <p:sp>
        <p:nvSpPr>
          <p:cNvPr id="5" name="Footer Placeholder 4">
            <a:extLst>
              <a:ext uri="{FF2B5EF4-FFF2-40B4-BE49-F238E27FC236}">
                <a16:creationId xmlns:a16="http://schemas.microsoft.com/office/drawing/2014/main" id="{4A9B1772-4053-B944-821E-E9195E98E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2DE4D-2D43-CF4D-9617-ABDD7D6DBC20}"/>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141203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72DF-EA71-8444-B5A1-C38810081F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154E6-E066-834C-946F-FDC4686AE6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AA5DF-22B9-E246-94B2-8A54BC0C39C6}"/>
              </a:ext>
            </a:extLst>
          </p:cNvPr>
          <p:cNvSpPr>
            <a:spLocks noGrp="1"/>
          </p:cNvSpPr>
          <p:nvPr>
            <p:ph type="dt" sz="half" idx="10"/>
          </p:nvPr>
        </p:nvSpPr>
        <p:spPr/>
        <p:txBody>
          <a:bodyPr/>
          <a:lstStyle/>
          <a:p>
            <a:fld id="{40719111-493B-9040-BC2F-D181917F3F96}" type="datetime1">
              <a:rPr lang="en-US" smtClean="0"/>
              <a:t>3/22/23</a:t>
            </a:fld>
            <a:endParaRPr lang="en-US"/>
          </a:p>
        </p:txBody>
      </p:sp>
      <p:sp>
        <p:nvSpPr>
          <p:cNvPr id="5" name="Footer Placeholder 4">
            <a:extLst>
              <a:ext uri="{FF2B5EF4-FFF2-40B4-BE49-F238E27FC236}">
                <a16:creationId xmlns:a16="http://schemas.microsoft.com/office/drawing/2014/main" id="{6042739C-DC37-5A47-A72E-81D673CAD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10604-1487-7E44-BC60-C1DA6AF0FB48}"/>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58769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055E-CDD8-C841-8108-A84B386B8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AE2B87-EF34-E042-B909-8893BCB86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1CBCA-00F4-3342-BF7E-FDD232A943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C1A53F-C8A7-9049-84CC-6DD98D9838C3}"/>
              </a:ext>
            </a:extLst>
          </p:cNvPr>
          <p:cNvSpPr>
            <a:spLocks noGrp="1"/>
          </p:cNvSpPr>
          <p:nvPr>
            <p:ph type="dt" sz="half" idx="10"/>
          </p:nvPr>
        </p:nvSpPr>
        <p:spPr/>
        <p:txBody>
          <a:bodyPr/>
          <a:lstStyle/>
          <a:p>
            <a:fld id="{E2FBF4E6-605E-EB4D-A6EF-BD08178093C5}" type="datetime1">
              <a:rPr lang="en-US" smtClean="0"/>
              <a:t>3/22/23</a:t>
            </a:fld>
            <a:endParaRPr lang="en-US"/>
          </a:p>
        </p:txBody>
      </p:sp>
      <p:sp>
        <p:nvSpPr>
          <p:cNvPr id="6" name="Footer Placeholder 5">
            <a:extLst>
              <a:ext uri="{FF2B5EF4-FFF2-40B4-BE49-F238E27FC236}">
                <a16:creationId xmlns:a16="http://schemas.microsoft.com/office/drawing/2014/main" id="{1E51F730-FA64-B94E-9ECA-3A21F1D99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D5D47-5163-EF47-A747-B41FA7F9CA1D}"/>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40571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7594-D4A3-5F41-9405-A4D8DB3DC5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65D2B-C34D-2547-AFF3-5661E8315A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365201-8051-8744-8717-AAAEAE4712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A027D2-79A5-0747-95DA-21C2DD506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E3DDFF-755F-1140-B32E-675A506448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9FC89-2185-8049-AB74-A7619FF5570E}"/>
              </a:ext>
            </a:extLst>
          </p:cNvPr>
          <p:cNvSpPr>
            <a:spLocks noGrp="1"/>
          </p:cNvSpPr>
          <p:nvPr>
            <p:ph type="dt" sz="half" idx="10"/>
          </p:nvPr>
        </p:nvSpPr>
        <p:spPr/>
        <p:txBody>
          <a:bodyPr/>
          <a:lstStyle/>
          <a:p>
            <a:fld id="{833B4C57-B779-C949-97CD-1B24C8F1CB1F}" type="datetime1">
              <a:rPr lang="en-US" smtClean="0"/>
              <a:t>3/22/23</a:t>
            </a:fld>
            <a:endParaRPr lang="en-US"/>
          </a:p>
        </p:txBody>
      </p:sp>
      <p:sp>
        <p:nvSpPr>
          <p:cNvPr id="8" name="Footer Placeholder 7">
            <a:extLst>
              <a:ext uri="{FF2B5EF4-FFF2-40B4-BE49-F238E27FC236}">
                <a16:creationId xmlns:a16="http://schemas.microsoft.com/office/drawing/2014/main" id="{D07C8959-7778-3745-9938-B2225A14D8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D8821-AECC-4F42-AB7D-24E2BA82306C}"/>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62129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DB3A-EEE0-024F-B972-7F70AC851B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D6C8A-83D9-8647-B0A4-D90FA187FC11}"/>
              </a:ext>
            </a:extLst>
          </p:cNvPr>
          <p:cNvSpPr>
            <a:spLocks noGrp="1"/>
          </p:cNvSpPr>
          <p:nvPr>
            <p:ph type="dt" sz="half" idx="10"/>
          </p:nvPr>
        </p:nvSpPr>
        <p:spPr/>
        <p:txBody>
          <a:bodyPr/>
          <a:lstStyle/>
          <a:p>
            <a:fld id="{9B332D24-59A5-B641-9AC8-DAB8DFEF5687}" type="datetime1">
              <a:rPr lang="en-US" smtClean="0"/>
              <a:t>3/22/23</a:t>
            </a:fld>
            <a:endParaRPr lang="en-US"/>
          </a:p>
        </p:txBody>
      </p:sp>
      <p:sp>
        <p:nvSpPr>
          <p:cNvPr id="4" name="Footer Placeholder 3">
            <a:extLst>
              <a:ext uri="{FF2B5EF4-FFF2-40B4-BE49-F238E27FC236}">
                <a16:creationId xmlns:a16="http://schemas.microsoft.com/office/drawing/2014/main" id="{0BDDEDA1-F6C4-E44E-8238-D4C0F1B37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4F5F94-7FBE-C54B-8B5E-717AEBC9AFE2}"/>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29182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D658EE-2ED1-5D42-9352-AA84DB4926DF}"/>
              </a:ext>
            </a:extLst>
          </p:cNvPr>
          <p:cNvSpPr>
            <a:spLocks noGrp="1"/>
          </p:cNvSpPr>
          <p:nvPr>
            <p:ph type="dt" sz="half" idx="10"/>
          </p:nvPr>
        </p:nvSpPr>
        <p:spPr/>
        <p:txBody>
          <a:bodyPr/>
          <a:lstStyle/>
          <a:p>
            <a:fld id="{DE5EE81A-EA27-6B4F-89B9-5F3685F3B9D3}" type="datetime1">
              <a:rPr lang="en-US" smtClean="0"/>
              <a:t>3/22/23</a:t>
            </a:fld>
            <a:endParaRPr lang="en-US"/>
          </a:p>
        </p:txBody>
      </p:sp>
      <p:sp>
        <p:nvSpPr>
          <p:cNvPr id="3" name="Footer Placeholder 2">
            <a:extLst>
              <a:ext uri="{FF2B5EF4-FFF2-40B4-BE49-F238E27FC236}">
                <a16:creationId xmlns:a16="http://schemas.microsoft.com/office/drawing/2014/main" id="{A472C221-D6CA-3243-96C5-6A3F816088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A54566-44F7-1D42-BB5C-6F051DAC5B9B}"/>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76003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9D9FC-C386-484C-A9A3-4BC9E443F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8517E0-C5EB-7644-9AB9-30E522414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01A1DB-6922-4B47-86C6-613498636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ED594-AB1B-FE4E-9E29-97F810CB3144}"/>
              </a:ext>
            </a:extLst>
          </p:cNvPr>
          <p:cNvSpPr>
            <a:spLocks noGrp="1"/>
          </p:cNvSpPr>
          <p:nvPr>
            <p:ph type="dt" sz="half" idx="10"/>
          </p:nvPr>
        </p:nvSpPr>
        <p:spPr/>
        <p:txBody>
          <a:bodyPr/>
          <a:lstStyle/>
          <a:p>
            <a:fld id="{6AE0ABC2-38D1-654F-896B-C77350F2400C}" type="datetime1">
              <a:rPr lang="en-US" smtClean="0"/>
              <a:t>3/22/23</a:t>
            </a:fld>
            <a:endParaRPr lang="en-US"/>
          </a:p>
        </p:txBody>
      </p:sp>
      <p:sp>
        <p:nvSpPr>
          <p:cNvPr id="6" name="Footer Placeholder 5">
            <a:extLst>
              <a:ext uri="{FF2B5EF4-FFF2-40B4-BE49-F238E27FC236}">
                <a16:creationId xmlns:a16="http://schemas.microsoft.com/office/drawing/2014/main" id="{23CA89A1-080F-2144-99C3-09A825804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F3231-85B7-3943-B6BC-39A2F532C42C}"/>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23982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6615B-7BE3-A14E-ADE9-64566F5F9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E5B28E-B462-AD49-AC90-3EEAC76FB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000D57-E311-B140-91A3-FAA9B26F6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FEFE1-4FAA-8640-A2DA-01266777D5B9}"/>
              </a:ext>
            </a:extLst>
          </p:cNvPr>
          <p:cNvSpPr>
            <a:spLocks noGrp="1"/>
          </p:cNvSpPr>
          <p:nvPr>
            <p:ph type="dt" sz="half" idx="10"/>
          </p:nvPr>
        </p:nvSpPr>
        <p:spPr/>
        <p:txBody>
          <a:bodyPr/>
          <a:lstStyle/>
          <a:p>
            <a:fld id="{869C7077-9400-6246-8010-FBD1011252A0}" type="datetime1">
              <a:rPr lang="en-US" smtClean="0"/>
              <a:t>3/22/23</a:t>
            </a:fld>
            <a:endParaRPr lang="en-US"/>
          </a:p>
        </p:txBody>
      </p:sp>
      <p:sp>
        <p:nvSpPr>
          <p:cNvPr id="6" name="Footer Placeholder 5">
            <a:extLst>
              <a:ext uri="{FF2B5EF4-FFF2-40B4-BE49-F238E27FC236}">
                <a16:creationId xmlns:a16="http://schemas.microsoft.com/office/drawing/2014/main" id="{13D2FFDC-4499-6D44-9069-557DF91AA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D9903-88C5-F046-B43E-B6829EA3BA86}"/>
              </a:ext>
            </a:extLst>
          </p:cNvPr>
          <p:cNvSpPr>
            <a:spLocks noGrp="1"/>
          </p:cNvSpPr>
          <p:nvPr>
            <p:ph type="sldNum" sz="quarter" idx="12"/>
          </p:nvPr>
        </p:nvSpPr>
        <p:spPr/>
        <p:txBody>
          <a:bodyPr/>
          <a:lstStyle/>
          <a:p>
            <a:fld id="{3BE1A8C0-2BEE-354A-AC32-38F4FCE103AD}" type="slidenum">
              <a:rPr lang="en-US" smtClean="0"/>
              <a:t>‹#›</a:t>
            </a:fld>
            <a:endParaRPr lang="en-US"/>
          </a:p>
        </p:txBody>
      </p:sp>
    </p:spTree>
    <p:extLst>
      <p:ext uri="{BB962C8B-B14F-4D97-AF65-F5344CB8AC3E}">
        <p14:creationId xmlns:p14="http://schemas.microsoft.com/office/powerpoint/2010/main" val="18299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93F47-5870-5F4D-9662-BF351C775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C8D61B-F20A-5445-B23C-1D838DC6A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CE659-C049-FB4A-8901-673A98BE6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E4386-33EB-5D46-A00F-95284D39F61E}" type="datetime1">
              <a:rPr lang="en-US" smtClean="0"/>
              <a:t>3/22/23</a:t>
            </a:fld>
            <a:endParaRPr lang="en-US"/>
          </a:p>
        </p:txBody>
      </p:sp>
      <p:sp>
        <p:nvSpPr>
          <p:cNvPr id="5" name="Footer Placeholder 4">
            <a:extLst>
              <a:ext uri="{FF2B5EF4-FFF2-40B4-BE49-F238E27FC236}">
                <a16:creationId xmlns:a16="http://schemas.microsoft.com/office/drawing/2014/main" id="{BB01E221-F0FA-3E49-9059-80C472DB7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40BA9-A366-0741-BF1B-70A85FE502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1A8C0-2BEE-354A-AC32-38F4FCE103AD}" type="slidenum">
              <a:rPr lang="en-US" smtClean="0"/>
              <a:t>‹#›</a:t>
            </a:fld>
            <a:endParaRPr lang="en-US"/>
          </a:p>
        </p:txBody>
      </p:sp>
    </p:spTree>
    <p:extLst>
      <p:ext uri="{BB962C8B-B14F-4D97-AF65-F5344CB8AC3E}">
        <p14:creationId xmlns:p14="http://schemas.microsoft.com/office/powerpoint/2010/main" val="193085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234DC68-4FD0-9A44-8688-4BB27B4927E4}"/>
              </a:ext>
            </a:extLst>
          </p:cNvPr>
          <p:cNvPicPr>
            <a:picLocks noChangeAspect="1"/>
          </p:cNvPicPr>
          <p:nvPr/>
        </p:nvPicPr>
        <p:blipFill>
          <a:blip r:embed="rId3"/>
          <a:stretch>
            <a:fillRect/>
          </a:stretch>
        </p:blipFill>
        <p:spPr>
          <a:xfrm>
            <a:off x="145192" y="840259"/>
            <a:ext cx="9677400" cy="5422900"/>
          </a:xfrm>
          <a:prstGeom prst="rect">
            <a:avLst/>
          </a:prstGeom>
        </p:spPr>
      </p:pic>
      <p:sp>
        <p:nvSpPr>
          <p:cNvPr id="3" name="TextBox 2">
            <a:extLst>
              <a:ext uri="{FF2B5EF4-FFF2-40B4-BE49-F238E27FC236}">
                <a16:creationId xmlns:a16="http://schemas.microsoft.com/office/drawing/2014/main" id="{AF79FD1B-307A-8046-8009-54943A1C6E48}"/>
              </a:ext>
            </a:extLst>
          </p:cNvPr>
          <p:cNvSpPr txBox="1"/>
          <p:nvPr/>
        </p:nvSpPr>
        <p:spPr>
          <a:xfrm>
            <a:off x="296562" y="71219"/>
            <a:ext cx="11726562"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Kumar SK,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a:t>
            </a:r>
            <a:r>
              <a:rPr lang="en-US" dirty="0" err="1">
                <a:latin typeface="Times New Roman" panose="02020603050405020304" pitchFamily="18" charset="0"/>
                <a:cs typeface="Times New Roman" panose="02020603050405020304" pitchFamily="18" charset="0"/>
              </a:rPr>
              <a:t>Vaia</a:t>
            </a:r>
            <a:r>
              <a:rPr lang="en-US" dirty="0">
                <a:latin typeface="Times New Roman" panose="02020603050405020304" pitchFamily="18" charset="0"/>
                <a:cs typeface="Times New Roman" panose="02020603050405020304" pitchFamily="18" charset="0"/>
              </a:rPr>
              <a:t> RA, Winey KI </a:t>
            </a:r>
            <a:r>
              <a:rPr lang="en-US" i="1" dirty="0">
                <a:latin typeface="Times New Roman" panose="02020603050405020304" pitchFamily="18" charset="0"/>
                <a:cs typeface="Times New Roman" panose="02020603050405020304" pitchFamily="18" charset="0"/>
              </a:rPr>
              <a:t>50</a:t>
            </a:r>
            <a:r>
              <a:rPr lang="en-US" i="1" baseline="30000" dirty="0">
                <a:latin typeface="Times New Roman" panose="02020603050405020304" pitchFamily="18" charset="0"/>
                <a:cs typeface="Times New Roman" panose="02020603050405020304" pitchFamily="18" charset="0"/>
              </a:rPr>
              <a:t>th</a:t>
            </a:r>
            <a:r>
              <a:rPr lang="en-US" i="1" dirty="0">
                <a:latin typeface="Times New Roman" panose="02020603050405020304" pitchFamily="18" charset="0"/>
                <a:cs typeface="Times New Roman" panose="02020603050405020304" pitchFamily="18" charset="0"/>
              </a:rPr>
              <a:t> Anniversary Perspective: Are Polymer </a:t>
            </a:r>
            <a:r>
              <a:rPr lang="en-US" i="1" dirty="0" err="1">
                <a:latin typeface="Times New Roman" panose="02020603050405020304" pitchFamily="18" charset="0"/>
                <a:cs typeface="Times New Roman" panose="02020603050405020304" pitchFamily="18" charset="0"/>
              </a:rPr>
              <a:t>Nanocompsites</a:t>
            </a:r>
            <a:r>
              <a:rPr lang="en-US" i="1" dirty="0">
                <a:latin typeface="Times New Roman" panose="02020603050405020304" pitchFamily="18" charset="0"/>
                <a:cs typeface="Times New Roman" panose="02020603050405020304" pitchFamily="18" charset="0"/>
              </a:rPr>
              <a:t> Practical for Applications? </a:t>
            </a:r>
            <a:r>
              <a:rPr lang="en-US" dirty="0">
                <a:latin typeface="Times New Roman" panose="02020603050405020304" pitchFamily="18" charset="0"/>
                <a:cs typeface="Times New Roman" panose="02020603050405020304" pitchFamily="18" charset="0"/>
              </a:rPr>
              <a:t>Macromolecules </a:t>
            </a:r>
            <a:r>
              <a:rPr lang="en-US" b="1" dirty="0">
                <a:latin typeface="Times New Roman" panose="02020603050405020304" pitchFamily="18" charset="0"/>
                <a:cs typeface="Times New Roman" panose="02020603050405020304" pitchFamily="18" charset="0"/>
              </a:rPr>
              <a:t>50</a:t>
            </a:r>
            <a:r>
              <a:rPr lang="en-US" dirty="0">
                <a:latin typeface="Times New Roman" panose="02020603050405020304" pitchFamily="18" charset="0"/>
                <a:cs typeface="Times New Roman" panose="02020603050405020304" pitchFamily="18" charset="0"/>
              </a:rPr>
              <a:t> 714-731 (2017).</a:t>
            </a:r>
          </a:p>
        </p:txBody>
      </p:sp>
      <p:pic>
        <p:nvPicPr>
          <p:cNvPr id="4" name="Picture 3">
            <a:extLst>
              <a:ext uri="{FF2B5EF4-FFF2-40B4-BE49-F238E27FC236}">
                <a16:creationId xmlns:a16="http://schemas.microsoft.com/office/drawing/2014/main" id="{428F8257-C15B-5C4E-B79D-C65799784BC9}"/>
              </a:ext>
            </a:extLst>
          </p:cNvPr>
          <p:cNvPicPr>
            <a:picLocks noChangeAspect="1"/>
          </p:cNvPicPr>
          <p:nvPr/>
        </p:nvPicPr>
        <p:blipFill>
          <a:blip r:embed="rId4"/>
          <a:stretch>
            <a:fillRect/>
          </a:stretch>
        </p:blipFill>
        <p:spPr>
          <a:xfrm>
            <a:off x="8040799" y="1335731"/>
            <a:ext cx="4151201" cy="2457793"/>
          </a:xfrm>
          <a:prstGeom prst="rect">
            <a:avLst/>
          </a:prstGeom>
        </p:spPr>
      </p:pic>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1</a:t>
            </a:fld>
            <a:endParaRPr lang="en-US"/>
          </a:p>
        </p:txBody>
      </p:sp>
    </p:spTree>
    <p:extLst>
      <p:ext uri="{BB962C8B-B14F-4D97-AF65-F5344CB8AC3E}">
        <p14:creationId xmlns:p14="http://schemas.microsoft.com/office/powerpoint/2010/main" val="1131373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10</a:t>
            </a:fld>
            <a:endParaRPr lang="en-US"/>
          </a:p>
        </p:txBody>
      </p:sp>
      <p:sp>
        <p:nvSpPr>
          <p:cNvPr id="11" name="Rectangle 10">
            <a:extLst>
              <a:ext uri="{FF2B5EF4-FFF2-40B4-BE49-F238E27FC236}">
                <a16:creationId xmlns:a16="http://schemas.microsoft.com/office/drawing/2014/main" id="{D053A51D-B331-1043-8109-661154F0BDD7}"/>
              </a:ext>
            </a:extLst>
          </p:cNvPr>
          <p:cNvSpPr/>
          <p:nvPr/>
        </p:nvSpPr>
        <p:spPr>
          <a:xfrm>
            <a:off x="1089212" y="1468126"/>
            <a:ext cx="10488706" cy="5262979"/>
          </a:xfrm>
          <a:prstGeom prst="rect">
            <a:avLst/>
          </a:prstGeom>
        </p:spPr>
        <p:txBody>
          <a:bodyPr wrap="square">
            <a:spAutoFit/>
          </a:bodyPr>
          <a:lstStyle/>
          <a:p>
            <a:r>
              <a:rPr lang="en-US" sz="2400" dirty="0">
                <a:solidFill>
                  <a:srgbClr val="282323"/>
                </a:solidFill>
                <a:latin typeface="Times New Roman" panose="02020603050405020304" pitchFamily="18" charset="0"/>
                <a:cs typeface="Times New Roman" panose="02020603050405020304" pitchFamily="18" charset="0"/>
              </a:rPr>
              <a:t>An enthalpic mechanism that arises from nanoparticle packing effects operates at the nanoscale and is necessary in order to understand dispersion in this size regime.</a:t>
            </a:r>
          </a:p>
          <a:p>
            <a:endParaRPr lang="en-US" sz="2400"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-Polymer blend “Chain insertion enthalpy” = </a:t>
            </a:r>
            <a:r>
              <a:rPr lang="en-US" sz="2400" i="1" dirty="0">
                <a:solidFill>
                  <a:srgbClr val="282323"/>
                </a:solidFill>
                <a:latin typeface="Times New Roman" panose="02020603050405020304" pitchFamily="18" charset="0"/>
                <a:cs typeface="Times New Roman" panose="02020603050405020304" pitchFamily="18" charset="0"/>
              </a:rPr>
              <a:t>N</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a:t>
            </a:r>
          </a:p>
          <a:p>
            <a:r>
              <a:rPr lang="en-US" sz="2400" dirty="0">
                <a:solidFill>
                  <a:srgbClr val="282323"/>
                </a:solidFill>
                <a:latin typeface="Times New Roman" panose="02020603050405020304" pitchFamily="18" charset="0"/>
                <a:cs typeface="Times New Roman" panose="02020603050405020304" pitchFamily="18" charset="0"/>
              </a:rPr>
              <a:t>-”NP insertion enthalpy” = </a:t>
            </a:r>
            <a:r>
              <a:rPr lang="en-US" sz="2400" i="1" dirty="0">
                <a:solidFill>
                  <a:srgbClr val="282323"/>
                </a:solidFill>
                <a:latin typeface="Times New Roman" panose="02020603050405020304" pitchFamily="18" charset="0"/>
                <a:cs typeface="Times New Roman" panose="02020603050405020304" pitchFamily="18" charset="0"/>
              </a:rPr>
              <a:t>A</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 4</a:t>
            </a:r>
            <a:r>
              <a:rPr lang="en-US" sz="2400" i="1" dirty="0">
                <a:solidFill>
                  <a:srgbClr val="282323"/>
                </a:solidFill>
                <a:latin typeface="Symbol" pitchFamily="2" charset="2"/>
                <a:cs typeface="Times New Roman" panose="02020603050405020304" pitchFamily="18" charset="0"/>
              </a:rPr>
              <a:t>p</a:t>
            </a:r>
            <a:r>
              <a:rPr lang="en-US" sz="2400" i="1" dirty="0">
                <a:solidFill>
                  <a:srgbClr val="282323"/>
                </a:solidFill>
                <a:latin typeface="Times New Roman" panose="02020603050405020304" pitchFamily="18" charset="0"/>
                <a:cs typeface="Times New Roman" panose="02020603050405020304" pitchFamily="18" charset="0"/>
              </a:rPr>
              <a:t>a</a:t>
            </a:r>
            <a:r>
              <a:rPr lang="en-US" sz="2400" baseline="30000" dirty="0">
                <a:solidFill>
                  <a:srgbClr val="282323"/>
                </a:solidFill>
                <a:latin typeface="Times New Roman" panose="02020603050405020304" pitchFamily="18" charset="0"/>
                <a:cs typeface="Times New Roman" panose="02020603050405020304" pitchFamily="18" charset="0"/>
              </a:rPr>
              <a:t>2</a:t>
            </a:r>
            <a:r>
              <a:rPr lang="en-US" sz="2400" i="1" dirty="0">
                <a:solidFill>
                  <a:srgbClr val="282323"/>
                </a:solidFill>
                <a:latin typeface="Symbol" pitchFamily="2" charset="2"/>
                <a:cs typeface="Times New Roman" panose="02020603050405020304" pitchFamily="18" charset="0"/>
              </a:rPr>
              <a:t>c</a:t>
            </a:r>
          </a:p>
          <a:p>
            <a:endParaRPr lang="en-US" sz="2400" i="1"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-Dispersion  depends on processing</a:t>
            </a:r>
          </a:p>
          <a:p>
            <a:endParaRPr lang="en-US" sz="2400" dirty="0">
              <a:solidFill>
                <a:srgbClr val="282323"/>
              </a:solidFill>
              <a:latin typeface="Times New Roman" panose="02020603050405020304" pitchFamily="18" charset="0"/>
              <a:cs typeface="Times New Roman" panose="02020603050405020304" pitchFamily="18" charset="0"/>
            </a:endParaRPr>
          </a:p>
          <a:p>
            <a:r>
              <a:rPr lang="en-US" sz="2400" dirty="0">
                <a:solidFill>
                  <a:srgbClr val="282323"/>
                </a:solidFill>
                <a:latin typeface="Times New Roman" panose="02020603050405020304" pitchFamily="18" charset="0"/>
                <a:cs typeface="Times New Roman" panose="02020603050405020304" pitchFamily="18" charset="0"/>
              </a:rPr>
              <a:t>-When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0 the binodal is defined by</a:t>
            </a:r>
          </a:p>
          <a:p>
            <a:r>
              <a:rPr lang="en-US" sz="2400" dirty="0">
                <a:solidFill>
                  <a:srgbClr val="282323"/>
                </a:solidFill>
                <a:latin typeface="Times New Roman" panose="02020603050405020304" pitchFamily="18" charset="0"/>
                <a:cs typeface="Times New Roman" panose="02020603050405020304" pitchFamily="18" charset="0"/>
              </a:rPr>
              <a:t>	</a:t>
            </a:r>
            <a:r>
              <a:rPr lang="en-US" sz="2400" i="1" dirty="0">
                <a:solidFill>
                  <a:srgbClr val="282323"/>
                </a:solidFill>
                <a:latin typeface="Symbol" pitchFamily="2" charset="2"/>
                <a:cs typeface="Times New Roman" panose="02020603050405020304" pitchFamily="18" charset="0"/>
              </a:rPr>
              <a:t>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exp(-(1+</a:t>
            </a:r>
            <a:r>
              <a:rPr lang="en-US" sz="2400" i="1" dirty="0">
                <a:solidFill>
                  <a:srgbClr val="282323"/>
                </a:solidFill>
                <a:latin typeface="Times New Roman" panose="02020603050405020304" pitchFamily="18" charset="0"/>
                <a:cs typeface="Times New Roman" panose="02020603050405020304" pitchFamily="18" charset="0"/>
              </a:rPr>
              <a:t> N</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a:t>
            </a:r>
          </a:p>
          <a:p>
            <a:r>
              <a:rPr lang="en-US" sz="2400" dirty="0">
                <a:solidFill>
                  <a:srgbClr val="282323"/>
                </a:solidFill>
                <a:latin typeface="Times New Roman" panose="02020603050405020304" pitchFamily="18" charset="0"/>
                <a:cs typeface="Times New Roman" panose="02020603050405020304" pitchFamily="18" charset="0"/>
              </a:rPr>
              <a:t>	for NP </a:t>
            </a:r>
            <a:r>
              <a:rPr lang="en-US" sz="2400" i="1" dirty="0" err="1">
                <a:solidFill>
                  <a:srgbClr val="282323"/>
                </a:solidFill>
                <a:latin typeface="Symbol" pitchFamily="2" charset="2"/>
                <a:cs typeface="Times New Roman" panose="02020603050405020304" pitchFamily="18" charset="0"/>
              </a:rPr>
              <a:t>f</a:t>
            </a:r>
            <a:r>
              <a:rPr lang="en-US" sz="2400" baseline="-25000" dirty="0" err="1">
                <a:solidFill>
                  <a:srgbClr val="282323"/>
                </a:solidFill>
                <a:latin typeface="Times New Roman" panose="02020603050405020304" pitchFamily="18" charset="0"/>
                <a:cs typeface="Times New Roman" panose="02020603050405020304" pitchFamily="18" charset="0"/>
              </a:rPr>
              <a:t>p</a:t>
            </a:r>
            <a:r>
              <a:rPr lang="en-US" sz="2400" dirty="0">
                <a:solidFill>
                  <a:srgbClr val="282323"/>
                </a:solidFill>
                <a:latin typeface="Times New Roman" panose="02020603050405020304" pitchFamily="18" charset="0"/>
                <a:cs typeface="Times New Roman" panose="02020603050405020304" pitchFamily="18" charset="0"/>
              </a:rPr>
              <a:t> ~ exp(-(1+</a:t>
            </a:r>
            <a:r>
              <a:rPr lang="en-US" sz="2400" i="1" dirty="0">
                <a:solidFill>
                  <a:srgbClr val="282323"/>
                </a:solidFill>
                <a:latin typeface="Times New Roman" panose="02020603050405020304" pitchFamily="18" charset="0"/>
                <a:cs typeface="Times New Roman" panose="02020603050405020304" pitchFamily="18" charset="0"/>
              </a:rPr>
              <a:t> </a:t>
            </a:r>
            <a:r>
              <a:rPr lang="en-US" sz="2400" dirty="0">
                <a:solidFill>
                  <a:srgbClr val="282323"/>
                </a:solidFill>
                <a:latin typeface="Times New Roman" panose="02020603050405020304" pitchFamily="18" charset="0"/>
                <a:cs typeface="Times New Roman" panose="02020603050405020304" pitchFamily="18" charset="0"/>
              </a:rPr>
              <a:t>4</a:t>
            </a:r>
            <a:r>
              <a:rPr lang="en-US" sz="2400" i="1" dirty="0">
                <a:solidFill>
                  <a:srgbClr val="282323"/>
                </a:solidFill>
                <a:latin typeface="Symbol" pitchFamily="2" charset="2"/>
                <a:cs typeface="Times New Roman" panose="02020603050405020304" pitchFamily="18" charset="0"/>
              </a:rPr>
              <a:t>p</a:t>
            </a:r>
            <a:r>
              <a:rPr lang="en-US" sz="2400" i="1" dirty="0">
                <a:solidFill>
                  <a:srgbClr val="282323"/>
                </a:solidFill>
                <a:latin typeface="Times New Roman" panose="02020603050405020304" pitchFamily="18" charset="0"/>
                <a:cs typeface="Times New Roman" panose="02020603050405020304" pitchFamily="18" charset="0"/>
              </a:rPr>
              <a:t>a</a:t>
            </a:r>
            <a:r>
              <a:rPr lang="en-US" sz="2400" baseline="30000" dirty="0">
                <a:solidFill>
                  <a:srgbClr val="282323"/>
                </a:solidFill>
                <a:latin typeface="Times New Roman" panose="02020603050405020304" pitchFamily="18" charset="0"/>
                <a:cs typeface="Times New Roman" panose="02020603050405020304" pitchFamily="18" charset="0"/>
              </a:rPr>
              <a:t>2</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a:t>
            </a:r>
          </a:p>
          <a:p>
            <a:r>
              <a:rPr lang="en-US" sz="2400" dirty="0">
                <a:solidFill>
                  <a:srgbClr val="282323"/>
                </a:solidFill>
                <a:latin typeface="Times New Roman" panose="02020603050405020304" pitchFamily="18" charset="0"/>
                <a:cs typeface="Times New Roman" panose="02020603050405020304" pitchFamily="18" charset="0"/>
              </a:rPr>
              <a:t>	The limit of dispersion of C60 is 2%</a:t>
            </a:r>
          </a:p>
          <a:p>
            <a:r>
              <a:rPr lang="en-US" sz="2400" dirty="0">
                <a:solidFill>
                  <a:srgbClr val="282323"/>
                </a:solidFill>
                <a:latin typeface="Times New Roman" panose="02020603050405020304" pitchFamily="18" charset="0"/>
                <a:cs typeface="Times New Roman" panose="02020603050405020304" pitchFamily="18" charset="0"/>
              </a:rPr>
              <a:t>	so, </a:t>
            </a:r>
            <a:r>
              <a:rPr lang="en-US" sz="2400" i="1" dirty="0">
                <a:solidFill>
                  <a:srgbClr val="282323"/>
                </a:solidFill>
                <a:latin typeface="Symbol" pitchFamily="2" charset="2"/>
                <a:cs typeface="Times New Roman" panose="02020603050405020304" pitchFamily="18" charset="0"/>
              </a:rPr>
              <a:t>c</a:t>
            </a:r>
            <a:r>
              <a:rPr lang="en-US" sz="2400" dirty="0">
                <a:solidFill>
                  <a:srgbClr val="282323"/>
                </a:solidFill>
                <a:latin typeface="Times New Roman" panose="02020603050405020304" pitchFamily="18" charset="0"/>
                <a:cs typeface="Times New Roman" panose="02020603050405020304" pitchFamily="18" charset="0"/>
              </a:rPr>
              <a:t> ~ z</a:t>
            </a:r>
            <a:r>
              <a:rPr lang="en-US" sz="2400" i="1" dirty="0">
                <a:solidFill>
                  <a:srgbClr val="282323"/>
                </a:solidFill>
                <a:latin typeface="Symbol" pitchFamily="2" charset="2"/>
                <a:cs typeface="Times New Roman" panose="02020603050405020304" pitchFamily="18" charset="0"/>
              </a:rPr>
              <a:t>e</a:t>
            </a:r>
            <a:r>
              <a:rPr lang="en-US" sz="2400" dirty="0">
                <a:solidFill>
                  <a:srgbClr val="282323"/>
                </a:solidFill>
                <a:latin typeface="Times New Roman" panose="02020603050405020304" pitchFamily="18" charset="0"/>
                <a:cs typeface="Times New Roman" panose="02020603050405020304" pitchFamily="18" charset="0"/>
              </a:rPr>
              <a:t>/</a:t>
            </a:r>
            <a:r>
              <a:rPr lang="en-US" sz="2400" dirty="0" err="1">
                <a:solidFill>
                  <a:srgbClr val="282323"/>
                </a:solidFill>
                <a:latin typeface="Times New Roman" panose="02020603050405020304" pitchFamily="18" charset="0"/>
                <a:cs typeface="Times New Roman" panose="02020603050405020304" pitchFamily="18" charset="0"/>
              </a:rPr>
              <a:t>kT</a:t>
            </a:r>
            <a:r>
              <a:rPr lang="en-US" sz="2400" dirty="0">
                <a:solidFill>
                  <a:srgbClr val="282323"/>
                </a:solidFill>
                <a:latin typeface="Times New Roman" panose="02020603050405020304" pitchFamily="18" charset="0"/>
                <a:cs typeface="Times New Roman" panose="02020603050405020304" pitchFamily="18" charset="0"/>
              </a:rPr>
              <a:t> and </a:t>
            </a:r>
            <a:r>
              <a:rPr lang="en-US" sz="2400" i="1" dirty="0">
                <a:solidFill>
                  <a:srgbClr val="282323"/>
                </a:solidFill>
                <a:latin typeface="Symbol" pitchFamily="2" charset="2"/>
                <a:cs typeface="Times New Roman" panose="02020603050405020304" pitchFamily="18" charset="0"/>
              </a:rPr>
              <a:t>e</a:t>
            </a:r>
            <a:r>
              <a:rPr lang="en-US" sz="2400" dirty="0">
                <a:solidFill>
                  <a:srgbClr val="282323"/>
                </a:solidFill>
                <a:latin typeface="Times New Roman" panose="02020603050405020304" pitchFamily="18" charset="0"/>
                <a:cs typeface="Times New Roman" panose="02020603050405020304" pitchFamily="18" charset="0"/>
              </a:rPr>
              <a:t> ~ 0.02 eV</a:t>
            </a:r>
          </a:p>
          <a:p>
            <a:r>
              <a:rPr lang="en-US" sz="2400" dirty="0">
                <a:solidFill>
                  <a:srgbClr val="282323"/>
                </a:solidFill>
                <a:latin typeface="Times New Roman" panose="02020603050405020304" pitchFamily="18" charset="0"/>
                <a:cs typeface="Times New Roman" panose="02020603050405020304" pitchFamily="18" charset="0"/>
              </a:rPr>
              <a:t>	Can quench a super-saturated “solution”</a:t>
            </a:r>
            <a:endParaRPr lang="en-US" sz="2400" dirty="0"/>
          </a:p>
        </p:txBody>
      </p:sp>
      <p:pic>
        <p:nvPicPr>
          <p:cNvPr id="12" name="Picture 11">
            <a:extLst>
              <a:ext uri="{FF2B5EF4-FFF2-40B4-BE49-F238E27FC236}">
                <a16:creationId xmlns:a16="http://schemas.microsoft.com/office/drawing/2014/main" id="{CB0FD39F-F3C6-3141-860D-3441230C9533}"/>
              </a:ext>
            </a:extLst>
          </p:cNvPr>
          <p:cNvPicPr>
            <a:picLocks noChangeAspect="1"/>
          </p:cNvPicPr>
          <p:nvPr/>
        </p:nvPicPr>
        <p:blipFill>
          <a:blip r:embed="rId2"/>
          <a:stretch>
            <a:fillRect/>
          </a:stretch>
        </p:blipFill>
        <p:spPr>
          <a:xfrm>
            <a:off x="7648069" y="2322512"/>
            <a:ext cx="3929849" cy="4216400"/>
          </a:xfrm>
          <a:prstGeom prst="rect">
            <a:avLst/>
          </a:prstGeom>
        </p:spPr>
      </p:pic>
    </p:spTree>
    <p:extLst>
      <p:ext uri="{BB962C8B-B14F-4D97-AF65-F5344CB8AC3E}">
        <p14:creationId xmlns:p14="http://schemas.microsoft.com/office/powerpoint/2010/main" val="2684155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6" name="TextBox 5">
            <a:extLst>
              <a:ext uri="{FF2B5EF4-FFF2-40B4-BE49-F238E27FC236}">
                <a16:creationId xmlns:a16="http://schemas.microsoft.com/office/drawing/2014/main" id="{D0B5459F-72A5-AB45-90DE-7AB55F042B5B}"/>
              </a:ext>
            </a:extLst>
          </p:cNvPr>
          <p:cNvSpPr txBox="1"/>
          <p:nvPr/>
        </p:nvSpPr>
        <p:spPr>
          <a:xfrm>
            <a:off x="7471720" y="1288883"/>
            <a:ext cx="4423718" cy="2031325"/>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Linear chains are expanded when in the presence of nanoparticles</a:t>
            </a:r>
          </a:p>
          <a:p>
            <a:pPr algn="l"/>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Excluded volume (1 + </a:t>
            </a:r>
            <a:r>
              <a:rPr lang="en-US" i="1"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predicts (1 + </a:t>
            </a:r>
            <a:r>
              <a:rPr lang="en-US" i="1"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1/3</a:t>
            </a:r>
          </a:p>
        </p:txBody>
      </p:sp>
      <p:pic>
        <p:nvPicPr>
          <p:cNvPr id="7" name="Picture 6">
            <a:extLst>
              <a:ext uri="{FF2B5EF4-FFF2-40B4-BE49-F238E27FC236}">
                <a16:creationId xmlns:a16="http://schemas.microsoft.com/office/drawing/2014/main" id="{6960076C-672A-EE4B-AAE1-451FF7BC890D}"/>
              </a:ext>
            </a:extLst>
          </p:cNvPr>
          <p:cNvPicPr>
            <a:picLocks noChangeAspect="1"/>
          </p:cNvPicPr>
          <p:nvPr/>
        </p:nvPicPr>
        <p:blipFill>
          <a:blip r:embed="rId2"/>
          <a:stretch>
            <a:fillRect/>
          </a:stretch>
        </p:blipFill>
        <p:spPr>
          <a:xfrm>
            <a:off x="7983151" y="3637692"/>
            <a:ext cx="2887984" cy="2775465"/>
          </a:xfrm>
          <a:prstGeom prst="rect">
            <a:avLst/>
          </a:prstGeom>
        </p:spPr>
      </p:pic>
      <p:pic>
        <p:nvPicPr>
          <p:cNvPr id="2" name="Picture 1">
            <a:extLst>
              <a:ext uri="{FF2B5EF4-FFF2-40B4-BE49-F238E27FC236}">
                <a16:creationId xmlns:a16="http://schemas.microsoft.com/office/drawing/2014/main" id="{0AAF2395-541C-444A-B297-32B7DCBC304E}"/>
              </a:ext>
            </a:extLst>
          </p:cNvPr>
          <p:cNvPicPr>
            <a:picLocks noChangeAspect="1"/>
          </p:cNvPicPr>
          <p:nvPr/>
        </p:nvPicPr>
        <p:blipFill>
          <a:blip r:embed="rId3"/>
          <a:stretch>
            <a:fillRect/>
          </a:stretch>
        </p:blipFill>
        <p:spPr>
          <a:xfrm>
            <a:off x="1045004" y="1762725"/>
            <a:ext cx="3898900" cy="1231900"/>
          </a:xfrm>
          <a:prstGeom prst="rect">
            <a:avLst/>
          </a:prstGeom>
        </p:spPr>
      </p:pic>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11</a:t>
            </a:fld>
            <a:endParaRPr lang="en-US"/>
          </a:p>
        </p:txBody>
      </p:sp>
    </p:spTree>
    <p:extLst>
      <p:ext uri="{BB962C8B-B14F-4D97-AF65-F5344CB8AC3E}">
        <p14:creationId xmlns:p14="http://schemas.microsoft.com/office/powerpoint/2010/main" val="3103930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6" name="TextBox 5">
            <a:extLst>
              <a:ext uri="{FF2B5EF4-FFF2-40B4-BE49-F238E27FC236}">
                <a16:creationId xmlns:a16="http://schemas.microsoft.com/office/drawing/2014/main" id="{D0B5459F-72A5-AB45-90DE-7AB55F042B5B}"/>
              </a:ext>
            </a:extLst>
          </p:cNvPr>
          <p:cNvSpPr txBox="1"/>
          <p:nvPr/>
        </p:nvSpPr>
        <p:spPr>
          <a:xfrm>
            <a:off x="7471720" y="1288883"/>
            <a:ext cx="4423718" cy="313932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PS NP in </a:t>
            </a:r>
            <a:r>
              <a:rPr lang="en-US" dirty="0" err="1">
                <a:latin typeface="Times New Roman" panose="02020603050405020304" pitchFamily="18" charset="0"/>
                <a:cs typeface="Times New Roman" panose="02020603050405020304" pitchFamily="18" charset="0"/>
              </a:rPr>
              <a:t>dPS</a:t>
            </a:r>
            <a:r>
              <a:rPr lang="en-US" dirty="0">
                <a:latin typeface="Times New Roman" panose="02020603050405020304" pitchFamily="18" charset="0"/>
                <a:cs typeface="Times New Roman" panose="02020603050405020304" pitchFamily="18" charset="0"/>
              </a:rPr>
              <a:t> a negative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found (compared to positive for PS in </a:t>
            </a:r>
            <a:r>
              <a:rPr lang="en-US" dirty="0" err="1">
                <a:latin typeface="Times New Roman" panose="02020603050405020304" pitchFamily="18" charset="0"/>
                <a:cs typeface="Times New Roman" panose="02020603050405020304" pitchFamily="18" charset="0"/>
              </a:rPr>
              <a:t>dPS</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Short-range </a:t>
            </a:r>
            <a:r>
              <a:rPr lang="en-US"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forces between particles only act in the orange region.  Polymer/NP interaction acts over the whole surface.  So, dispersion is favored.  The </a:t>
            </a:r>
            <a:r>
              <a:rPr lang="en-US"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area (orange) changes with particle size.</a:t>
            </a:r>
          </a:p>
        </p:txBody>
      </p:sp>
      <p:pic>
        <p:nvPicPr>
          <p:cNvPr id="2" name="Picture 1">
            <a:extLst>
              <a:ext uri="{FF2B5EF4-FFF2-40B4-BE49-F238E27FC236}">
                <a16:creationId xmlns:a16="http://schemas.microsoft.com/office/drawing/2014/main" id="{0AAF2395-541C-444A-B297-32B7DCBC304E}"/>
              </a:ext>
            </a:extLst>
          </p:cNvPr>
          <p:cNvPicPr>
            <a:picLocks noChangeAspect="1"/>
          </p:cNvPicPr>
          <p:nvPr/>
        </p:nvPicPr>
        <p:blipFill>
          <a:blip r:embed="rId2"/>
          <a:stretch>
            <a:fillRect/>
          </a:stretch>
        </p:blipFill>
        <p:spPr>
          <a:xfrm>
            <a:off x="1045004" y="1762725"/>
            <a:ext cx="3898900" cy="1231900"/>
          </a:xfrm>
          <a:prstGeom prst="rect">
            <a:avLst/>
          </a:prstGeom>
        </p:spPr>
      </p:pic>
      <p:pic>
        <p:nvPicPr>
          <p:cNvPr id="3" name="Picture 2">
            <a:extLst>
              <a:ext uri="{FF2B5EF4-FFF2-40B4-BE49-F238E27FC236}">
                <a16:creationId xmlns:a16="http://schemas.microsoft.com/office/drawing/2014/main" id="{3B9A8A2B-8AA9-B144-ABFF-6477B0B05825}"/>
              </a:ext>
            </a:extLst>
          </p:cNvPr>
          <p:cNvPicPr>
            <a:picLocks noChangeAspect="1"/>
          </p:cNvPicPr>
          <p:nvPr/>
        </p:nvPicPr>
        <p:blipFill>
          <a:blip r:embed="rId3"/>
          <a:stretch>
            <a:fillRect/>
          </a:stretch>
        </p:blipFill>
        <p:spPr>
          <a:xfrm>
            <a:off x="864973" y="3002176"/>
            <a:ext cx="5244413" cy="3529573"/>
          </a:xfrm>
          <a:prstGeom prst="rect">
            <a:avLst/>
          </a:prstGeom>
        </p:spPr>
      </p:pic>
      <p:pic>
        <p:nvPicPr>
          <p:cNvPr id="9" name="Picture 8">
            <a:extLst>
              <a:ext uri="{FF2B5EF4-FFF2-40B4-BE49-F238E27FC236}">
                <a16:creationId xmlns:a16="http://schemas.microsoft.com/office/drawing/2014/main" id="{DE4DA5A0-D967-1049-81B9-92D38325F4F0}"/>
              </a:ext>
            </a:extLst>
          </p:cNvPr>
          <p:cNvPicPr>
            <a:picLocks noChangeAspect="1"/>
          </p:cNvPicPr>
          <p:nvPr/>
        </p:nvPicPr>
        <p:blipFill rotWithShape="1">
          <a:blip r:embed="rId4"/>
          <a:srcRect b="9720"/>
          <a:stretch/>
        </p:blipFill>
        <p:spPr>
          <a:xfrm>
            <a:off x="5407968" y="3279947"/>
            <a:ext cx="1638300" cy="298106"/>
          </a:xfrm>
          <a:prstGeom prst="rect">
            <a:avLst/>
          </a:prstGeom>
        </p:spPr>
      </p:pic>
      <p:sp>
        <p:nvSpPr>
          <p:cNvPr id="10" name="Slide Number Placeholder 9">
            <a:extLst>
              <a:ext uri="{FF2B5EF4-FFF2-40B4-BE49-F238E27FC236}">
                <a16:creationId xmlns:a16="http://schemas.microsoft.com/office/drawing/2014/main" id="{75E4485D-3284-B247-BF14-24BFBB90575E}"/>
              </a:ext>
            </a:extLst>
          </p:cNvPr>
          <p:cNvSpPr>
            <a:spLocks noGrp="1"/>
          </p:cNvSpPr>
          <p:nvPr>
            <p:ph type="sldNum" sz="quarter" idx="12"/>
          </p:nvPr>
        </p:nvSpPr>
        <p:spPr/>
        <p:txBody>
          <a:bodyPr/>
          <a:lstStyle/>
          <a:p>
            <a:fld id="{3BE1A8C0-2BEE-354A-AC32-38F4FCE103AD}" type="slidenum">
              <a:rPr lang="en-US" smtClean="0"/>
              <a:t>12</a:t>
            </a:fld>
            <a:endParaRPr lang="en-US"/>
          </a:p>
        </p:txBody>
      </p:sp>
      <p:grpSp>
        <p:nvGrpSpPr>
          <p:cNvPr id="11" name="Group 10">
            <a:extLst>
              <a:ext uri="{FF2B5EF4-FFF2-40B4-BE49-F238E27FC236}">
                <a16:creationId xmlns:a16="http://schemas.microsoft.com/office/drawing/2014/main" id="{A307C391-5D4A-3F4E-9739-A2CAA6E00FA1}"/>
              </a:ext>
            </a:extLst>
          </p:cNvPr>
          <p:cNvGrpSpPr/>
          <p:nvPr/>
        </p:nvGrpSpPr>
        <p:grpSpPr>
          <a:xfrm>
            <a:off x="7146738" y="4527270"/>
            <a:ext cx="4592544" cy="2276942"/>
            <a:chOff x="7146738" y="4527270"/>
            <a:chExt cx="4592544" cy="2276942"/>
          </a:xfrm>
        </p:grpSpPr>
        <p:pic>
          <p:nvPicPr>
            <p:cNvPr id="5" name="Picture 4">
              <a:extLst>
                <a:ext uri="{FF2B5EF4-FFF2-40B4-BE49-F238E27FC236}">
                  <a16:creationId xmlns:a16="http://schemas.microsoft.com/office/drawing/2014/main" id="{EC493B48-1CEB-5B4B-8EDB-D27293C6BED2}"/>
                </a:ext>
              </a:extLst>
            </p:cNvPr>
            <p:cNvPicPr>
              <a:picLocks noChangeAspect="1"/>
            </p:cNvPicPr>
            <p:nvPr/>
          </p:nvPicPr>
          <p:blipFill>
            <a:blip r:embed="rId5"/>
            <a:stretch>
              <a:fillRect/>
            </a:stretch>
          </p:blipFill>
          <p:spPr>
            <a:xfrm>
              <a:off x="7146738" y="4527270"/>
              <a:ext cx="4494013" cy="2194205"/>
            </a:xfrm>
            <a:prstGeom prst="rect">
              <a:avLst/>
            </a:prstGeom>
          </p:spPr>
        </p:pic>
        <p:sp>
          <p:nvSpPr>
            <p:cNvPr id="8" name="Rectangle 7">
              <a:extLst>
                <a:ext uri="{FF2B5EF4-FFF2-40B4-BE49-F238E27FC236}">
                  <a16:creationId xmlns:a16="http://schemas.microsoft.com/office/drawing/2014/main" id="{B673B0BC-08B9-8D45-BB08-9B1A3FD8E836}"/>
                </a:ext>
              </a:extLst>
            </p:cNvPr>
            <p:cNvSpPr/>
            <p:nvPr/>
          </p:nvSpPr>
          <p:spPr>
            <a:xfrm>
              <a:off x="8691282" y="6477961"/>
              <a:ext cx="3048000" cy="32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363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1609E73D-50F1-8D49-A64E-BE5D2E575DFD}"/>
              </a:ext>
            </a:extLst>
          </p:cNvPr>
          <p:cNvGrpSpPr/>
          <p:nvPr/>
        </p:nvGrpSpPr>
        <p:grpSpPr>
          <a:xfrm>
            <a:off x="425948" y="2105111"/>
            <a:ext cx="4054904" cy="4110337"/>
            <a:chOff x="797183" y="2105111"/>
            <a:chExt cx="4054904" cy="4110337"/>
          </a:xfrm>
        </p:grpSpPr>
        <p:pic>
          <p:nvPicPr>
            <p:cNvPr id="5" name="Picture 4">
              <a:extLst>
                <a:ext uri="{FF2B5EF4-FFF2-40B4-BE49-F238E27FC236}">
                  <a16:creationId xmlns:a16="http://schemas.microsoft.com/office/drawing/2014/main" id="{686130C1-BB84-394C-BA63-2F0F75D9606B}"/>
                </a:ext>
              </a:extLst>
            </p:cNvPr>
            <p:cNvPicPr>
              <a:picLocks noChangeAspect="1"/>
            </p:cNvPicPr>
            <p:nvPr/>
          </p:nvPicPr>
          <p:blipFill>
            <a:blip r:embed="rId2"/>
            <a:stretch>
              <a:fillRect/>
            </a:stretch>
          </p:blipFill>
          <p:spPr>
            <a:xfrm>
              <a:off x="797183" y="2105111"/>
              <a:ext cx="3759200" cy="3721100"/>
            </a:xfrm>
            <a:prstGeom prst="rect">
              <a:avLst/>
            </a:prstGeom>
          </p:spPr>
        </p:pic>
        <p:sp>
          <p:nvSpPr>
            <p:cNvPr id="14" name="Rectangle 13">
              <a:extLst>
                <a:ext uri="{FF2B5EF4-FFF2-40B4-BE49-F238E27FC236}">
                  <a16:creationId xmlns:a16="http://schemas.microsoft.com/office/drawing/2014/main" id="{D81A2D6F-9436-2742-B916-6F813E00C8F4}"/>
                </a:ext>
              </a:extLst>
            </p:cNvPr>
            <p:cNvSpPr/>
            <p:nvPr/>
          </p:nvSpPr>
          <p:spPr>
            <a:xfrm>
              <a:off x="4015946" y="5597611"/>
              <a:ext cx="836141" cy="61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09FA7FF-59DD-D848-8122-8DFEC93A0C2A}"/>
              </a:ext>
            </a:extLst>
          </p:cNvPr>
          <p:cNvGrpSpPr/>
          <p:nvPr/>
        </p:nvGrpSpPr>
        <p:grpSpPr>
          <a:xfrm>
            <a:off x="4339270" y="1845967"/>
            <a:ext cx="7322553" cy="3269730"/>
            <a:chOff x="4339270" y="1845967"/>
            <a:chExt cx="7322553" cy="3269730"/>
          </a:xfrm>
        </p:grpSpPr>
        <p:grpSp>
          <p:nvGrpSpPr>
            <p:cNvPr id="13" name="Group 12">
              <a:extLst>
                <a:ext uri="{FF2B5EF4-FFF2-40B4-BE49-F238E27FC236}">
                  <a16:creationId xmlns:a16="http://schemas.microsoft.com/office/drawing/2014/main" id="{CCED9F13-DFCB-4A4D-AE7E-FC5734C4269F}"/>
                </a:ext>
              </a:extLst>
            </p:cNvPr>
            <p:cNvGrpSpPr/>
            <p:nvPr/>
          </p:nvGrpSpPr>
          <p:grpSpPr>
            <a:xfrm>
              <a:off x="4339270" y="1845967"/>
              <a:ext cx="7261675" cy="3269730"/>
              <a:chOff x="5807676" y="2607276"/>
              <a:chExt cx="4790303" cy="2156940"/>
            </a:xfrm>
          </p:grpSpPr>
          <p:grpSp>
            <p:nvGrpSpPr>
              <p:cNvPr id="11" name="Group 10">
                <a:extLst>
                  <a:ext uri="{FF2B5EF4-FFF2-40B4-BE49-F238E27FC236}">
                    <a16:creationId xmlns:a16="http://schemas.microsoft.com/office/drawing/2014/main" id="{282420A5-1E6B-1041-B900-44F51FD28CE5}"/>
                  </a:ext>
                </a:extLst>
              </p:cNvPr>
              <p:cNvGrpSpPr/>
              <p:nvPr/>
            </p:nvGrpSpPr>
            <p:grpSpPr>
              <a:xfrm>
                <a:off x="5847836" y="2804984"/>
                <a:ext cx="4750143" cy="1959232"/>
                <a:chOff x="2095500" y="1729946"/>
                <a:chExt cx="8001000" cy="3096054"/>
              </a:xfrm>
            </p:grpSpPr>
            <p:pic>
              <p:nvPicPr>
                <p:cNvPr id="9" name="Picture 8">
                  <a:extLst>
                    <a:ext uri="{FF2B5EF4-FFF2-40B4-BE49-F238E27FC236}">
                      <a16:creationId xmlns:a16="http://schemas.microsoft.com/office/drawing/2014/main" id="{F14DAB92-F0D7-D74A-9995-F74D536E2976}"/>
                    </a:ext>
                  </a:extLst>
                </p:cNvPr>
                <p:cNvPicPr>
                  <a:picLocks noChangeAspect="1"/>
                </p:cNvPicPr>
                <p:nvPr/>
              </p:nvPicPr>
              <p:blipFill>
                <a:blip r:embed="rId3"/>
                <a:stretch>
                  <a:fillRect/>
                </a:stretch>
              </p:blipFill>
              <p:spPr>
                <a:xfrm>
                  <a:off x="2095500" y="2032000"/>
                  <a:ext cx="8001000" cy="2794000"/>
                </a:xfrm>
                <a:prstGeom prst="rect">
                  <a:avLst/>
                </a:prstGeom>
              </p:spPr>
            </p:pic>
            <p:sp>
              <p:nvSpPr>
                <p:cNvPr id="10" name="Rectangle 9">
                  <a:extLst>
                    <a:ext uri="{FF2B5EF4-FFF2-40B4-BE49-F238E27FC236}">
                      <a16:creationId xmlns:a16="http://schemas.microsoft.com/office/drawing/2014/main" id="{85FEFD2C-E770-514C-AE92-D83F0767DB1D}"/>
                    </a:ext>
                  </a:extLst>
                </p:cNvPr>
                <p:cNvSpPr/>
                <p:nvPr/>
              </p:nvSpPr>
              <p:spPr>
                <a:xfrm>
                  <a:off x="6096000" y="1729946"/>
                  <a:ext cx="3851189" cy="121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2AB988F1-0FCF-A841-9B5E-48400E3A6D0E}"/>
                  </a:ext>
                </a:extLst>
              </p:cNvPr>
              <p:cNvSpPr/>
              <p:nvPr/>
            </p:nvSpPr>
            <p:spPr>
              <a:xfrm>
                <a:off x="5807676" y="2607276"/>
                <a:ext cx="2075935" cy="51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C660B91-56B6-1F4F-8C4D-51652D7DA1E3}"/>
                </a:ext>
              </a:extLst>
            </p:cNvPr>
            <p:cNvSpPr/>
            <p:nvPr/>
          </p:nvSpPr>
          <p:spPr>
            <a:xfrm>
              <a:off x="4400149" y="4559643"/>
              <a:ext cx="7200796" cy="556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821A0AD-4319-624F-B540-5867423A1549}"/>
                </a:ext>
              </a:extLst>
            </p:cNvPr>
            <p:cNvSpPr/>
            <p:nvPr/>
          </p:nvSpPr>
          <p:spPr>
            <a:xfrm>
              <a:off x="10595002" y="4357815"/>
              <a:ext cx="1066821" cy="55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C260DD4A-EC4A-F44C-9A55-EDA9D8906A9C}"/>
              </a:ext>
            </a:extLst>
          </p:cNvPr>
          <p:cNvPicPr>
            <a:picLocks noChangeAspect="1"/>
          </p:cNvPicPr>
          <p:nvPr/>
        </p:nvPicPr>
        <p:blipFill rotWithShape="1">
          <a:blip r:embed="rId4"/>
          <a:srcRect b="9720"/>
          <a:stretch/>
        </p:blipFill>
        <p:spPr>
          <a:xfrm>
            <a:off x="4185148" y="1655413"/>
            <a:ext cx="1638300" cy="298106"/>
          </a:xfrm>
          <a:prstGeom prst="rect">
            <a:avLst/>
          </a:prstGeom>
        </p:spPr>
      </p:pic>
      <p:sp>
        <p:nvSpPr>
          <p:cNvPr id="20" name="Slide Number Placeholder 19">
            <a:extLst>
              <a:ext uri="{FF2B5EF4-FFF2-40B4-BE49-F238E27FC236}">
                <a16:creationId xmlns:a16="http://schemas.microsoft.com/office/drawing/2014/main" id="{D2FAE6CB-C95F-1745-93D6-C3F1038305CE}"/>
              </a:ext>
            </a:extLst>
          </p:cNvPr>
          <p:cNvSpPr>
            <a:spLocks noGrp="1"/>
          </p:cNvSpPr>
          <p:nvPr>
            <p:ph type="sldNum" sz="quarter" idx="12"/>
          </p:nvPr>
        </p:nvSpPr>
        <p:spPr/>
        <p:txBody>
          <a:bodyPr/>
          <a:lstStyle/>
          <a:p>
            <a:fld id="{3BE1A8C0-2BEE-354A-AC32-38F4FCE103AD}" type="slidenum">
              <a:rPr lang="en-US" smtClean="0"/>
              <a:t>13</a:t>
            </a:fld>
            <a:endParaRPr lang="en-US"/>
          </a:p>
        </p:txBody>
      </p:sp>
    </p:spTree>
    <p:extLst>
      <p:ext uri="{BB962C8B-B14F-4D97-AF65-F5344CB8AC3E}">
        <p14:creationId xmlns:p14="http://schemas.microsoft.com/office/powerpoint/2010/main" val="2272072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DB3790B-0249-604F-8442-5F16736EFD57}"/>
              </a:ext>
            </a:extLst>
          </p:cNvPr>
          <p:cNvSpPr/>
          <p:nvPr/>
        </p:nvSpPr>
        <p:spPr>
          <a:xfrm>
            <a:off x="1579689" y="1775803"/>
            <a:ext cx="3575222" cy="4031873"/>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First, they can have properties distinct from micron-scale fillers. For example, carbon nanotubes are as stiff as graphite fibers, but are almost an order of magnitude stronger.</a:t>
            </a:r>
            <a:endParaRPr lang="en-US" sz="1600" dirty="0">
              <a:solidFill>
                <a:srgbClr val="211E1E"/>
              </a:solidFill>
              <a:effectLst/>
              <a:latin typeface="Times New Roman" panose="02020603050405020304" pitchFamily="18" charset="0"/>
              <a:cs typeface="Times New Roman" panose="02020603050405020304" pitchFamily="18" charset="0"/>
            </a:endParaRPr>
          </a:p>
          <a:p>
            <a:endParaRPr lang="en-US" sz="1600" dirty="0">
              <a:solidFill>
                <a:srgbClr val="211E1E"/>
              </a:solidFill>
              <a:effectLst/>
              <a:latin typeface="Times New Roman" panose="02020603050405020304" pitchFamily="18" charset="0"/>
              <a:cs typeface="Times New Roman" panose="02020603050405020304" pitchFamily="18" charset="0"/>
            </a:endParaRPr>
          </a:p>
          <a:p>
            <a:r>
              <a:rPr lang="en-US" sz="1600" dirty="0">
                <a:solidFill>
                  <a:srgbClr val="211E1E"/>
                </a:solidFill>
                <a:latin typeface="Times New Roman" panose="02020603050405020304" pitchFamily="18" charset="0"/>
                <a:cs typeface="Times New Roman" panose="02020603050405020304" pitchFamily="18" charset="0"/>
              </a:rPr>
              <a:t>Second, nanoscale fillers play the role of small mechanical, optical, and electrical defects. These provide an opportunity for multi- functionality (e.g., scratch-resistant, transparent polymers). </a:t>
            </a:r>
          </a:p>
          <a:p>
            <a:endParaRPr lang="en-US" sz="1600" dirty="0">
              <a:solidFill>
                <a:srgbClr val="211E1E"/>
              </a:solidFill>
              <a:latin typeface="Times New Roman" panose="02020603050405020304" pitchFamily="18" charset="0"/>
              <a:cs typeface="Times New Roman" panose="02020603050405020304" pitchFamily="18" charset="0"/>
            </a:endParaRPr>
          </a:p>
          <a:p>
            <a:r>
              <a:rPr lang="en-US" sz="1600" dirty="0">
                <a:solidFill>
                  <a:srgbClr val="211E1E"/>
                </a:solidFill>
                <a:latin typeface="Times New Roman" panose="02020603050405020304" pitchFamily="18" charset="0"/>
                <a:cs typeface="Times New Roman" panose="02020603050405020304" pitchFamily="18" charset="0"/>
              </a:rPr>
              <a:t>Third, they create a large volume of interfacial polymer with properties different from the bulk, providing an opportunity for tailoring properties. </a:t>
            </a: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9026E2B-AFB2-BC45-97AE-111754D54BF5}"/>
              </a:ext>
            </a:extLst>
          </p:cNvPr>
          <p:cNvSpPr txBox="1"/>
          <p:nvPr/>
        </p:nvSpPr>
        <p:spPr>
          <a:xfrm>
            <a:off x="1569308" y="407773"/>
            <a:ext cx="920578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Schadler LS, Kumar SK,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Lewis SL, </a:t>
            </a:r>
            <a:r>
              <a:rPr lang="en-US" dirty="0" err="1">
                <a:latin typeface="Times New Roman" panose="02020603050405020304" pitchFamily="18" charset="0"/>
                <a:cs typeface="Times New Roman" panose="02020603050405020304" pitchFamily="18" charset="0"/>
              </a:rPr>
              <a:t>Harton</a:t>
            </a:r>
            <a:r>
              <a:rPr lang="en-US" dirty="0">
                <a:latin typeface="Times New Roman" panose="02020603050405020304" pitchFamily="18" charset="0"/>
                <a:cs typeface="Times New Roman" panose="02020603050405020304" pitchFamily="18" charset="0"/>
              </a:rPr>
              <a:t> SE </a:t>
            </a:r>
            <a:r>
              <a:rPr lang="en-US" i="1" dirty="0">
                <a:latin typeface="Times New Roman" panose="02020603050405020304" pitchFamily="18" charset="0"/>
                <a:cs typeface="Times New Roman" panose="02020603050405020304" pitchFamily="18" charset="0"/>
              </a:rPr>
              <a:t>Designed Interfaces in Polymer Nanocomposites: A Fundamental Viewpoint</a:t>
            </a:r>
            <a:r>
              <a:rPr lang="en-US" dirty="0">
                <a:latin typeface="Times New Roman" panose="02020603050405020304" pitchFamily="18" charset="0"/>
                <a:cs typeface="Times New Roman" panose="02020603050405020304" pitchFamily="18" charset="0"/>
              </a:rPr>
              <a:t> MRS </a:t>
            </a:r>
            <a:r>
              <a:rPr lang="en-US" dirty="0" err="1">
                <a:latin typeface="Times New Roman" panose="02020603050405020304" pitchFamily="18" charset="0"/>
                <a:cs typeface="Times New Roman" panose="02020603050405020304" pitchFamily="18" charset="0"/>
              </a:rPr>
              <a:t>Bulltin</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32 </a:t>
            </a:r>
            <a:r>
              <a:rPr lang="en-US" dirty="0">
                <a:latin typeface="Times New Roman" panose="02020603050405020304" pitchFamily="18" charset="0"/>
                <a:cs typeface="Times New Roman" panose="02020603050405020304" pitchFamily="18" charset="0"/>
              </a:rPr>
              <a:t>335-340 (2007).</a:t>
            </a:r>
          </a:p>
        </p:txBody>
      </p:sp>
      <p:pic>
        <p:nvPicPr>
          <p:cNvPr id="4" name="Picture 3">
            <a:extLst>
              <a:ext uri="{FF2B5EF4-FFF2-40B4-BE49-F238E27FC236}">
                <a16:creationId xmlns:a16="http://schemas.microsoft.com/office/drawing/2014/main" id="{281E9A27-1D46-8A44-937B-3B22D9F30120}"/>
              </a:ext>
            </a:extLst>
          </p:cNvPr>
          <p:cNvPicPr>
            <a:picLocks noChangeAspect="1"/>
          </p:cNvPicPr>
          <p:nvPr/>
        </p:nvPicPr>
        <p:blipFill>
          <a:blip r:embed="rId2"/>
          <a:stretch>
            <a:fillRect/>
          </a:stretch>
        </p:blipFill>
        <p:spPr>
          <a:xfrm>
            <a:off x="6545129" y="1272746"/>
            <a:ext cx="4229963" cy="5313405"/>
          </a:xfrm>
          <a:prstGeom prst="rect">
            <a:avLst/>
          </a:prstGeom>
        </p:spPr>
      </p:pic>
      <p:sp>
        <p:nvSpPr>
          <p:cNvPr id="5" name="Slide Number Placeholder 4">
            <a:extLst>
              <a:ext uri="{FF2B5EF4-FFF2-40B4-BE49-F238E27FC236}">
                <a16:creationId xmlns:a16="http://schemas.microsoft.com/office/drawing/2014/main" id="{ABBC4EC7-6758-7544-A0AF-57829EE09819}"/>
              </a:ext>
            </a:extLst>
          </p:cNvPr>
          <p:cNvSpPr>
            <a:spLocks noGrp="1"/>
          </p:cNvSpPr>
          <p:nvPr>
            <p:ph type="sldNum" sz="quarter" idx="12"/>
          </p:nvPr>
        </p:nvSpPr>
        <p:spPr/>
        <p:txBody>
          <a:bodyPr/>
          <a:lstStyle/>
          <a:p>
            <a:fld id="{3BE1A8C0-2BEE-354A-AC32-38F4FCE103AD}" type="slidenum">
              <a:rPr lang="en-US" smtClean="0"/>
              <a:t>14</a:t>
            </a:fld>
            <a:endParaRPr lang="en-US"/>
          </a:p>
        </p:txBody>
      </p:sp>
      <p:sp>
        <p:nvSpPr>
          <p:cNvPr id="6" name="TextBox 5">
            <a:extLst>
              <a:ext uri="{FF2B5EF4-FFF2-40B4-BE49-F238E27FC236}">
                <a16:creationId xmlns:a16="http://schemas.microsoft.com/office/drawing/2014/main" id="{45CA59A1-03CF-141E-3089-CA053F3D4E6D}"/>
              </a:ext>
            </a:extLst>
          </p:cNvPr>
          <p:cNvSpPr txBox="1"/>
          <p:nvPr/>
        </p:nvSpPr>
        <p:spPr>
          <a:xfrm>
            <a:off x="2082800" y="1406471"/>
            <a:ext cx="2165978" cy="369332"/>
          </a:xfrm>
          <a:prstGeom prst="rect">
            <a:avLst/>
          </a:prstGeom>
          <a:noFill/>
        </p:spPr>
        <p:txBody>
          <a:bodyPr wrap="none" rtlCol="0">
            <a:spAutoFit/>
          </a:bodyPr>
          <a:lstStyle/>
          <a:p>
            <a:pPr algn="l"/>
            <a:r>
              <a:rPr lang="en-US" b="1" dirty="0">
                <a:latin typeface="Times New Roman" panose="02020603050405020304" pitchFamily="18" charset="0"/>
                <a:cs typeface="Times New Roman" panose="02020603050405020304" pitchFamily="18" charset="0"/>
              </a:rPr>
              <a:t>Why nanoparticles?</a:t>
            </a:r>
          </a:p>
        </p:txBody>
      </p:sp>
    </p:spTree>
    <p:extLst>
      <p:ext uri="{BB962C8B-B14F-4D97-AF65-F5344CB8AC3E}">
        <p14:creationId xmlns:p14="http://schemas.microsoft.com/office/powerpoint/2010/main" val="1942914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5DFCA0A-6840-6746-A9A1-E415429533FC}"/>
              </a:ext>
            </a:extLst>
          </p:cNvPr>
          <p:cNvPicPr>
            <a:picLocks noChangeAspect="1"/>
          </p:cNvPicPr>
          <p:nvPr/>
        </p:nvPicPr>
        <p:blipFill>
          <a:blip r:embed="rId2"/>
          <a:stretch>
            <a:fillRect/>
          </a:stretch>
        </p:blipFill>
        <p:spPr>
          <a:xfrm>
            <a:off x="547962" y="0"/>
            <a:ext cx="6791952" cy="6858000"/>
          </a:xfrm>
          <a:prstGeom prst="rect">
            <a:avLst/>
          </a:prstGeom>
        </p:spPr>
      </p:pic>
      <p:pic>
        <p:nvPicPr>
          <p:cNvPr id="3" name="Picture 2">
            <a:extLst>
              <a:ext uri="{FF2B5EF4-FFF2-40B4-BE49-F238E27FC236}">
                <a16:creationId xmlns:a16="http://schemas.microsoft.com/office/drawing/2014/main" id="{BECCA4F2-4B64-8F47-BF14-ECAB51655412}"/>
              </a:ext>
            </a:extLst>
          </p:cNvPr>
          <p:cNvPicPr>
            <a:picLocks noChangeAspect="1"/>
          </p:cNvPicPr>
          <p:nvPr/>
        </p:nvPicPr>
        <p:blipFill>
          <a:blip r:embed="rId3"/>
          <a:stretch>
            <a:fillRect/>
          </a:stretch>
        </p:blipFill>
        <p:spPr>
          <a:xfrm>
            <a:off x="7567338" y="533400"/>
            <a:ext cx="4076700" cy="5791200"/>
          </a:xfrm>
          <a:prstGeom prst="rect">
            <a:avLst/>
          </a:prstGeom>
        </p:spPr>
      </p:pic>
      <p:sp>
        <p:nvSpPr>
          <p:cNvPr id="4" name="TextBox 3">
            <a:extLst>
              <a:ext uri="{FF2B5EF4-FFF2-40B4-BE49-F238E27FC236}">
                <a16:creationId xmlns:a16="http://schemas.microsoft.com/office/drawing/2014/main" id="{40A5B19A-DAD7-5F45-BAB0-8D3D8D9CF395}"/>
              </a:ext>
            </a:extLst>
          </p:cNvPr>
          <p:cNvSpPr txBox="1"/>
          <p:nvPr/>
        </p:nvSpPr>
        <p:spPr>
          <a:xfrm>
            <a:off x="7970108" y="840259"/>
            <a:ext cx="9885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Polymer wets surface</a:t>
            </a:r>
          </a:p>
        </p:txBody>
      </p:sp>
      <p:sp>
        <p:nvSpPr>
          <p:cNvPr id="6" name="TextBox 5">
            <a:extLst>
              <a:ext uri="{FF2B5EF4-FFF2-40B4-BE49-F238E27FC236}">
                <a16:creationId xmlns:a16="http://schemas.microsoft.com/office/drawing/2014/main" id="{98B2D819-67C8-684B-92FF-132CC66FC64D}"/>
              </a:ext>
            </a:extLst>
          </p:cNvPr>
          <p:cNvSpPr txBox="1"/>
          <p:nvPr/>
        </p:nvSpPr>
        <p:spPr>
          <a:xfrm>
            <a:off x="10433591" y="1091513"/>
            <a:ext cx="9885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Polymer de-wets surface</a:t>
            </a:r>
          </a:p>
        </p:txBody>
      </p:sp>
      <p:sp>
        <p:nvSpPr>
          <p:cNvPr id="5" name="Slide Number Placeholder 4">
            <a:extLst>
              <a:ext uri="{FF2B5EF4-FFF2-40B4-BE49-F238E27FC236}">
                <a16:creationId xmlns:a16="http://schemas.microsoft.com/office/drawing/2014/main" id="{9518AC0F-7A80-FB4B-8548-1BC8DF400A71}"/>
              </a:ext>
            </a:extLst>
          </p:cNvPr>
          <p:cNvSpPr>
            <a:spLocks noGrp="1"/>
          </p:cNvSpPr>
          <p:nvPr>
            <p:ph type="sldNum" sz="quarter" idx="12"/>
          </p:nvPr>
        </p:nvSpPr>
        <p:spPr/>
        <p:txBody>
          <a:bodyPr/>
          <a:lstStyle/>
          <a:p>
            <a:fld id="{3BE1A8C0-2BEE-354A-AC32-38F4FCE103AD}" type="slidenum">
              <a:rPr lang="en-US" smtClean="0"/>
              <a:t>15</a:t>
            </a:fld>
            <a:endParaRPr lang="en-US"/>
          </a:p>
        </p:txBody>
      </p:sp>
    </p:spTree>
    <p:extLst>
      <p:ext uri="{BB962C8B-B14F-4D97-AF65-F5344CB8AC3E}">
        <p14:creationId xmlns:p14="http://schemas.microsoft.com/office/powerpoint/2010/main" val="256843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2F59CA9-FBB9-494F-A421-DD98DE26684C}"/>
              </a:ext>
            </a:extLst>
          </p:cNvPr>
          <p:cNvPicPr>
            <a:picLocks noChangeAspect="1"/>
          </p:cNvPicPr>
          <p:nvPr/>
        </p:nvPicPr>
        <p:blipFill>
          <a:blip r:embed="rId2"/>
          <a:stretch>
            <a:fillRect/>
          </a:stretch>
        </p:blipFill>
        <p:spPr>
          <a:xfrm>
            <a:off x="783032" y="0"/>
            <a:ext cx="2791752" cy="6858000"/>
          </a:xfrm>
          <a:prstGeom prst="rect">
            <a:avLst/>
          </a:prstGeom>
        </p:spPr>
      </p:pic>
      <p:sp>
        <p:nvSpPr>
          <p:cNvPr id="3" name="TextBox 2">
            <a:extLst>
              <a:ext uri="{FF2B5EF4-FFF2-40B4-BE49-F238E27FC236}">
                <a16:creationId xmlns:a16="http://schemas.microsoft.com/office/drawing/2014/main" id="{4B4E02B5-B483-1744-98BA-933D124D6E89}"/>
              </a:ext>
            </a:extLst>
          </p:cNvPr>
          <p:cNvSpPr txBox="1"/>
          <p:nvPr/>
        </p:nvSpPr>
        <p:spPr>
          <a:xfrm>
            <a:off x="5532919" y="2417562"/>
            <a:ext cx="5072086" cy="286232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Lower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means greater “miscibility”</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Matrix is infinite molecular weight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Top low graft density, </a:t>
            </a:r>
            <a:r>
              <a:rPr lang="en-US" i="1" dirty="0">
                <a:latin typeface="Symbol" pitchFamily="2" charset="2"/>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bottom high</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Larger particles have lower “miscibility”</a:t>
            </a:r>
          </a:p>
          <a:p>
            <a:pPr algn="l"/>
            <a:r>
              <a:rPr lang="en-US" dirty="0">
                <a:latin typeface="Times New Roman" panose="02020603050405020304" pitchFamily="18" charset="0"/>
                <a:cs typeface="Times New Roman" panose="02020603050405020304" pitchFamily="18" charset="0"/>
              </a:rPr>
              <a:t>	Three curves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Greater miscibility with longer graft chain length</a:t>
            </a:r>
          </a:p>
        </p:txBody>
      </p:sp>
      <p:sp>
        <p:nvSpPr>
          <p:cNvPr id="5" name="Rectangle 4">
            <a:extLst>
              <a:ext uri="{FF2B5EF4-FFF2-40B4-BE49-F238E27FC236}">
                <a16:creationId xmlns:a16="http://schemas.microsoft.com/office/drawing/2014/main" id="{53454053-37EF-4844-A3C8-5A3812773F1B}"/>
              </a:ext>
            </a:extLst>
          </p:cNvPr>
          <p:cNvSpPr/>
          <p:nvPr/>
        </p:nvSpPr>
        <p:spPr>
          <a:xfrm>
            <a:off x="5020962" y="985446"/>
            <a:ext cx="6096000" cy="830997"/>
          </a:xfrm>
          <a:prstGeom prst="rect">
            <a:avLst/>
          </a:prstGeom>
        </p:spPr>
        <p:txBody>
          <a:bodyPr>
            <a:spAutoFit/>
          </a:bodyPr>
          <a:lstStyle/>
          <a:p>
            <a:r>
              <a:rPr lang="en-US" sz="1600" dirty="0">
                <a:solidFill>
                  <a:srgbClr val="211E1E"/>
                </a:solidFill>
                <a:latin typeface="Times New Roman" panose="02020603050405020304" pitchFamily="18" charset="0"/>
                <a:cs typeface="Times New Roman" panose="02020603050405020304" pitchFamily="18" charset="0"/>
              </a:rPr>
              <a:t>An effective mean-field interaction (</a:t>
            </a:r>
            <a:r>
              <a:rPr lang="en-US" sz="1600" i="1" dirty="0" err="1">
                <a:solidFill>
                  <a:srgbClr val="211E1E"/>
                </a:solidFill>
                <a:latin typeface="Symbol" pitchFamily="2" charset="2"/>
                <a:cs typeface="Times New Roman" panose="02020603050405020304" pitchFamily="18" charset="0"/>
              </a:rPr>
              <a:t>c</a:t>
            </a:r>
            <a:r>
              <a:rPr lang="en-US" sz="1600" baseline="-25000" dirty="0" err="1">
                <a:solidFill>
                  <a:srgbClr val="211E1E"/>
                </a:solidFill>
                <a:effectLst/>
                <a:latin typeface="Times New Roman" panose="02020603050405020304" pitchFamily="18" charset="0"/>
                <a:cs typeface="Times New Roman" panose="02020603050405020304" pitchFamily="18" charset="0"/>
              </a:rPr>
              <a:t>eff</a:t>
            </a:r>
            <a:r>
              <a:rPr lang="en-US" sz="1600" dirty="0">
                <a:solidFill>
                  <a:srgbClr val="211E1E"/>
                </a:solidFill>
                <a:latin typeface="Times New Roman" panose="02020603050405020304" pitchFamily="18" charset="0"/>
                <a:cs typeface="Times New Roman" panose="02020603050405020304" pitchFamily="18" charset="0"/>
              </a:rPr>
              <a:t>) that arises because of the entropic penalty associated with the interface formed between the brush and the matrix chains. </a:t>
            </a:r>
            <a:endParaRPr lang="en-US" sz="1600"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3EB0A347-16F4-E54D-94DF-9B716576616A}"/>
              </a:ext>
            </a:extLst>
          </p:cNvPr>
          <p:cNvSpPr>
            <a:spLocks noGrp="1"/>
          </p:cNvSpPr>
          <p:nvPr>
            <p:ph type="sldNum" sz="quarter" idx="12"/>
          </p:nvPr>
        </p:nvSpPr>
        <p:spPr/>
        <p:txBody>
          <a:bodyPr/>
          <a:lstStyle/>
          <a:p>
            <a:fld id="{3BE1A8C0-2BEE-354A-AC32-38F4FCE103AD}" type="slidenum">
              <a:rPr lang="en-US" smtClean="0"/>
              <a:t>16</a:t>
            </a:fld>
            <a:endParaRPr lang="en-US"/>
          </a:p>
        </p:txBody>
      </p:sp>
    </p:spTree>
    <p:extLst>
      <p:ext uri="{BB962C8B-B14F-4D97-AF65-F5344CB8AC3E}">
        <p14:creationId xmlns:p14="http://schemas.microsoft.com/office/powerpoint/2010/main" val="206911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DAF7516-CFF6-4845-BC54-B7C0FF368661}"/>
              </a:ext>
            </a:extLst>
          </p:cNvPr>
          <p:cNvPicPr>
            <a:picLocks noChangeAspect="1"/>
          </p:cNvPicPr>
          <p:nvPr/>
        </p:nvPicPr>
        <p:blipFill>
          <a:blip r:embed="rId2"/>
          <a:stretch>
            <a:fillRect/>
          </a:stretch>
        </p:blipFill>
        <p:spPr>
          <a:xfrm>
            <a:off x="806782" y="0"/>
            <a:ext cx="2793678" cy="6858000"/>
          </a:xfrm>
          <a:prstGeom prst="rect">
            <a:avLst/>
          </a:prstGeom>
        </p:spPr>
      </p:pic>
      <p:sp>
        <p:nvSpPr>
          <p:cNvPr id="3" name="TextBox 2">
            <a:extLst>
              <a:ext uri="{FF2B5EF4-FFF2-40B4-BE49-F238E27FC236}">
                <a16:creationId xmlns:a16="http://schemas.microsoft.com/office/drawing/2014/main" id="{CDF6005D-D85A-9E41-9870-1F7F5C2407FD}"/>
              </a:ext>
            </a:extLst>
          </p:cNvPr>
          <p:cNvSpPr txBox="1"/>
          <p:nvPr/>
        </p:nvSpPr>
        <p:spPr>
          <a:xfrm>
            <a:off x="5269313" y="999526"/>
            <a:ext cx="611590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Vary matrix MW for 110,000 g/mole grafts of PS on silica in PS</a:t>
            </a:r>
          </a:p>
        </p:txBody>
      </p:sp>
      <p:sp>
        <p:nvSpPr>
          <p:cNvPr id="4" name="TextBox 3">
            <a:extLst>
              <a:ext uri="{FF2B5EF4-FFF2-40B4-BE49-F238E27FC236}">
                <a16:creationId xmlns:a16="http://schemas.microsoft.com/office/drawing/2014/main" id="{1BF0155A-35CB-384D-8FDA-A89FD7088633}"/>
              </a:ext>
            </a:extLst>
          </p:cNvPr>
          <p:cNvSpPr txBox="1"/>
          <p:nvPr/>
        </p:nvSpPr>
        <p:spPr>
          <a:xfrm>
            <a:off x="3600460" y="543697"/>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6" name="TextBox 5">
            <a:extLst>
              <a:ext uri="{FF2B5EF4-FFF2-40B4-BE49-F238E27FC236}">
                <a16:creationId xmlns:a16="http://schemas.microsoft.com/office/drawing/2014/main" id="{6642C6EE-D2CC-CB4C-A9C2-D0A738131269}"/>
              </a:ext>
            </a:extLst>
          </p:cNvPr>
          <p:cNvSpPr txBox="1"/>
          <p:nvPr/>
        </p:nvSpPr>
        <p:spPr>
          <a:xfrm>
            <a:off x="3483261" y="1381215"/>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7" name="TextBox 6">
            <a:extLst>
              <a:ext uri="{FF2B5EF4-FFF2-40B4-BE49-F238E27FC236}">
                <a16:creationId xmlns:a16="http://schemas.microsoft.com/office/drawing/2014/main" id="{B4EE3C44-7128-9E48-930A-CB12CCC577E7}"/>
              </a:ext>
            </a:extLst>
          </p:cNvPr>
          <p:cNvSpPr txBox="1"/>
          <p:nvPr/>
        </p:nvSpPr>
        <p:spPr>
          <a:xfrm>
            <a:off x="713098" y="2426043"/>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9" name="TextBox 8">
            <a:extLst>
              <a:ext uri="{FF2B5EF4-FFF2-40B4-BE49-F238E27FC236}">
                <a16:creationId xmlns:a16="http://schemas.microsoft.com/office/drawing/2014/main" id="{3951080E-5CA9-4940-8303-56BCFCE86E69}"/>
              </a:ext>
            </a:extLst>
          </p:cNvPr>
          <p:cNvSpPr txBox="1"/>
          <p:nvPr/>
        </p:nvSpPr>
        <p:spPr>
          <a:xfrm>
            <a:off x="2259849" y="3584837"/>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5" name="Slide Number Placeholder 4">
            <a:extLst>
              <a:ext uri="{FF2B5EF4-FFF2-40B4-BE49-F238E27FC236}">
                <a16:creationId xmlns:a16="http://schemas.microsoft.com/office/drawing/2014/main" id="{49FB68D9-B1AB-C44A-9A45-C592FF10129B}"/>
              </a:ext>
            </a:extLst>
          </p:cNvPr>
          <p:cNvSpPr>
            <a:spLocks noGrp="1"/>
          </p:cNvSpPr>
          <p:nvPr>
            <p:ph type="sldNum" sz="quarter" idx="12"/>
          </p:nvPr>
        </p:nvSpPr>
        <p:spPr/>
        <p:txBody>
          <a:bodyPr/>
          <a:lstStyle/>
          <a:p>
            <a:fld id="{3BE1A8C0-2BEE-354A-AC32-38F4FCE103AD}" type="slidenum">
              <a:rPr lang="en-US" smtClean="0"/>
              <a:t>17</a:t>
            </a:fld>
            <a:endParaRPr lang="en-US"/>
          </a:p>
        </p:txBody>
      </p:sp>
    </p:spTree>
    <p:extLst>
      <p:ext uri="{BB962C8B-B14F-4D97-AF65-F5344CB8AC3E}">
        <p14:creationId xmlns:p14="http://schemas.microsoft.com/office/powerpoint/2010/main" val="766566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DAF7516-CFF6-4845-BC54-B7C0FF368661}"/>
              </a:ext>
            </a:extLst>
          </p:cNvPr>
          <p:cNvPicPr>
            <a:picLocks noChangeAspect="1"/>
          </p:cNvPicPr>
          <p:nvPr/>
        </p:nvPicPr>
        <p:blipFill rotWithShape="1">
          <a:blip r:embed="rId2"/>
          <a:srcRect t="1114" r="3525" b="67528"/>
          <a:stretch/>
        </p:blipFill>
        <p:spPr>
          <a:xfrm>
            <a:off x="122204" y="2209017"/>
            <a:ext cx="5626675" cy="4489640"/>
          </a:xfrm>
          <a:prstGeom prst="rect">
            <a:avLst/>
          </a:prstGeom>
        </p:spPr>
      </p:pic>
      <p:sp>
        <p:nvSpPr>
          <p:cNvPr id="4" name="TextBox 3">
            <a:extLst>
              <a:ext uri="{FF2B5EF4-FFF2-40B4-BE49-F238E27FC236}">
                <a16:creationId xmlns:a16="http://schemas.microsoft.com/office/drawing/2014/main" id="{1BF0155A-35CB-384D-8FDA-A89FD7088633}"/>
              </a:ext>
            </a:extLst>
          </p:cNvPr>
          <p:cNvSpPr txBox="1"/>
          <p:nvPr/>
        </p:nvSpPr>
        <p:spPr>
          <a:xfrm>
            <a:off x="1717694" y="3180093"/>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9" name="TextBox 8">
            <a:extLst>
              <a:ext uri="{FF2B5EF4-FFF2-40B4-BE49-F238E27FC236}">
                <a16:creationId xmlns:a16="http://schemas.microsoft.com/office/drawing/2014/main" id="{3951080E-5CA9-4940-8303-56BCFCE86E69}"/>
              </a:ext>
            </a:extLst>
          </p:cNvPr>
          <p:cNvSpPr txBox="1"/>
          <p:nvPr/>
        </p:nvSpPr>
        <p:spPr>
          <a:xfrm>
            <a:off x="1623615" y="5412945"/>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sp>
        <p:nvSpPr>
          <p:cNvPr id="5" name="Slide Number Placeholder 4">
            <a:extLst>
              <a:ext uri="{FF2B5EF4-FFF2-40B4-BE49-F238E27FC236}">
                <a16:creationId xmlns:a16="http://schemas.microsoft.com/office/drawing/2014/main" id="{49FB68D9-B1AB-C44A-9A45-C592FF10129B}"/>
              </a:ext>
            </a:extLst>
          </p:cNvPr>
          <p:cNvSpPr>
            <a:spLocks noGrp="1"/>
          </p:cNvSpPr>
          <p:nvPr>
            <p:ph type="sldNum" sz="quarter" idx="12"/>
          </p:nvPr>
        </p:nvSpPr>
        <p:spPr/>
        <p:txBody>
          <a:bodyPr/>
          <a:lstStyle/>
          <a:p>
            <a:fld id="{3BE1A8C0-2BEE-354A-AC32-38F4FCE103AD}" type="slidenum">
              <a:rPr lang="en-US" smtClean="0"/>
              <a:t>18</a:t>
            </a:fld>
            <a:endParaRPr lang="en-US"/>
          </a:p>
        </p:txBody>
      </p:sp>
      <p:pic>
        <p:nvPicPr>
          <p:cNvPr id="10" name="Picture 9">
            <a:extLst>
              <a:ext uri="{FF2B5EF4-FFF2-40B4-BE49-F238E27FC236}">
                <a16:creationId xmlns:a16="http://schemas.microsoft.com/office/drawing/2014/main" id="{BA8A804B-9B73-776C-342E-1AB546CF4855}"/>
              </a:ext>
            </a:extLst>
          </p:cNvPr>
          <p:cNvPicPr>
            <a:picLocks noChangeAspect="1"/>
          </p:cNvPicPr>
          <p:nvPr/>
        </p:nvPicPr>
        <p:blipFill rotWithShape="1">
          <a:blip r:embed="rId2"/>
          <a:srcRect t="33140" b="36826"/>
          <a:stretch/>
        </p:blipFill>
        <p:spPr>
          <a:xfrm>
            <a:off x="5842580" y="1788341"/>
            <a:ext cx="5626675" cy="4148526"/>
          </a:xfrm>
          <a:prstGeom prst="rect">
            <a:avLst/>
          </a:prstGeom>
        </p:spPr>
      </p:pic>
      <p:pic>
        <p:nvPicPr>
          <p:cNvPr id="11" name="Picture 10">
            <a:extLst>
              <a:ext uri="{FF2B5EF4-FFF2-40B4-BE49-F238E27FC236}">
                <a16:creationId xmlns:a16="http://schemas.microsoft.com/office/drawing/2014/main" id="{DBEEC810-BA77-3717-7EEB-60F6991D8E46}"/>
              </a:ext>
            </a:extLst>
          </p:cNvPr>
          <p:cNvPicPr>
            <a:picLocks noChangeAspect="1"/>
          </p:cNvPicPr>
          <p:nvPr/>
        </p:nvPicPr>
        <p:blipFill rotWithShape="1">
          <a:blip r:embed="rId2"/>
          <a:srcRect t="66383" b="14032"/>
          <a:stretch/>
        </p:blipFill>
        <p:spPr>
          <a:xfrm>
            <a:off x="927223" y="136525"/>
            <a:ext cx="4310672" cy="2072492"/>
          </a:xfrm>
          <a:prstGeom prst="rect">
            <a:avLst/>
          </a:prstGeom>
        </p:spPr>
      </p:pic>
      <p:sp>
        <p:nvSpPr>
          <p:cNvPr id="12" name="TextBox 11">
            <a:extLst>
              <a:ext uri="{FF2B5EF4-FFF2-40B4-BE49-F238E27FC236}">
                <a16:creationId xmlns:a16="http://schemas.microsoft.com/office/drawing/2014/main" id="{72BA6B30-E007-E2FC-A84B-299551AA276D}"/>
              </a:ext>
            </a:extLst>
          </p:cNvPr>
          <p:cNvSpPr txBox="1"/>
          <p:nvPr/>
        </p:nvSpPr>
        <p:spPr>
          <a:xfrm>
            <a:off x="7200014" y="2344277"/>
            <a:ext cx="90999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Wetting</a:t>
            </a:r>
          </a:p>
        </p:txBody>
      </p:sp>
      <p:sp>
        <p:nvSpPr>
          <p:cNvPr id="13" name="TextBox 12">
            <a:extLst>
              <a:ext uri="{FF2B5EF4-FFF2-40B4-BE49-F238E27FC236}">
                <a16:creationId xmlns:a16="http://schemas.microsoft.com/office/drawing/2014/main" id="{1243B4B8-00C4-7A31-22F2-3C4D07778A21}"/>
              </a:ext>
            </a:extLst>
          </p:cNvPr>
          <p:cNvSpPr txBox="1"/>
          <p:nvPr/>
        </p:nvSpPr>
        <p:spPr>
          <a:xfrm>
            <a:off x="7165002" y="4889833"/>
            <a:ext cx="122341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De-wetting</a:t>
            </a:r>
          </a:p>
        </p:txBody>
      </p:sp>
      <p:pic>
        <p:nvPicPr>
          <p:cNvPr id="14" name="Picture 13">
            <a:extLst>
              <a:ext uri="{FF2B5EF4-FFF2-40B4-BE49-F238E27FC236}">
                <a16:creationId xmlns:a16="http://schemas.microsoft.com/office/drawing/2014/main" id="{2419693F-6802-779F-8ED8-3BCB539947C1}"/>
              </a:ext>
            </a:extLst>
          </p:cNvPr>
          <p:cNvPicPr>
            <a:picLocks noChangeAspect="1"/>
          </p:cNvPicPr>
          <p:nvPr/>
        </p:nvPicPr>
        <p:blipFill rotWithShape="1">
          <a:blip r:embed="rId2"/>
          <a:srcRect t="86306"/>
          <a:stretch/>
        </p:blipFill>
        <p:spPr>
          <a:xfrm>
            <a:off x="7339914" y="525995"/>
            <a:ext cx="4717356" cy="1585834"/>
          </a:xfrm>
          <a:prstGeom prst="rect">
            <a:avLst/>
          </a:prstGeom>
        </p:spPr>
      </p:pic>
      <p:sp>
        <p:nvSpPr>
          <p:cNvPr id="15" name="TextBox 14">
            <a:extLst>
              <a:ext uri="{FF2B5EF4-FFF2-40B4-BE49-F238E27FC236}">
                <a16:creationId xmlns:a16="http://schemas.microsoft.com/office/drawing/2014/main" id="{4A0F8E9D-353B-31BF-A9E8-18DAAC47A1F9}"/>
              </a:ext>
            </a:extLst>
          </p:cNvPr>
          <p:cNvSpPr txBox="1"/>
          <p:nvPr/>
        </p:nvSpPr>
        <p:spPr>
          <a:xfrm>
            <a:off x="5052054" y="60597"/>
            <a:ext cx="7075527" cy="400110"/>
          </a:xfrm>
          <a:prstGeom prst="rect">
            <a:avLst/>
          </a:prstGeom>
          <a:noFill/>
        </p:spPr>
        <p:txBody>
          <a:bodyPr wrap="none" rtlCol="0">
            <a:spAutoFit/>
          </a:bodyPr>
          <a:lstStyle/>
          <a:p>
            <a:pPr algn="l"/>
            <a:r>
              <a:rPr lang="en-US" sz="2000" b="1" dirty="0">
                <a:latin typeface="Times New Roman" panose="02020603050405020304" pitchFamily="18" charset="0"/>
                <a:cs typeface="Times New Roman" panose="02020603050405020304" pitchFamily="18" charset="0"/>
              </a:rPr>
              <a:t>Vary matrix MW for 110,000 g/mole grafts of PS on silica in PS</a:t>
            </a:r>
          </a:p>
        </p:txBody>
      </p:sp>
    </p:spTree>
    <p:extLst>
      <p:ext uri="{BB962C8B-B14F-4D97-AF65-F5344CB8AC3E}">
        <p14:creationId xmlns:p14="http://schemas.microsoft.com/office/powerpoint/2010/main" val="3246023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1112984-70C8-7648-A345-9FD56E164D86}"/>
              </a:ext>
            </a:extLst>
          </p:cNvPr>
          <p:cNvSpPr txBox="1"/>
          <p:nvPr/>
        </p:nvSpPr>
        <p:spPr>
          <a:xfrm>
            <a:off x="543697" y="268068"/>
            <a:ext cx="1131878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Chatterjee T, Jackson A, </a:t>
            </a:r>
            <a:r>
              <a:rPr lang="en-US" dirty="0" err="1">
                <a:latin typeface="Times New Roman" panose="02020603050405020304" pitchFamily="18" charset="0"/>
                <a:cs typeface="Times New Roman" panose="02020603050405020304" pitchFamily="18" charset="0"/>
              </a:rPr>
              <a:t>Krishnamoorti</a:t>
            </a:r>
            <a:r>
              <a:rPr lang="en-US" dirty="0">
                <a:latin typeface="Times New Roman" panose="02020603050405020304" pitchFamily="18" charset="0"/>
                <a:cs typeface="Times New Roman" panose="02020603050405020304" pitchFamily="18" charset="0"/>
              </a:rPr>
              <a:t> R </a:t>
            </a:r>
            <a:r>
              <a:rPr lang="en-US" i="1" dirty="0">
                <a:latin typeface="Times New Roman" panose="02020603050405020304" pitchFamily="18" charset="0"/>
                <a:cs typeface="Times New Roman" panose="02020603050405020304" pitchFamily="18" charset="0"/>
              </a:rPr>
              <a:t>Hierarchical Structure of Carbon Nanotube Networks </a:t>
            </a:r>
            <a:r>
              <a:rPr lang="en-US" dirty="0">
                <a:latin typeface="Times New Roman" panose="02020603050405020304" pitchFamily="18" charset="0"/>
                <a:cs typeface="Times New Roman" panose="02020603050405020304" pitchFamily="18" charset="0"/>
              </a:rPr>
              <a:t> JACS </a:t>
            </a:r>
            <a:r>
              <a:rPr lang="en-US" b="1" dirty="0">
                <a:latin typeface="Times New Roman" panose="02020603050405020304" pitchFamily="18" charset="0"/>
                <a:cs typeface="Times New Roman" panose="02020603050405020304" pitchFamily="18" charset="0"/>
              </a:rPr>
              <a:t>130 </a:t>
            </a:r>
            <a:r>
              <a:rPr lang="en-US" dirty="0">
                <a:latin typeface="Times New Roman" panose="02020603050405020304" pitchFamily="18" charset="0"/>
                <a:cs typeface="Times New Roman" panose="02020603050405020304" pitchFamily="18" charset="0"/>
              </a:rPr>
              <a:t>6934-6935 (2008).</a:t>
            </a:r>
          </a:p>
        </p:txBody>
      </p:sp>
      <p:pic>
        <p:nvPicPr>
          <p:cNvPr id="3" name="Picture 2">
            <a:extLst>
              <a:ext uri="{FF2B5EF4-FFF2-40B4-BE49-F238E27FC236}">
                <a16:creationId xmlns:a16="http://schemas.microsoft.com/office/drawing/2014/main" id="{86CDCF18-09DB-E34C-B415-868C3B24BEFF}"/>
              </a:ext>
            </a:extLst>
          </p:cNvPr>
          <p:cNvPicPr>
            <a:picLocks noChangeAspect="1"/>
          </p:cNvPicPr>
          <p:nvPr/>
        </p:nvPicPr>
        <p:blipFill>
          <a:blip r:embed="rId2"/>
          <a:stretch>
            <a:fillRect/>
          </a:stretch>
        </p:blipFill>
        <p:spPr>
          <a:xfrm>
            <a:off x="806965" y="1072979"/>
            <a:ext cx="4965700" cy="3352800"/>
          </a:xfrm>
          <a:prstGeom prst="rect">
            <a:avLst/>
          </a:prstGeom>
        </p:spPr>
      </p:pic>
      <p:pic>
        <p:nvPicPr>
          <p:cNvPr id="4" name="Picture 3">
            <a:extLst>
              <a:ext uri="{FF2B5EF4-FFF2-40B4-BE49-F238E27FC236}">
                <a16:creationId xmlns:a16="http://schemas.microsoft.com/office/drawing/2014/main" id="{D08DB685-EB5C-634D-8BCE-E332B2F55C46}"/>
              </a:ext>
            </a:extLst>
          </p:cNvPr>
          <p:cNvPicPr>
            <a:picLocks noChangeAspect="1"/>
          </p:cNvPicPr>
          <p:nvPr/>
        </p:nvPicPr>
        <p:blipFill>
          <a:blip r:embed="rId3"/>
          <a:stretch>
            <a:fillRect/>
          </a:stretch>
        </p:blipFill>
        <p:spPr>
          <a:xfrm>
            <a:off x="6096000" y="1072979"/>
            <a:ext cx="4940300" cy="3111500"/>
          </a:xfrm>
          <a:prstGeom prst="rect">
            <a:avLst/>
          </a:prstGeom>
        </p:spPr>
      </p:pic>
      <p:pic>
        <p:nvPicPr>
          <p:cNvPr id="5" name="Picture 4">
            <a:extLst>
              <a:ext uri="{FF2B5EF4-FFF2-40B4-BE49-F238E27FC236}">
                <a16:creationId xmlns:a16="http://schemas.microsoft.com/office/drawing/2014/main" id="{F9A7EF59-2F21-A744-9B68-9B43EA34BFAB}"/>
              </a:ext>
            </a:extLst>
          </p:cNvPr>
          <p:cNvPicPr>
            <a:picLocks noChangeAspect="1"/>
          </p:cNvPicPr>
          <p:nvPr/>
        </p:nvPicPr>
        <p:blipFill>
          <a:blip r:embed="rId4"/>
          <a:stretch>
            <a:fillRect/>
          </a:stretch>
        </p:blipFill>
        <p:spPr>
          <a:xfrm>
            <a:off x="4254157" y="4397392"/>
            <a:ext cx="3037016" cy="2192540"/>
          </a:xfrm>
          <a:prstGeom prst="rect">
            <a:avLst/>
          </a:prstGeom>
        </p:spPr>
      </p:pic>
      <p:sp>
        <p:nvSpPr>
          <p:cNvPr id="6" name="Slide Number Placeholder 5">
            <a:extLst>
              <a:ext uri="{FF2B5EF4-FFF2-40B4-BE49-F238E27FC236}">
                <a16:creationId xmlns:a16="http://schemas.microsoft.com/office/drawing/2014/main" id="{34590A2B-6A40-2C45-999C-8DB5274F798B}"/>
              </a:ext>
            </a:extLst>
          </p:cNvPr>
          <p:cNvSpPr>
            <a:spLocks noGrp="1"/>
          </p:cNvSpPr>
          <p:nvPr>
            <p:ph type="sldNum" sz="quarter" idx="12"/>
          </p:nvPr>
        </p:nvSpPr>
        <p:spPr/>
        <p:txBody>
          <a:bodyPr/>
          <a:lstStyle/>
          <a:p>
            <a:fld id="{3BE1A8C0-2BEE-354A-AC32-38F4FCE103AD}" type="slidenum">
              <a:rPr lang="en-US" smtClean="0"/>
              <a:t>19</a:t>
            </a:fld>
            <a:endParaRPr lang="en-US"/>
          </a:p>
        </p:txBody>
      </p:sp>
      <p:cxnSp>
        <p:nvCxnSpPr>
          <p:cNvPr id="9" name="Straight Connector 8">
            <a:extLst>
              <a:ext uri="{FF2B5EF4-FFF2-40B4-BE49-F238E27FC236}">
                <a16:creationId xmlns:a16="http://schemas.microsoft.com/office/drawing/2014/main" id="{4E9DFB3F-8F14-35F9-FB1F-12B9EC86E150}"/>
              </a:ext>
            </a:extLst>
          </p:cNvPr>
          <p:cNvCxnSpPr/>
          <p:nvPr/>
        </p:nvCxnSpPr>
        <p:spPr>
          <a:xfrm>
            <a:off x="2838340" y="2159053"/>
            <a:ext cx="507412" cy="496842"/>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3B2E89C-3C18-325F-3CA8-7173D68F3ED3}"/>
              </a:ext>
            </a:extLst>
          </p:cNvPr>
          <p:cNvSpPr txBox="1"/>
          <p:nvPr/>
        </p:nvSpPr>
        <p:spPr>
          <a:xfrm>
            <a:off x="2925173" y="2099697"/>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-4</a:t>
            </a:r>
          </a:p>
        </p:txBody>
      </p:sp>
      <p:cxnSp>
        <p:nvCxnSpPr>
          <p:cNvPr id="11" name="Straight Connector 10">
            <a:extLst>
              <a:ext uri="{FF2B5EF4-FFF2-40B4-BE49-F238E27FC236}">
                <a16:creationId xmlns:a16="http://schemas.microsoft.com/office/drawing/2014/main" id="{BFD1F87F-4483-A3A6-7141-5F6178F26803}"/>
              </a:ext>
            </a:extLst>
          </p:cNvPr>
          <p:cNvCxnSpPr>
            <a:cxnSpLocks/>
          </p:cNvCxnSpPr>
          <p:nvPr/>
        </p:nvCxnSpPr>
        <p:spPr>
          <a:xfrm>
            <a:off x="2324922" y="1851276"/>
            <a:ext cx="553831" cy="24842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DFDD2A9-01DF-FED5-8482-FC048245AB50}"/>
              </a:ext>
            </a:extLst>
          </p:cNvPr>
          <p:cNvSpPr txBox="1"/>
          <p:nvPr/>
        </p:nvSpPr>
        <p:spPr>
          <a:xfrm>
            <a:off x="2434964" y="1688698"/>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-2</a:t>
            </a:r>
          </a:p>
        </p:txBody>
      </p:sp>
      <p:cxnSp>
        <p:nvCxnSpPr>
          <p:cNvPr id="14" name="Straight Connector 13">
            <a:extLst>
              <a:ext uri="{FF2B5EF4-FFF2-40B4-BE49-F238E27FC236}">
                <a16:creationId xmlns:a16="http://schemas.microsoft.com/office/drawing/2014/main" id="{D5DCA0D9-6659-C0C3-894B-58B855F490D0}"/>
              </a:ext>
            </a:extLst>
          </p:cNvPr>
          <p:cNvCxnSpPr/>
          <p:nvPr/>
        </p:nvCxnSpPr>
        <p:spPr>
          <a:xfrm>
            <a:off x="1297218" y="1543499"/>
            <a:ext cx="507412" cy="496842"/>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9DCA9E0-0456-3FF5-CCE3-69C038095D3B}"/>
              </a:ext>
            </a:extLst>
          </p:cNvPr>
          <p:cNvSpPr txBox="1"/>
          <p:nvPr/>
        </p:nvSpPr>
        <p:spPr>
          <a:xfrm>
            <a:off x="1384051" y="1484143"/>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-4</a:t>
            </a:r>
          </a:p>
        </p:txBody>
      </p:sp>
      <p:pic>
        <p:nvPicPr>
          <p:cNvPr id="16" name="Picture 15">
            <a:extLst>
              <a:ext uri="{FF2B5EF4-FFF2-40B4-BE49-F238E27FC236}">
                <a16:creationId xmlns:a16="http://schemas.microsoft.com/office/drawing/2014/main" id="{5F145612-8BB9-15E5-BDC9-B997EADC6FBE}"/>
              </a:ext>
            </a:extLst>
          </p:cNvPr>
          <p:cNvPicPr>
            <a:picLocks noChangeAspect="1"/>
          </p:cNvPicPr>
          <p:nvPr/>
        </p:nvPicPr>
        <p:blipFill>
          <a:blip r:embed="rId5"/>
          <a:stretch>
            <a:fillRect/>
          </a:stretch>
        </p:blipFill>
        <p:spPr>
          <a:xfrm>
            <a:off x="7970108" y="4493436"/>
            <a:ext cx="2457450" cy="1828800"/>
          </a:xfrm>
          <a:prstGeom prst="rect">
            <a:avLst/>
          </a:prstGeom>
        </p:spPr>
      </p:pic>
      <p:pic>
        <p:nvPicPr>
          <p:cNvPr id="3074" name="Picture 2">
            <a:extLst>
              <a:ext uri="{FF2B5EF4-FFF2-40B4-BE49-F238E27FC236}">
                <a16:creationId xmlns:a16="http://schemas.microsoft.com/office/drawing/2014/main" id="{518C8766-6A62-55D0-630E-A59E46928F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06" y="5776912"/>
            <a:ext cx="2540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0C8356B-F38B-10CF-D95A-AB5727A6AD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48" y="4584359"/>
            <a:ext cx="2867116" cy="12782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F8D7826-81DA-B6F7-AED9-603692683D01}"/>
              </a:ext>
            </a:extLst>
          </p:cNvPr>
          <p:cNvSpPr txBox="1"/>
          <p:nvPr/>
        </p:nvSpPr>
        <p:spPr>
          <a:xfrm>
            <a:off x="3345752" y="5223487"/>
            <a:ext cx="35137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7586D82B-AAED-4AE3-CC88-6FC22E27031C}"/>
              </a:ext>
            </a:extLst>
          </p:cNvPr>
          <p:cNvSpPr txBox="1"/>
          <p:nvPr/>
        </p:nvSpPr>
        <p:spPr>
          <a:xfrm>
            <a:off x="3342355" y="5952904"/>
            <a:ext cx="31290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1877659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79FD1B-307A-8046-8009-54943A1C6E48}"/>
              </a:ext>
            </a:extLst>
          </p:cNvPr>
          <p:cNvSpPr txBox="1"/>
          <p:nvPr/>
        </p:nvSpPr>
        <p:spPr>
          <a:xfrm>
            <a:off x="232719" y="84189"/>
            <a:ext cx="11726562" cy="258532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So, take an example</a:t>
            </a:r>
          </a:p>
          <a:p>
            <a:pPr algn="l"/>
            <a:r>
              <a:rPr lang="en-US" dirty="0">
                <a:latin typeface="Times New Roman" panose="02020603050405020304" pitchFamily="18" charset="0"/>
                <a:cs typeface="Times New Roman" panose="02020603050405020304" pitchFamily="18" charset="0"/>
              </a:rPr>
              <a:t>You are interested in </a:t>
            </a:r>
            <a:r>
              <a:rPr lang="en-US" b="1" dirty="0">
                <a:latin typeface="Times New Roman" panose="02020603050405020304" pitchFamily="18" charset="0"/>
                <a:cs typeface="Times New Roman" panose="02020603050405020304" pitchFamily="18" charset="0"/>
              </a:rPr>
              <a:t>flame retardancy </a:t>
            </a:r>
            <a:r>
              <a:rPr lang="en-US" dirty="0">
                <a:latin typeface="Times New Roman" panose="02020603050405020304" pitchFamily="18" charset="0"/>
                <a:cs typeface="Times New Roman" panose="02020603050405020304" pitchFamily="18" charset="0"/>
              </a:rPr>
              <a:t>and have two routes:</a:t>
            </a:r>
          </a:p>
          <a:p>
            <a:pPr algn="l"/>
            <a:endParaRPr lang="en-US" b="1"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Pick a polymer </a:t>
            </a:r>
            <a:r>
              <a:rPr lang="en-US" dirty="0">
                <a:latin typeface="Times New Roman" panose="02020603050405020304" pitchFamily="18" charset="0"/>
                <a:cs typeface="Times New Roman" panose="02020603050405020304" pitchFamily="18" charset="0"/>
              </a:rPr>
              <a:t>with inherent flame retardancy like Teflon</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(thermally stable, low flame propagation) </a:t>
            </a:r>
          </a:p>
          <a:p>
            <a:pPr algn="l"/>
            <a:r>
              <a:rPr lang="en-US" dirty="0">
                <a:latin typeface="Times New Roman" panose="02020603050405020304" pitchFamily="18" charset="0"/>
                <a:cs typeface="Times New Roman" panose="02020603050405020304" pitchFamily="18" charset="0"/>
              </a:rPr>
              <a:t>or polyimides (large char) or </a:t>
            </a:r>
            <a:r>
              <a:rPr lang="en-US" dirty="0" err="1">
                <a:latin typeface="Times New Roman" panose="02020603050405020304" pitchFamily="18" charset="0"/>
                <a:cs typeface="Times New Roman" panose="02020603050405020304" pitchFamily="18" charset="0"/>
              </a:rPr>
              <a:t>polysiloxanes</a:t>
            </a:r>
            <a:r>
              <a:rPr lang="en-US" dirty="0">
                <a:latin typeface="Times New Roman" panose="02020603050405020304" pitchFamily="18" charset="0"/>
                <a:cs typeface="Times New Roman" panose="02020603050405020304" pitchFamily="18" charset="0"/>
              </a:rPr>
              <a:t> (inorganic components to polymer)</a:t>
            </a:r>
          </a:p>
          <a:p>
            <a:pPr algn="l"/>
            <a:endParaRPr lang="en-US"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Add a material </a:t>
            </a:r>
            <a:r>
              <a:rPr lang="en-US" dirty="0">
                <a:latin typeface="Times New Roman" panose="02020603050405020304" pitchFamily="18" charset="0"/>
                <a:cs typeface="Times New Roman" panose="02020603050405020304" pitchFamily="18" charset="0"/>
              </a:rPr>
              <a:t>with  high thermal conductivity, high heat capacity, char formation or protection of</a:t>
            </a:r>
          </a:p>
          <a:p>
            <a:pPr algn="l"/>
            <a:r>
              <a:rPr lang="en-US" dirty="0">
                <a:latin typeface="Times New Roman" panose="02020603050405020304" pitchFamily="18" charset="0"/>
                <a:cs typeface="Times New Roman" panose="02020603050405020304" pitchFamily="18" charset="0"/>
              </a:rPr>
              <a:t>char that is formed (and is cheap) like Exfoliated clay works.  Silica, titania.  Calcium carbonate </a:t>
            </a:r>
          </a:p>
          <a:p>
            <a:pPr algn="l"/>
            <a:r>
              <a:rPr lang="en-US" dirty="0">
                <a:latin typeface="Times New Roman" panose="02020603050405020304" pitchFamily="18" charset="0"/>
                <a:cs typeface="Times New Roman" panose="02020603050405020304" pitchFamily="18" charset="0"/>
              </a:rPr>
              <a:t>(ground up rock) can be effective. Nanoparticles can possibly enhance already flame-retardant polymers.</a:t>
            </a:r>
          </a:p>
        </p:txBody>
      </p:sp>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2</a:t>
            </a:fld>
            <a:endParaRPr lang="en-US"/>
          </a:p>
        </p:txBody>
      </p:sp>
      <p:pic>
        <p:nvPicPr>
          <p:cNvPr id="1026" name="Picture 2">
            <a:extLst>
              <a:ext uri="{FF2B5EF4-FFF2-40B4-BE49-F238E27FC236}">
                <a16:creationId xmlns:a16="http://schemas.microsoft.com/office/drawing/2014/main" id="{BC5E4C4D-192A-2724-6C87-8710449EC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163" y="296709"/>
            <a:ext cx="1817637" cy="3378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707F7E-607F-F485-EDD8-46AD23E0E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755" y="4079673"/>
            <a:ext cx="2597221" cy="1439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0F6C51-16E5-1264-EB63-2D9E877642E0}"/>
              </a:ext>
            </a:extLst>
          </p:cNvPr>
          <p:cNvPicPr>
            <a:picLocks noChangeAspect="1"/>
          </p:cNvPicPr>
          <p:nvPr/>
        </p:nvPicPr>
        <p:blipFill>
          <a:blip r:embed="rId5"/>
          <a:stretch>
            <a:fillRect/>
          </a:stretch>
        </p:blipFill>
        <p:spPr>
          <a:xfrm>
            <a:off x="486383" y="2858627"/>
            <a:ext cx="5450942" cy="3808062"/>
          </a:xfrm>
          <a:prstGeom prst="rect">
            <a:avLst/>
          </a:prstGeom>
        </p:spPr>
      </p:pic>
      <p:sp>
        <p:nvSpPr>
          <p:cNvPr id="9" name="TextBox 8">
            <a:extLst>
              <a:ext uri="{FF2B5EF4-FFF2-40B4-BE49-F238E27FC236}">
                <a16:creationId xmlns:a16="http://schemas.microsoft.com/office/drawing/2014/main" id="{38993AC6-5059-0853-B9C0-0110C168FA22}"/>
              </a:ext>
            </a:extLst>
          </p:cNvPr>
          <p:cNvSpPr txBox="1"/>
          <p:nvPr/>
        </p:nvSpPr>
        <p:spPr>
          <a:xfrm>
            <a:off x="6344055" y="5189004"/>
            <a:ext cx="3638145" cy="1077218"/>
          </a:xfrm>
          <a:prstGeom prst="rect">
            <a:avLst/>
          </a:prstGeom>
          <a:noFill/>
        </p:spPr>
        <p:txBody>
          <a:bodyPr wrap="square">
            <a:spAutoFit/>
          </a:bodyPr>
          <a:lstStyle/>
          <a:p>
            <a:r>
              <a:rPr lang="en-US" sz="1600" i="1" dirty="0">
                <a:effectLst/>
                <a:latin typeface="Times New Roman" panose="02020603050405020304" pitchFamily="18" charset="0"/>
                <a:cs typeface="Times New Roman" panose="02020603050405020304" pitchFamily="18" charset="0"/>
              </a:rPr>
              <a:t>Flame Retardant Polymer Nanocomposites: An Overview </a:t>
            </a:r>
            <a:r>
              <a:rPr lang="en-US" sz="1600" dirty="0">
                <a:effectLst/>
                <a:latin typeface="Times New Roman" panose="02020603050405020304" pitchFamily="18" charset="0"/>
                <a:cs typeface="Times New Roman" panose="02020603050405020304" pitchFamily="18" charset="0"/>
              </a:rPr>
              <a:t>Kumar S(different one), Dhawan R, Shukla SK </a:t>
            </a:r>
            <a:r>
              <a:rPr lang="en-US" sz="1600" dirty="0" err="1">
                <a:effectLst/>
                <a:latin typeface="Times New Roman" panose="02020603050405020304" pitchFamily="18" charset="0"/>
                <a:cs typeface="Times New Roman" panose="02020603050405020304" pitchFamily="18" charset="0"/>
              </a:rPr>
              <a:t>Macromol</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Symp</a:t>
            </a:r>
            <a:r>
              <a:rPr lang="en-US" sz="160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407</a:t>
            </a:r>
            <a:r>
              <a:rPr lang="en-US" sz="1600" dirty="0">
                <a:effectLst/>
                <a:latin typeface="Times New Roman" panose="02020603050405020304" pitchFamily="18" charset="0"/>
                <a:cs typeface="Times New Roman" panose="02020603050405020304" pitchFamily="18" charset="0"/>
              </a:rPr>
              <a:t> 2200089 (2023).</a:t>
            </a:r>
            <a:endParaRPr lang="en-US" sz="16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87CA4A6-0455-58C8-0DA4-B595EC0E81F1}"/>
              </a:ext>
            </a:extLst>
          </p:cNvPr>
          <p:cNvPicPr>
            <a:picLocks noChangeAspect="1"/>
          </p:cNvPicPr>
          <p:nvPr/>
        </p:nvPicPr>
        <p:blipFill>
          <a:blip r:embed="rId6"/>
          <a:stretch>
            <a:fillRect/>
          </a:stretch>
        </p:blipFill>
        <p:spPr>
          <a:xfrm>
            <a:off x="6166726" y="3078119"/>
            <a:ext cx="2823794" cy="1545762"/>
          </a:xfrm>
          <a:prstGeom prst="rect">
            <a:avLst/>
          </a:prstGeom>
        </p:spPr>
      </p:pic>
    </p:spTree>
    <p:extLst>
      <p:ext uri="{BB962C8B-B14F-4D97-AF65-F5344CB8AC3E}">
        <p14:creationId xmlns:p14="http://schemas.microsoft.com/office/powerpoint/2010/main" val="2204055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E6BA4B-92F3-4EB5-A12B-A65C430FDF34}"/>
              </a:ext>
            </a:extLst>
          </p:cNvPr>
          <p:cNvPicPr>
            <a:picLocks noChangeAspect="1"/>
          </p:cNvPicPr>
          <p:nvPr/>
        </p:nvPicPr>
        <p:blipFill>
          <a:blip r:embed="rId3"/>
          <a:stretch>
            <a:fillRect/>
          </a:stretch>
        </p:blipFill>
        <p:spPr>
          <a:xfrm>
            <a:off x="1914271" y="2028877"/>
            <a:ext cx="9329736" cy="3509591"/>
          </a:xfrm>
          <a:prstGeom prst="rect">
            <a:avLst/>
          </a:prstGeom>
        </p:spPr>
      </p:pic>
      <p:sp>
        <p:nvSpPr>
          <p:cNvPr id="8" name="Slide Number Placeholder 7">
            <a:extLst>
              <a:ext uri="{FF2B5EF4-FFF2-40B4-BE49-F238E27FC236}">
                <a16:creationId xmlns:a16="http://schemas.microsoft.com/office/drawing/2014/main" id="{4D536367-D9B5-4973-BCFF-114829A532C6}"/>
              </a:ext>
            </a:extLst>
          </p:cNvPr>
          <p:cNvSpPr>
            <a:spLocks noGrp="1"/>
          </p:cNvSpPr>
          <p:nvPr>
            <p:ph type="sldNum" sz="quarter" idx="12"/>
          </p:nvPr>
        </p:nvSpPr>
        <p:spPr/>
        <p:txBody>
          <a:bodyPr/>
          <a:lstStyle/>
          <a:p>
            <a:fld id="{F1EE4BA0-ABC5-49FC-9702-B147EDACC70D}" type="slidenum">
              <a:rPr lang="en-US" smtClean="0">
                <a:latin typeface="Times New Roman" panose="02020603050405020304" pitchFamily="18" charset="0"/>
                <a:cs typeface="Times New Roman" panose="02020603050405020304" pitchFamily="18" charset="0"/>
              </a:rPr>
              <a:t>20</a:t>
            </a:fld>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60EF92C-BFE2-4692-A351-76E4CB7E75FC}"/>
              </a:ext>
            </a:extLst>
          </p:cNvPr>
          <p:cNvSpPr txBox="1"/>
          <p:nvPr/>
        </p:nvSpPr>
        <p:spPr>
          <a:xfrm>
            <a:off x="725677" y="5980943"/>
            <a:ext cx="10397601" cy="784830"/>
          </a:xfrm>
          <a:prstGeom prst="rect">
            <a:avLst/>
          </a:prstGeom>
          <a:noFill/>
        </p:spPr>
        <p:txBody>
          <a:bodyPr wrap="square">
            <a:spAutoFit/>
          </a:bodyPr>
          <a:lstStyle/>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Pedersen, J. S.; Sommer, C. Temperature Dependence of the Virial Coefficients and the Chi Parameter in Semi-Dilute Solutions of PEG. In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Scattering Methods and the Properties of Polymer Materials</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Springer Berlin Heidelberg: Berlin, Heidelberg, 2005; pp 70–78.</a:t>
            </a:r>
          </a:p>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Vogtt, K.; Beaucage, G.; Weaver, M.; Jiang, H. Thermodynamic Stability of Worm-like Micelle Solutions.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Soft Matter</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13</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(36), 6068–6078. </a:t>
            </a: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indent="-457200"/>
            <a:r>
              <a:rPr lang="en-US" sz="900" dirty="0">
                <a:effectLst/>
                <a:latin typeface="Times New Roman" panose="02020603050405020304" pitchFamily="18" charset="0"/>
                <a:ea typeface="Calibri" panose="020F0502020204030204" pitchFamily="34" charset="0"/>
                <a:cs typeface="Times New Roman" panose="02020603050405020304" pitchFamily="18" charset="0"/>
              </a:rPr>
              <a:t>Jin, Y.; Beaucage, G.; Vogtt, K.; Jiang, H.; Kuppa, V.; Kim, J.; Ilavsky, J.; Rackaitis, M.; Mulderig, A.; Rishi, K.; Narayanan, V. A Pseudo-Thermodynamic Description of Dispersion for Nanocomposites.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Polymer (Guildf).</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2017, </a:t>
            </a:r>
            <a:r>
              <a:rPr lang="en-US" sz="900" i="1" dirty="0">
                <a:effectLst/>
                <a:latin typeface="Times New Roman" panose="02020603050405020304" pitchFamily="18" charset="0"/>
                <a:ea typeface="Calibri" panose="020F0502020204030204" pitchFamily="34" charset="0"/>
                <a:cs typeface="Times New Roman" panose="02020603050405020304" pitchFamily="18" charset="0"/>
              </a:rPr>
              <a:t>129</a:t>
            </a:r>
            <a:r>
              <a:rPr lang="en-US" sz="900" dirty="0">
                <a:effectLst/>
                <a:latin typeface="Times New Roman" panose="02020603050405020304" pitchFamily="18" charset="0"/>
                <a:ea typeface="Calibri" panose="020F0502020204030204" pitchFamily="34" charset="0"/>
                <a:cs typeface="Times New Roman" panose="02020603050405020304" pitchFamily="18" charset="0"/>
              </a:rPr>
              <a:t>, 32–43. </a:t>
            </a:r>
            <a:endParaRPr lang="en-US" sz="9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271DAA4-F28C-4C09-A114-350CC5D69AE5}"/>
              </a:ext>
            </a:extLst>
          </p:cNvPr>
          <p:cNvSpPr txBox="1"/>
          <p:nvPr/>
        </p:nvSpPr>
        <p:spPr>
          <a:xfrm>
            <a:off x="725677" y="-10251"/>
            <a:ext cx="10118985" cy="584775"/>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Quantitative measure of  nano-dispersion (Mean Field)</a:t>
            </a:r>
          </a:p>
        </p:txBody>
      </p:sp>
      <p:sp>
        <p:nvSpPr>
          <p:cNvPr id="12" name="Rectangle 11">
            <a:extLst>
              <a:ext uri="{FF2B5EF4-FFF2-40B4-BE49-F238E27FC236}">
                <a16:creationId xmlns:a16="http://schemas.microsoft.com/office/drawing/2014/main" id="{E9A04CAA-0125-664B-964D-1B41F97D9074}"/>
              </a:ext>
            </a:extLst>
          </p:cNvPr>
          <p:cNvSpPr/>
          <p:nvPr/>
        </p:nvSpPr>
        <p:spPr>
          <a:xfrm>
            <a:off x="238540" y="6627274"/>
            <a:ext cx="4198585" cy="276999"/>
          </a:xfrm>
          <a:prstGeom prst="rect">
            <a:avLst/>
          </a:prstGeom>
        </p:spPr>
        <p:txBody>
          <a:bodyPr wrap="none">
            <a:spAutoFit/>
          </a:bodyPr>
          <a:lstStyle/>
          <a:p>
            <a:r>
              <a:rPr lang="en-US" sz="1200" dirty="0">
                <a:solidFill>
                  <a:schemeClr val="bg2">
                    <a:lumMod val="75000"/>
                  </a:schemeClr>
                </a:solidFill>
                <a:latin typeface="Times New Roman" panose="02020603050405020304" pitchFamily="18" charset="0"/>
                <a:cs typeface="Times New Roman" panose="02020603050405020304" pitchFamily="18" charset="0"/>
              </a:rPr>
              <a:t>Greg </a:t>
            </a:r>
            <a:r>
              <a:rPr lang="en-US" sz="1200" dirty="0" err="1">
                <a:solidFill>
                  <a:schemeClr val="bg2">
                    <a:lumMod val="75000"/>
                  </a:schemeClr>
                </a:solidFill>
                <a:latin typeface="Times New Roman" panose="02020603050405020304" pitchFamily="18" charset="0"/>
                <a:cs typeface="Times New Roman" panose="02020603050405020304" pitchFamily="18" charset="0"/>
              </a:rPr>
              <a:t>Beaucage</a:t>
            </a:r>
            <a:r>
              <a:rPr lang="en-US" sz="1200" dirty="0">
                <a:solidFill>
                  <a:schemeClr val="bg2">
                    <a:lumMod val="75000"/>
                  </a:schemeClr>
                </a:solidFill>
                <a:latin typeface="Times New Roman" panose="02020603050405020304" pitchFamily="18" charset="0"/>
                <a:cs typeface="Times New Roman" panose="02020603050405020304" pitchFamily="18" charset="0"/>
              </a:rPr>
              <a:t>, University of Cincinnati </a:t>
            </a:r>
            <a:r>
              <a:rPr lang="en-US" sz="1200" dirty="0" err="1">
                <a:solidFill>
                  <a:schemeClr val="bg2">
                    <a:lumMod val="75000"/>
                  </a:schemeClr>
                </a:solidFill>
                <a:latin typeface="Times New Roman" panose="02020603050405020304" pitchFamily="18" charset="0"/>
                <a:cs typeface="Times New Roman" panose="02020603050405020304" pitchFamily="18" charset="0"/>
              </a:rPr>
              <a:t>gbeaucage@gmail.com</a:t>
            </a:r>
            <a:endParaRPr lang="en-US" sz="1200" dirty="0">
              <a:solidFill>
                <a:schemeClr val="bg2">
                  <a:lumMod val="75000"/>
                </a:scheme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E400060-56DE-68BB-2CAE-3749844E4512}"/>
              </a:ext>
            </a:extLst>
          </p:cNvPr>
          <p:cNvPicPr>
            <a:picLocks noChangeAspect="1"/>
          </p:cNvPicPr>
          <p:nvPr/>
        </p:nvPicPr>
        <p:blipFill>
          <a:blip r:embed="rId4"/>
          <a:stretch>
            <a:fillRect/>
          </a:stretch>
        </p:blipFill>
        <p:spPr>
          <a:xfrm>
            <a:off x="71182" y="2568279"/>
            <a:ext cx="1609725" cy="800100"/>
          </a:xfrm>
          <a:prstGeom prst="rect">
            <a:avLst/>
          </a:prstGeom>
        </p:spPr>
      </p:pic>
      <p:pic>
        <p:nvPicPr>
          <p:cNvPr id="2" name="Picture 1">
            <a:extLst>
              <a:ext uri="{FF2B5EF4-FFF2-40B4-BE49-F238E27FC236}">
                <a16:creationId xmlns:a16="http://schemas.microsoft.com/office/drawing/2014/main" id="{95EA64BD-90BC-C5F6-8AFE-92FA3BD9579B}"/>
              </a:ext>
            </a:extLst>
          </p:cNvPr>
          <p:cNvPicPr>
            <a:picLocks noChangeAspect="1"/>
          </p:cNvPicPr>
          <p:nvPr/>
        </p:nvPicPr>
        <p:blipFill>
          <a:blip r:embed="rId5"/>
          <a:stretch>
            <a:fillRect/>
          </a:stretch>
        </p:blipFill>
        <p:spPr>
          <a:xfrm>
            <a:off x="71182" y="3368379"/>
            <a:ext cx="1523156" cy="434421"/>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81431AF-F15D-4D76-8B36-160A4790F427}"/>
                  </a:ext>
                </a:extLst>
              </p:cNvPr>
              <p:cNvSpPr txBox="1"/>
              <p:nvPr/>
            </p:nvSpPr>
            <p:spPr>
              <a:xfrm>
                <a:off x="34437" y="4384040"/>
                <a:ext cx="1382480" cy="1015663"/>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Correlation length, </a:t>
                </a:r>
                <a:br>
                  <a:rPr lang="en-US" sz="2000" dirty="0">
                    <a:latin typeface="Times New Roman" panose="02020603050405020304" pitchFamily="18" charset="0"/>
                    <a:cs typeface="Times New Roman" panose="02020603050405020304" pitchFamily="18" charset="0"/>
                  </a:rPr>
                </a:br>
                <a:r>
                  <a:rPr lang="en-US" sz="2000" i="1" dirty="0">
                    <a:latin typeface="Symbol" pitchFamily="2" charset="2"/>
                    <a:cs typeface="Times New Roman" panose="02020603050405020304" pitchFamily="18" charset="0"/>
                  </a:rPr>
                  <a:t>x</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rPr>
                  <a:t>2</a:t>
                </a:r>
                <a14:m>
                  <m:oMath xmlns:m="http://schemas.openxmlformats.org/officeDocument/2006/math">
                    <m:r>
                      <m:rPr>
                        <m:nor/>
                      </m:rPr>
                      <a:rPr lang="en-US" sz="2000" dirty="0">
                        <a:latin typeface="Times New Roman" panose="02020603050405020304" pitchFamily="18" charset="0"/>
                        <a:ea typeface="Tahoma" panose="020B0604030504040204" pitchFamily="34" charset="0"/>
                        <a:cs typeface="Times New Roman" panose="02020603050405020304" pitchFamily="18" charset="0"/>
                        <a:sym typeface="Symbol" panose="05050102010706020507" pitchFamily="18" charset="2"/>
                      </a:rPr>
                      <m:t></m:t>
                    </m:r>
                  </m:oMath>
                </a14:m>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i="1" dirty="0">
                    <a:latin typeface="Times New Roman" panose="02020603050405020304" pitchFamily="18" charset="0"/>
                    <a:ea typeface="Tahoma" panose="020B0604030504040204" pitchFamily="34" charset="0"/>
                    <a:cs typeface="Times New Roman" panose="02020603050405020304" pitchFamily="18" charset="0"/>
                  </a:rPr>
                  <a:t>q</a:t>
                </a:r>
                <a:r>
                  <a:rPr lang="en-US" sz="2000" baseline="30000" dirty="0">
                    <a:latin typeface="Times New Roman" panose="02020603050405020304" pitchFamily="18" charset="0"/>
                    <a:ea typeface="Tahoma" panose="020B0604030504040204" pitchFamily="34" charset="0"/>
                    <a:cs typeface="Times New Roman" panose="02020603050405020304" pitchFamily="18" charset="0"/>
                  </a:rPr>
                  <a:t>*</a:t>
                </a:r>
                <a:endParaRPr lang="en-US" sz="2000" baseline="300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81431AF-F15D-4D76-8B36-160A4790F427}"/>
                  </a:ext>
                </a:extLst>
              </p:cNvPr>
              <p:cNvSpPr txBox="1">
                <a:spLocks noRot="1" noChangeAspect="1" noMove="1" noResize="1" noEditPoints="1" noAdjustHandles="1" noChangeArrowheads="1" noChangeShapeType="1" noTextEdit="1"/>
              </p:cNvSpPr>
              <p:nvPr/>
            </p:nvSpPr>
            <p:spPr>
              <a:xfrm>
                <a:off x="34437" y="4384040"/>
                <a:ext cx="1382480" cy="1015663"/>
              </a:xfrm>
              <a:prstGeom prst="rect">
                <a:avLst/>
              </a:prstGeom>
              <a:blipFill>
                <a:blip r:embed="rId6"/>
                <a:stretch>
                  <a:fillRect l="-2727" t="-3704" r="-8182" b="-8642"/>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82E5593-5DF1-CB49-A9C6-98140E204B59}"/>
              </a:ext>
            </a:extLst>
          </p:cNvPr>
          <p:cNvSpPr txBox="1"/>
          <p:nvPr/>
        </p:nvSpPr>
        <p:spPr>
          <a:xfrm>
            <a:off x="396364" y="500383"/>
            <a:ext cx="11056225" cy="1231106"/>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latin typeface="Times New Roman" panose="02020603050405020304" pitchFamily="18" charset="0"/>
                <a:cs typeface="Times New Roman" panose="02020603050405020304" pitchFamily="18" charset="0"/>
              </a:rPr>
              <a:t>The rate of decrease in I(q)/</a:t>
            </a:r>
            <a:r>
              <a:rPr lang="en-US" sz="1800" b="0" i="0" u="none" strike="noStrike" baseline="0" dirty="0">
                <a:latin typeface="Symbol" pitchFamily="2" charset="2"/>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with concentration in this intermediate q-range is an indicator of</a:t>
            </a:r>
          </a:p>
          <a:p>
            <a:pPr algn="l"/>
            <a:r>
              <a:rPr lang="en-US" sz="1800" b="0" i="0" u="none" strike="noStrike" baseline="0" dirty="0">
                <a:latin typeface="Times New Roman" panose="02020603050405020304" pitchFamily="18" charset="0"/>
                <a:cs typeface="Times New Roman" panose="02020603050405020304" pitchFamily="18" charset="0"/>
              </a:rPr>
              <a:t>how well the filler is dispersed in the elastomer. </a:t>
            </a:r>
            <a:r>
              <a:rPr lang="en-US" sz="1800" b="0" i="0" u="none" strike="noStrike" baseline="0" dirty="0">
                <a:latin typeface="Symbol" pitchFamily="2" charset="2"/>
                <a:cs typeface="Times New Roman" panose="02020603050405020304" pitchFamily="18" charset="0"/>
              </a:rPr>
              <a:t>n</a:t>
            </a:r>
            <a:r>
              <a:rPr lang="en-US" sz="1800" b="0" i="0" u="none" strike="noStrike" baseline="0" dirty="0">
                <a:latin typeface="Times New Roman" panose="02020603050405020304" pitchFamily="18" charset="0"/>
                <a:cs typeface="Times New Roman" panose="02020603050405020304" pitchFamily="18" charset="0"/>
              </a:rPr>
              <a:t> </a:t>
            </a:r>
          </a:p>
          <a:p>
            <a:pPr marL="285750" indent="-285750" algn="l">
              <a:buFont typeface="Arial" panose="020B0604020202020204" pitchFamily="34" charset="0"/>
              <a:buChar char="•"/>
            </a:pPr>
            <a:r>
              <a:rPr lang="en-US" sz="1800" b="0" i="0" u="none" strike="noStrike" baseline="0" dirty="0">
                <a:latin typeface="Times New Roman" panose="02020603050405020304" pitchFamily="18" charset="0"/>
                <a:cs typeface="Times New Roman" panose="02020603050405020304" pitchFamily="18" charset="0"/>
              </a:rPr>
              <a:t>This diminution is directly related to the molar excluded volume per aggregate, </a:t>
            </a:r>
            <a:r>
              <a:rPr lang="en-US" b="1" dirty="0">
                <a:latin typeface="Times New Roman" panose="02020603050405020304" pitchFamily="18" charset="0"/>
                <a:cs typeface="Times New Roman" panose="02020603050405020304" pitchFamily="18" charset="0"/>
              </a:rPr>
              <a:t>B</a:t>
            </a:r>
            <a:r>
              <a:rPr lang="en-US" b="1" baseline="-25000" dirty="0">
                <a:latin typeface="Times New Roman" panose="02020603050405020304" pitchFamily="18" charset="0"/>
                <a:cs typeface="Times New Roman" panose="02020603050405020304" pitchFamily="18" charset="0"/>
              </a:rPr>
              <a:t>2</a:t>
            </a:r>
            <a:r>
              <a:rPr lang="en-US" sz="1800" b="0" i="0" u="none" strike="noStrike" baseline="0"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10107AC-2B76-3ECB-8B0D-CB70B16262D9}"/>
              </a:ext>
            </a:extLst>
          </p:cNvPr>
          <p:cNvSpPr txBox="1"/>
          <p:nvPr/>
        </p:nvSpPr>
        <p:spPr>
          <a:xfrm>
            <a:off x="828942" y="1546789"/>
            <a:ext cx="4127106"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Interaction leads to structural screening</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838431-48FF-944D-6628-43C0B94A0F5D}"/>
                  </a:ext>
                </a:extLst>
              </p:cNvPr>
              <p:cNvSpPr txBox="1"/>
              <p:nvPr/>
            </p:nvSpPr>
            <p:spPr>
              <a:xfrm>
                <a:off x="-37620" y="3844654"/>
                <a:ext cx="1951892" cy="612796"/>
              </a:xfrm>
              <a:prstGeom prst="rect">
                <a:avLst/>
              </a:prstGeom>
              <a:noFill/>
            </p:spPr>
            <p:txBody>
              <a:bodyPr wrap="square">
                <a:spAutoFit/>
              </a:bodyPr>
              <a:lstStyle/>
              <a:p>
                <a:pPr marL="182880" indent="-182880"/>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Π</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𝐵</m:t>
                          </m:r>
                          <m:r>
                            <a:rPr lang="en-US" b="0" i="1" baseline="-25000" smtClean="0">
                              <a:latin typeface="Cambria Math" panose="02040503050406030204" pitchFamily="18" charset="0"/>
                              <a:ea typeface="Cambria Math" panose="02040503050406030204" pitchFamily="18" charset="0"/>
                              <a:cs typeface="Times New Roman" panose="02020603050405020304" pitchFamily="18" charset="0"/>
                            </a:rPr>
                            <m:t>2</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𝑉</m:t>
                          </m:r>
                          <m:r>
                            <a:rPr lang="en-US" b="0" i="1" baseline="30000" smtClean="0">
                              <a:latin typeface="Cambria Math" panose="02040503050406030204" pitchFamily="18" charset="0"/>
                              <a:ea typeface="Cambria Math" panose="02040503050406030204" pitchFamily="18" charset="0"/>
                              <a:cs typeface="Times New Roman" panose="02020603050405020304" pitchFamily="18" charset="0"/>
                            </a:rPr>
                            <m:t>2</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i="1"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A838431-48FF-944D-6628-43C0B94A0F5D}"/>
                  </a:ext>
                </a:extLst>
              </p:cNvPr>
              <p:cNvSpPr txBox="1">
                <a:spLocks noRot="1" noChangeAspect="1" noMove="1" noResize="1" noEditPoints="1" noAdjustHandles="1" noChangeArrowheads="1" noChangeShapeType="1" noTextEdit="1"/>
              </p:cNvSpPr>
              <p:nvPr/>
            </p:nvSpPr>
            <p:spPr>
              <a:xfrm>
                <a:off x="-37620" y="3844654"/>
                <a:ext cx="1951892" cy="612796"/>
              </a:xfrm>
              <a:prstGeom prst="rect">
                <a:avLst/>
              </a:prstGeom>
              <a:blipFill>
                <a:blip r:embed="rId7"/>
                <a:stretch>
                  <a:fillRect b="-4082"/>
                </a:stretch>
              </a:blipFill>
            </p:spPr>
            <p:txBody>
              <a:bodyPr/>
              <a:lstStyle/>
              <a:p>
                <a:r>
                  <a:rPr lang="en-US">
                    <a:noFill/>
                  </a:rPr>
                  <a:t> </a:t>
                </a:r>
              </a:p>
            </p:txBody>
          </p:sp>
        </mc:Fallback>
      </mc:AlternateContent>
    </p:spTree>
    <p:extLst>
      <p:ext uri="{BB962C8B-B14F-4D97-AF65-F5344CB8AC3E}">
        <p14:creationId xmlns:p14="http://schemas.microsoft.com/office/powerpoint/2010/main" val="2212743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59EA2DE-C95F-F547-A922-66642C1E3C53}"/>
              </a:ext>
            </a:extLst>
          </p:cNvPr>
          <p:cNvPicPr>
            <a:picLocks noChangeAspect="1"/>
          </p:cNvPicPr>
          <p:nvPr/>
        </p:nvPicPr>
        <p:blipFill>
          <a:blip r:embed="rId2"/>
          <a:stretch>
            <a:fillRect/>
          </a:stretch>
        </p:blipFill>
        <p:spPr>
          <a:xfrm>
            <a:off x="2965450" y="1682750"/>
            <a:ext cx="6261100" cy="3492500"/>
          </a:xfrm>
          <a:prstGeom prst="rect">
            <a:avLst/>
          </a:prstGeom>
        </p:spPr>
      </p:pic>
      <p:sp>
        <p:nvSpPr>
          <p:cNvPr id="3" name="Rectangle 2">
            <a:extLst>
              <a:ext uri="{FF2B5EF4-FFF2-40B4-BE49-F238E27FC236}">
                <a16:creationId xmlns:a16="http://schemas.microsoft.com/office/drawing/2014/main" id="{88AD23AF-A656-8545-A6F3-ED593248D79D}"/>
              </a:ext>
            </a:extLst>
          </p:cNvPr>
          <p:cNvSpPr/>
          <p:nvPr/>
        </p:nvSpPr>
        <p:spPr>
          <a:xfrm>
            <a:off x="6096000" y="225074"/>
            <a:ext cx="6096000" cy="830997"/>
          </a:xfrm>
          <a:prstGeom prst="rect">
            <a:avLst/>
          </a:prstGeom>
        </p:spPr>
        <p:txBody>
          <a:bodyPr>
            <a:spAutoFit/>
          </a:bodyPr>
          <a:lstStyle/>
          <a:p>
            <a:r>
              <a:rPr lang="en-US" sz="1600" dirty="0">
                <a:latin typeface="Times New Roman" panose="02020603050405020304" pitchFamily="18" charset="0"/>
                <a:cs typeface="Times New Roman" panose="02020603050405020304" pitchFamily="18" charset="0"/>
              </a:rPr>
              <a:t>(174) </a:t>
            </a:r>
            <a:r>
              <a:rPr lang="en-US" sz="1600" dirty="0" err="1">
                <a:latin typeface="Times New Roman" panose="02020603050405020304" pitchFamily="18" charset="0"/>
                <a:cs typeface="Times New Roman" panose="02020603050405020304" pitchFamily="18" charset="0"/>
              </a:rPr>
              <a:t>Jouault</a:t>
            </a:r>
            <a:r>
              <a:rPr lang="en-US" sz="1600" dirty="0">
                <a:latin typeface="Times New Roman" panose="02020603050405020304" pitchFamily="18" charset="0"/>
                <a:cs typeface="Times New Roman" panose="02020603050405020304" pitchFamily="18" charset="0"/>
              </a:rPr>
              <a:t>, N.; Moll, J. F.; Meng, D.; Windsor, K.; </a:t>
            </a:r>
            <a:r>
              <a:rPr lang="en-US" sz="1600" dirty="0" err="1">
                <a:latin typeface="Times New Roman" panose="02020603050405020304" pitchFamily="18" charset="0"/>
                <a:cs typeface="Times New Roman" panose="02020603050405020304" pitchFamily="18" charset="0"/>
              </a:rPr>
              <a:t>Ramcharan</a:t>
            </a:r>
            <a:r>
              <a:rPr lang="en-US" sz="1600" dirty="0">
                <a:latin typeface="Times New Roman" panose="02020603050405020304" pitchFamily="18" charset="0"/>
                <a:cs typeface="Times New Roman" panose="02020603050405020304" pitchFamily="18" charset="0"/>
              </a:rPr>
              <a:t>, S.; </a:t>
            </a:r>
          </a:p>
          <a:p>
            <a:r>
              <a:rPr lang="en-US" sz="1600" dirty="0">
                <a:latin typeface="Times New Roman" panose="02020603050405020304" pitchFamily="18" charset="0"/>
                <a:cs typeface="Times New Roman" panose="02020603050405020304" pitchFamily="18" charset="0"/>
              </a:rPr>
              <a:t>Kearney, C.; Kumar, S. K. </a:t>
            </a:r>
            <a:r>
              <a:rPr lang="en-US" sz="1600" i="1" dirty="0">
                <a:latin typeface="Times New Roman" panose="02020603050405020304" pitchFamily="18" charset="0"/>
                <a:cs typeface="Times New Roman" panose="02020603050405020304" pitchFamily="18" charset="0"/>
              </a:rPr>
              <a:t>Bound Polymer Layer in Nanocomposites. </a:t>
            </a:r>
            <a:r>
              <a:rPr lang="en-US" sz="1600" dirty="0">
                <a:latin typeface="Times New Roman" panose="02020603050405020304" pitchFamily="18" charset="0"/>
                <a:cs typeface="Times New Roman" panose="02020603050405020304" pitchFamily="18" charset="0"/>
              </a:rPr>
              <a:t>ACS Macro Lett. 2013, 2, 371−74. </a:t>
            </a:r>
          </a:p>
        </p:txBody>
      </p:sp>
      <p:sp>
        <p:nvSpPr>
          <p:cNvPr id="4" name="Slide Number Placeholder 3">
            <a:extLst>
              <a:ext uri="{FF2B5EF4-FFF2-40B4-BE49-F238E27FC236}">
                <a16:creationId xmlns:a16="http://schemas.microsoft.com/office/drawing/2014/main" id="{1DB19440-A660-D445-BE4C-E65F48A76EEF}"/>
              </a:ext>
            </a:extLst>
          </p:cNvPr>
          <p:cNvSpPr>
            <a:spLocks noGrp="1"/>
          </p:cNvSpPr>
          <p:nvPr>
            <p:ph type="sldNum" sz="quarter" idx="12"/>
          </p:nvPr>
        </p:nvSpPr>
        <p:spPr/>
        <p:txBody>
          <a:bodyPr/>
          <a:lstStyle/>
          <a:p>
            <a:fld id="{3BE1A8C0-2BEE-354A-AC32-38F4FCE103AD}" type="slidenum">
              <a:rPr lang="en-US" smtClean="0"/>
              <a:t>21</a:t>
            </a:fld>
            <a:endParaRPr lang="en-US"/>
          </a:p>
        </p:txBody>
      </p:sp>
    </p:spTree>
    <p:extLst>
      <p:ext uri="{BB962C8B-B14F-4D97-AF65-F5344CB8AC3E}">
        <p14:creationId xmlns:p14="http://schemas.microsoft.com/office/powerpoint/2010/main" val="353720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7D619DF-077D-A242-B81B-01BBB65FCF99}"/>
              </a:ext>
            </a:extLst>
          </p:cNvPr>
          <p:cNvPicPr>
            <a:picLocks noChangeAspect="1"/>
          </p:cNvPicPr>
          <p:nvPr/>
        </p:nvPicPr>
        <p:blipFill>
          <a:blip r:embed="rId2"/>
          <a:stretch>
            <a:fillRect/>
          </a:stretch>
        </p:blipFill>
        <p:spPr>
          <a:xfrm>
            <a:off x="590550" y="1377950"/>
            <a:ext cx="11010900" cy="4102100"/>
          </a:xfrm>
          <a:prstGeom prst="rect">
            <a:avLst/>
          </a:prstGeom>
        </p:spPr>
      </p:pic>
      <p:sp>
        <p:nvSpPr>
          <p:cNvPr id="3" name="Slide Number Placeholder 2">
            <a:extLst>
              <a:ext uri="{FF2B5EF4-FFF2-40B4-BE49-F238E27FC236}">
                <a16:creationId xmlns:a16="http://schemas.microsoft.com/office/drawing/2014/main" id="{F1C234BC-63C2-AB48-8257-ECF2DFB27BF1}"/>
              </a:ext>
            </a:extLst>
          </p:cNvPr>
          <p:cNvSpPr>
            <a:spLocks noGrp="1"/>
          </p:cNvSpPr>
          <p:nvPr>
            <p:ph type="sldNum" sz="quarter" idx="12"/>
          </p:nvPr>
        </p:nvSpPr>
        <p:spPr/>
        <p:txBody>
          <a:bodyPr/>
          <a:lstStyle/>
          <a:p>
            <a:fld id="{3BE1A8C0-2BEE-354A-AC32-38F4FCE103AD}" type="slidenum">
              <a:rPr lang="en-US" smtClean="0"/>
              <a:t>22</a:t>
            </a:fld>
            <a:endParaRPr lang="en-US"/>
          </a:p>
        </p:txBody>
      </p:sp>
    </p:spTree>
    <p:extLst>
      <p:ext uri="{BB962C8B-B14F-4D97-AF65-F5344CB8AC3E}">
        <p14:creationId xmlns:p14="http://schemas.microsoft.com/office/powerpoint/2010/main" val="2686265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7032DFC-BDAE-8847-B482-7CBBD83FBB9E}"/>
              </a:ext>
            </a:extLst>
          </p:cNvPr>
          <p:cNvPicPr>
            <a:picLocks noChangeAspect="1"/>
          </p:cNvPicPr>
          <p:nvPr/>
        </p:nvPicPr>
        <p:blipFill>
          <a:blip r:embed="rId2"/>
          <a:stretch>
            <a:fillRect/>
          </a:stretch>
        </p:blipFill>
        <p:spPr>
          <a:xfrm>
            <a:off x="4092989" y="1413843"/>
            <a:ext cx="6887719" cy="4813300"/>
          </a:xfrm>
          <a:prstGeom prst="rect">
            <a:avLst/>
          </a:prstGeom>
        </p:spPr>
      </p:pic>
      <p:sp>
        <p:nvSpPr>
          <p:cNvPr id="3" name="TextBox 2">
            <a:extLst>
              <a:ext uri="{FF2B5EF4-FFF2-40B4-BE49-F238E27FC236}">
                <a16:creationId xmlns:a16="http://schemas.microsoft.com/office/drawing/2014/main" id="{9E516FAC-56CA-364A-9687-516C9BC8913F}"/>
              </a:ext>
            </a:extLst>
          </p:cNvPr>
          <p:cNvSpPr txBox="1"/>
          <p:nvPr/>
        </p:nvSpPr>
        <p:spPr>
          <a:xfrm>
            <a:off x="1223319" y="432223"/>
            <a:ext cx="100213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Yi C, Zhang S, Webb KT, </a:t>
            </a:r>
            <a:r>
              <a:rPr lang="en-US" dirty="0" err="1">
                <a:latin typeface="Times New Roman" panose="02020603050405020304" pitchFamily="18" charset="0"/>
                <a:cs typeface="Times New Roman" panose="02020603050405020304" pitchFamily="18" charset="0"/>
              </a:rPr>
              <a:t>Nie</a:t>
            </a:r>
            <a:r>
              <a:rPr lang="en-US" dirty="0">
                <a:latin typeface="Times New Roman" panose="02020603050405020304" pitchFamily="18" charset="0"/>
                <a:cs typeface="Times New Roman" panose="02020603050405020304" pitchFamily="18" charset="0"/>
              </a:rPr>
              <a:t> Z </a:t>
            </a:r>
            <a:r>
              <a:rPr lang="en-US" i="1" dirty="0">
                <a:latin typeface="Times New Roman" panose="02020603050405020304" pitchFamily="18" charset="0"/>
                <a:cs typeface="Times New Roman" panose="02020603050405020304" pitchFamily="18" charset="0"/>
              </a:rPr>
              <a:t>Anisotropic Self-Assembly of Hairy Inorganic Nanoparticles </a:t>
            </a:r>
            <a:r>
              <a:rPr lang="en-US" dirty="0">
                <a:latin typeface="Times New Roman" panose="02020603050405020304" pitchFamily="18" charset="0"/>
                <a:cs typeface="Times New Roman" panose="02020603050405020304" pitchFamily="18" charset="0"/>
              </a:rPr>
              <a:t>Accounts of Chem. Res. </a:t>
            </a:r>
            <a:r>
              <a:rPr lang="en-US" b="1" dirty="0">
                <a:latin typeface="Times New Roman" panose="02020603050405020304" pitchFamily="18" charset="0"/>
                <a:cs typeface="Times New Roman" panose="02020603050405020304" pitchFamily="18" charset="0"/>
              </a:rPr>
              <a:t>50</a:t>
            </a:r>
            <a:r>
              <a:rPr lang="en-US" dirty="0">
                <a:latin typeface="Times New Roman" panose="02020603050405020304" pitchFamily="18" charset="0"/>
                <a:cs typeface="Times New Roman" panose="02020603050405020304" pitchFamily="18" charset="0"/>
              </a:rPr>
              <a:t> 12-21 (2017).</a:t>
            </a:r>
          </a:p>
        </p:txBody>
      </p:sp>
      <p:sp>
        <p:nvSpPr>
          <p:cNvPr id="6" name="Slide Number Placeholder 5">
            <a:extLst>
              <a:ext uri="{FF2B5EF4-FFF2-40B4-BE49-F238E27FC236}">
                <a16:creationId xmlns:a16="http://schemas.microsoft.com/office/drawing/2014/main" id="{DA0D64D1-AF64-A74B-A2D5-4ECDE8593E37}"/>
              </a:ext>
            </a:extLst>
          </p:cNvPr>
          <p:cNvSpPr>
            <a:spLocks noGrp="1"/>
          </p:cNvSpPr>
          <p:nvPr>
            <p:ph type="sldNum" sz="quarter" idx="12"/>
          </p:nvPr>
        </p:nvSpPr>
        <p:spPr/>
        <p:txBody>
          <a:bodyPr/>
          <a:lstStyle/>
          <a:p>
            <a:fld id="{3BE1A8C0-2BEE-354A-AC32-38F4FCE103AD}" type="slidenum">
              <a:rPr lang="en-US" smtClean="0"/>
              <a:t>23</a:t>
            </a:fld>
            <a:endParaRPr lang="en-US"/>
          </a:p>
        </p:txBody>
      </p:sp>
      <p:sp>
        <p:nvSpPr>
          <p:cNvPr id="5" name="TextBox 4">
            <a:extLst>
              <a:ext uri="{FF2B5EF4-FFF2-40B4-BE49-F238E27FC236}">
                <a16:creationId xmlns:a16="http://schemas.microsoft.com/office/drawing/2014/main" id="{8122A86A-FF90-9852-FC33-C646C1E16B3F}"/>
              </a:ext>
            </a:extLst>
          </p:cNvPr>
          <p:cNvSpPr txBox="1"/>
          <p:nvPr/>
        </p:nvSpPr>
        <p:spPr>
          <a:xfrm>
            <a:off x="1110699" y="1641217"/>
            <a:ext cx="2646294" cy="4524315"/>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As </a:t>
            </a:r>
            <a:r>
              <a:rPr lang="el-GR" sz="1800" dirty="0">
                <a:effectLst/>
                <a:latin typeface="Times New Roman" panose="02020603050405020304" pitchFamily="18" charset="0"/>
                <a:cs typeface="Times New Roman" panose="02020603050405020304" pitchFamily="18" charset="0"/>
              </a:rPr>
              <a:t>σ </a:t>
            </a:r>
            <a:r>
              <a:rPr lang="en-US" sz="1800" dirty="0">
                <a:effectLst/>
                <a:latin typeface="Times New Roman" panose="02020603050405020304" pitchFamily="18" charset="0"/>
                <a:cs typeface="Times New Roman" panose="02020603050405020304" pitchFamily="18" charset="0"/>
              </a:rPr>
              <a:t>exceeds the overlap threshold of chains, polymers are stretched from anchor points toward the solvent medium, entering the </a:t>
            </a:r>
            <a:r>
              <a:rPr lang="en-US" sz="1800" b="1" dirty="0" err="1">
                <a:solidFill>
                  <a:srgbClr val="FF0000"/>
                </a:solidFill>
                <a:effectLst/>
                <a:latin typeface="Times New Roman" panose="02020603050405020304" pitchFamily="18" charset="0"/>
                <a:cs typeface="Times New Roman" panose="02020603050405020304" pitchFamily="18" charset="0"/>
              </a:rPr>
              <a:t>semidilute</a:t>
            </a:r>
            <a:r>
              <a:rPr lang="en-US" sz="1800" b="1" dirty="0">
                <a:solidFill>
                  <a:srgbClr val="FF0000"/>
                </a:solidFill>
                <a:effectLst/>
                <a:latin typeface="Times New Roman" panose="02020603050405020304" pitchFamily="18" charset="0"/>
                <a:cs typeface="Times New Roman" panose="02020603050405020304" pitchFamily="18" charset="0"/>
              </a:rPr>
              <a:t> polymer brush </a:t>
            </a:r>
            <a:r>
              <a:rPr lang="en-US" sz="1800" dirty="0">
                <a:effectLst/>
                <a:latin typeface="Times New Roman" panose="02020603050405020304" pitchFamily="18" charset="0"/>
                <a:cs typeface="Times New Roman" panose="02020603050405020304" pitchFamily="18" charset="0"/>
              </a:rPr>
              <a:t>(SDPB) regime. At even higher </a:t>
            </a:r>
            <a:r>
              <a:rPr lang="el-GR" sz="1800" dirty="0">
                <a:effectLst/>
                <a:latin typeface="Times New Roman" panose="02020603050405020304" pitchFamily="18" charset="0"/>
                <a:cs typeface="Times New Roman" panose="02020603050405020304" pitchFamily="18" charset="0"/>
              </a:rPr>
              <a:t>σ, </a:t>
            </a:r>
            <a:r>
              <a:rPr lang="en-US" sz="1800" dirty="0">
                <a:effectLst/>
                <a:latin typeface="Times New Roman" panose="02020603050405020304" pitchFamily="18" charset="0"/>
                <a:cs typeface="Times New Roman" panose="02020603050405020304" pitchFamily="18" charset="0"/>
              </a:rPr>
              <a:t>the </a:t>
            </a:r>
            <a:r>
              <a:rPr lang="en-US" sz="1800" b="1" dirty="0">
                <a:solidFill>
                  <a:srgbClr val="FF0000"/>
                </a:solidFill>
                <a:effectLst/>
                <a:latin typeface="Times New Roman" panose="02020603050405020304" pitchFamily="18" charset="0"/>
                <a:cs typeface="Times New Roman" panose="02020603050405020304" pitchFamily="18" charset="0"/>
              </a:rPr>
              <a:t>concentrated polymer brush </a:t>
            </a:r>
            <a:r>
              <a:rPr lang="en-US" sz="1800" dirty="0">
                <a:effectLst/>
                <a:latin typeface="Times New Roman" panose="02020603050405020304" pitchFamily="18" charset="0"/>
                <a:cs typeface="Times New Roman" panose="02020603050405020304" pitchFamily="18" charset="0"/>
              </a:rPr>
              <a:t>(CPB) regime is accessed, which is featured by non-Gaussian chain characteristics and more extended chain conformations.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638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4D47094-195A-2545-A4A9-4E4F616B356B}"/>
              </a:ext>
            </a:extLst>
          </p:cNvPr>
          <p:cNvPicPr>
            <a:picLocks noChangeAspect="1"/>
          </p:cNvPicPr>
          <p:nvPr/>
        </p:nvPicPr>
        <p:blipFill>
          <a:blip r:embed="rId2"/>
          <a:stretch>
            <a:fillRect/>
          </a:stretch>
        </p:blipFill>
        <p:spPr>
          <a:xfrm>
            <a:off x="0" y="-24300"/>
            <a:ext cx="6772476" cy="6882299"/>
          </a:xfrm>
          <a:prstGeom prst="rect">
            <a:avLst/>
          </a:prstGeom>
        </p:spPr>
      </p:pic>
      <p:sp>
        <p:nvSpPr>
          <p:cNvPr id="3" name="Rectangle 2">
            <a:extLst>
              <a:ext uri="{FF2B5EF4-FFF2-40B4-BE49-F238E27FC236}">
                <a16:creationId xmlns:a16="http://schemas.microsoft.com/office/drawing/2014/main" id="{FF8D6E12-F30B-124A-A969-9BBB10C14515}"/>
              </a:ext>
            </a:extLst>
          </p:cNvPr>
          <p:cNvSpPr/>
          <p:nvPr/>
        </p:nvSpPr>
        <p:spPr>
          <a:xfrm>
            <a:off x="5778843" y="567550"/>
            <a:ext cx="6096000" cy="1077218"/>
          </a:xfrm>
          <a:prstGeom prst="rect">
            <a:avLst/>
          </a:prstGeom>
        </p:spPr>
        <p:txBody>
          <a:bodyPr>
            <a:spAutoFit/>
          </a:bodyPr>
          <a:lstStyle/>
          <a:p>
            <a:r>
              <a:rPr lang="en-US" sz="1600" dirty="0">
                <a:latin typeface="Times New Roman" panose="02020603050405020304" pitchFamily="18" charset="0"/>
                <a:cs typeface="Times New Roman" panose="02020603050405020304" pitchFamily="18" charset="0"/>
              </a:rPr>
              <a:t>(132) </a:t>
            </a:r>
            <a:r>
              <a:rPr lang="en-US" sz="1600" dirty="0" err="1">
                <a:latin typeface="Times New Roman" panose="02020603050405020304" pitchFamily="18" charset="0"/>
                <a:cs typeface="Times New Roman" panose="02020603050405020304" pitchFamily="18" charset="0"/>
              </a:rPr>
              <a:t>Rungta</a:t>
            </a:r>
            <a:r>
              <a:rPr lang="en-US" sz="1600" dirty="0">
                <a:latin typeface="Times New Roman" panose="02020603050405020304" pitchFamily="18" charset="0"/>
                <a:cs typeface="Times New Roman" panose="02020603050405020304" pitchFamily="18" charset="0"/>
              </a:rPr>
              <a:t>, A.; Natarajan, B.; Neely, T.; Dukes, D.; Schadler, L. S.; </a:t>
            </a:r>
            <a:r>
              <a:rPr lang="en-US" sz="1600" dirty="0" err="1">
                <a:latin typeface="Times New Roman" panose="02020603050405020304" pitchFamily="18" charset="0"/>
                <a:cs typeface="Times New Roman" panose="02020603050405020304" pitchFamily="18" charset="0"/>
              </a:rPr>
              <a:t>Benicewicz</a:t>
            </a:r>
            <a:r>
              <a:rPr lang="en-US" sz="1600" dirty="0">
                <a:latin typeface="Times New Roman" panose="02020603050405020304" pitchFamily="18" charset="0"/>
                <a:cs typeface="Times New Roman" panose="02020603050405020304" pitchFamily="18" charset="0"/>
              </a:rPr>
              <a:t>, B. C. Grafting Bimodal Polymer Brushes on Nanoparticles Using Controlled Radical Polymerization. Macromolecules 2012, 45, 9303−11. </a:t>
            </a:r>
          </a:p>
        </p:txBody>
      </p:sp>
      <p:sp>
        <p:nvSpPr>
          <p:cNvPr id="4" name="TextBox 3">
            <a:extLst>
              <a:ext uri="{FF2B5EF4-FFF2-40B4-BE49-F238E27FC236}">
                <a16:creationId xmlns:a16="http://schemas.microsoft.com/office/drawing/2014/main" id="{985FDCFA-30FC-2445-BDF8-9A1855B606C7}"/>
              </a:ext>
            </a:extLst>
          </p:cNvPr>
          <p:cNvSpPr txBox="1"/>
          <p:nvPr/>
        </p:nvSpPr>
        <p:spPr>
          <a:xfrm>
            <a:off x="6177772" y="2353235"/>
            <a:ext cx="5298142"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Thermally dispersed  particles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Diffusion is more efficient for smaller particles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Greater grafting density improves colloidal dispersion</a:t>
            </a:r>
          </a:p>
        </p:txBody>
      </p:sp>
      <p:sp>
        <p:nvSpPr>
          <p:cNvPr id="5" name="TextBox 4">
            <a:extLst>
              <a:ext uri="{FF2B5EF4-FFF2-40B4-BE49-F238E27FC236}">
                <a16:creationId xmlns:a16="http://schemas.microsoft.com/office/drawing/2014/main" id="{4A16DE28-E079-4F41-B680-DFC3661BFF2B}"/>
              </a:ext>
            </a:extLst>
          </p:cNvPr>
          <p:cNvSpPr txBox="1"/>
          <p:nvPr/>
        </p:nvSpPr>
        <p:spPr>
          <a:xfrm>
            <a:off x="3600355" y="3429000"/>
            <a:ext cx="78739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Sheets</a:t>
            </a:r>
          </a:p>
        </p:txBody>
      </p:sp>
      <p:sp>
        <p:nvSpPr>
          <p:cNvPr id="6" name="TextBox 5">
            <a:extLst>
              <a:ext uri="{FF2B5EF4-FFF2-40B4-BE49-F238E27FC236}">
                <a16:creationId xmlns:a16="http://schemas.microsoft.com/office/drawing/2014/main" id="{27222676-2F53-1A42-934E-9240CB836376}"/>
              </a:ext>
            </a:extLst>
          </p:cNvPr>
          <p:cNvSpPr txBox="1"/>
          <p:nvPr/>
        </p:nvSpPr>
        <p:spPr>
          <a:xfrm>
            <a:off x="3011518" y="2168569"/>
            <a:ext cx="825867"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Chains</a:t>
            </a:r>
          </a:p>
        </p:txBody>
      </p:sp>
      <p:sp>
        <p:nvSpPr>
          <p:cNvPr id="7" name="TextBox 6">
            <a:extLst>
              <a:ext uri="{FF2B5EF4-FFF2-40B4-BE49-F238E27FC236}">
                <a16:creationId xmlns:a16="http://schemas.microsoft.com/office/drawing/2014/main" id="{3409D3F6-80E1-8343-8FA2-95D13302A115}"/>
              </a:ext>
            </a:extLst>
          </p:cNvPr>
          <p:cNvSpPr txBox="1"/>
          <p:nvPr/>
        </p:nvSpPr>
        <p:spPr>
          <a:xfrm>
            <a:off x="1438835" y="1799237"/>
            <a:ext cx="130516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“Dispersed”</a:t>
            </a:r>
          </a:p>
        </p:txBody>
      </p:sp>
      <p:sp>
        <p:nvSpPr>
          <p:cNvPr id="9" name="TextBox 8">
            <a:extLst>
              <a:ext uri="{FF2B5EF4-FFF2-40B4-BE49-F238E27FC236}">
                <a16:creationId xmlns:a16="http://schemas.microsoft.com/office/drawing/2014/main" id="{7C9DA405-3C0C-C340-9868-78F0FBFFD822}"/>
              </a:ext>
            </a:extLst>
          </p:cNvPr>
          <p:cNvSpPr txBox="1"/>
          <p:nvPr/>
        </p:nvSpPr>
        <p:spPr>
          <a:xfrm>
            <a:off x="3671047" y="3996349"/>
            <a:ext cx="143340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“Aggregates”</a:t>
            </a:r>
          </a:p>
        </p:txBody>
      </p:sp>
      <p:sp>
        <p:nvSpPr>
          <p:cNvPr id="10" name="Slide Number Placeholder 9">
            <a:extLst>
              <a:ext uri="{FF2B5EF4-FFF2-40B4-BE49-F238E27FC236}">
                <a16:creationId xmlns:a16="http://schemas.microsoft.com/office/drawing/2014/main" id="{B2108769-FD95-EF4E-A07C-591FBFCBD5F8}"/>
              </a:ext>
            </a:extLst>
          </p:cNvPr>
          <p:cNvSpPr>
            <a:spLocks noGrp="1"/>
          </p:cNvSpPr>
          <p:nvPr>
            <p:ph type="sldNum" sz="quarter" idx="12"/>
          </p:nvPr>
        </p:nvSpPr>
        <p:spPr/>
        <p:txBody>
          <a:bodyPr/>
          <a:lstStyle/>
          <a:p>
            <a:fld id="{3BE1A8C0-2BEE-354A-AC32-38F4FCE103AD}" type="slidenum">
              <a:rPr lang="en-US" smtClean="0"/>
              <a:t>24</a:t>
            </a:fld>
            <a:endParaRPr lang="en-US"/>
          </a:p>
        </p:txBody>
      </p:sp>
    </p:spTree>
    <p:extLst>
      <p:ext uri="{BB962C8B-B14F-4D97-AF65-F5344CB8AC3E}">
        <p14:creationId xmlns:p14="http://schemas.microsoft.com/office/powerpoint/2010/main" val="104196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A7C99B0-8F37-BA4F-8380-E88711A98808}"/>
              </a:ext>
            </a:extLst>
          </p:cNvPr>
          <p:cNvPicPr>
            <a:picLocks noChangeAspect="1"/>
          </p:cNvPicPr>
          <p:nvPr/>
        </p:nvPicPr>
        <p:blipFill>
          <a:blip r:embed="rId2"/>
          <a:stretch>
            <a:fillRect/>
          </a:stretch>
        </p:blipFill>
        <p:spPr>
          <a:xfrm>
            <a:off x="2582562" y="952769"/>
            <a:ext cx="6843692" cy="5906913"/>
          </a:xfrm>
          <a:prstGeom prst="rect">
            <a:avLst/>
          </a:prstGeom>
        </p:spPr>
      </p:pic>
      <p:sp>
        <p:nvSpPr>
          <p:cNvPr id="3" name="TextBox 2">
            <a:extLst>
              <a:ext uri="{FF2B5EF4-FFF2-40B4-BE49-F238E27FC236}">
                <a16:creationId xmlns:a16="http://schemas.microsoft.com/office/drawing/2014/main" id="{2D8B0EDC-9EAA-E148-9F38-DBA3A6F40807}"/>
              </a:ext>
            </a:extLst>
          </p:cNvPr>
          <p:cNvSpPr txBox="1"/>
          <p:nvPr/>
        </p:nvSpPr>
        <p:spPr>
          <a:xfrm>
            <a:off x="621956" y="110121"/>
            <a:ext cx="10948087" cy="92333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Akcora</a:t>
            </a:r>
            <a:r>
              <a:rPr lang="en-US" dirty="0">
                <a:latin typeface="Times New Roman" panose="02020603050405020304" pitchFamily="18" charset="0"/>
                <a:cs typeface="Times New Roman" panose="02020603050405020304" pitchFamily="18" charset="0"/>
              </a:rPr>
              <a:t> P, Liu H, Kumar SK, Moll J, Li Y,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Schadler LS, </a:t>
            </a:r>
            <a:r>
              <a:rPr lang="en-US" dirty="0" err="1">
                <a:latin typeface="Times New Roman" panose="02020603050405020304" pitchFamily="18" charset="0"/>
                <a:cs typeface="Times New Roman" panose="02020603050405020304" pitchFamily="18" charset="0"/>
              </a:rPr>
              <a:t>Acehan</a:t>
            </a:r>
            <a:r>
              <a:rPr lang="en-US" dirty="0">
                <a:latin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cs typeface="Times New Roman" panose="02020603050405020304" pitchFamily="18" charset="0"/>
              </a:rPr>
              <a:t>Panagiotopoulos</a:t>
            </a:r>
            <a:r>
              <a:rPr lang="en-US" dirty="0">
                <a:latin typeface="Times New Roman" panose="02020603050405020304" pitchFamily="18" charset="0"/>
                <a:cs typeface="Times New Roman" panose="02020603050405020304" pitchFamily="18" charset="0"/>
              </a:rPr>
              <a:t> AZ, </a:t>
            </a:r>
            <a:r>
              <a:rPr lang="en-US" dirty="0" err="1">
                <a:latin typeface="Times New Roman" panose="02020603050405020304" pitchFamily="18" charset="0"/>
                <a:cs typeface="Times New Roman" panose="02020603050405020304" pitchFamily="18" charset="0"/>
              </a:rPr>
              <a:t>Pryamitsyn</a:t>
            </a:r>
            <a:r>
              <a:rPr lang="en-US" dirty="0">
                <a:latin typeface="Times New Roman" panose="02020603050405020304" pitchFamily="18" charset="0"/>
                <a:cs typeface="Times New Roman" panose="02020603050405020304" pitchFamily="18" charset="0"/>
              </a:rPr>
              <a:t> V, Ganesan V, </a:t>
            </a:r>
            <a:r>
              <a:rPr lang="en-US" dirty="0" err="1">
                <a:latin typeface="Times New Roman" panose="02020603050405020304" pitchFamily="18" charset="0"/>
                <a:cs typeface="Times New Roman" panose="02020603050405020304" pitchFamily="18" charset="0"/>
              </a:rPr>
              <a:t>Ilavsky</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Thiyagarajan</a:t>
            </a:r>
            <a:r>
              <a:rPr lang="en-US" dirty="0">
                <a:latin typeface="Times New Roman" panose="02020603050405020304" pitchFamily="18" charset="0"/>
                <a:cs typeface="Times New Roman" panose="02020603050405020304" pitchFamily="18" charset="0"/>
              </a:rPr>
              <a:t> P, Colby RH, Douglas JF </a:t>
            </a:r>
            <a:r>
              <a:rPr lang="en-US" i="1" dirty="0">
                <a:latin typeface="Times New Roman" panose="02020603050405020304" pitchFamily="18" charset="0"/>
                <a:cs typeface="Times New Roman" panose="02020603050405020304" pitchFamily="18" charset="0"/>
              </a:rPr>
              <a:t>Anisotropic self-assembly of spherical polymer-grafted nanoparticles </a:t>
            </a:r>
            <a:r>
              <a:rPr lang="en-US" dirty="0">
                <a:latin typeface="Times New Roman" panose="02020603050405020304" pitchFamily="18" charset="0"/>
                <a:cs typeface="Times New Roman" panose="02020603050405020304" pitchFamily="18" charset="0"/>
              </a:rPr>
              <a:t>Nat. Mat. </a:t>
            </a:r>
            <a:r>
              <a:rPr lang="en-US" b="1"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354-359 (2009).</a:t>
            </a:r>
          </a:p>
        </p:txBody>
      </p:sp>
      <p:sp>
        <p:nvSpPr>
          <p:cNvPr id="4" name="Slide Number Placeholder 3">
            <a:extLst>
              <a:ext uri="{FF2B5EF4-FFF2-40B4-BE49-F238E27FC236}">
                <a16:creationId xmlns:a16="http://schemas.microsoft.com/office/drawing/2014/main" id="{FD0B5E03-8264-224C-9BAE-E84DC3A2CC0A}"/>
              </a:ext>
            </a:extLst>
          </p:cNvPr>
          <p:cNvSpPr>
            <a:spLocks noGrp="1"/>
          </p:cNvSpPr>
          <p:nvPr>
            <p:ph type="sldNum" sz="quarter" idx="12"/>
          </p:nvPr>
        </p:nvSpPr>
        <p:spPr/>
        <p:txBody>
          <a:bodyPr/>
          <a:lstStyle/>
          <a:p>
            <a:fld id="{3BE1A8C0-2BEE-354A-AC32-38F4FCE103AD}" type="slidenum">
              <a:rPr lang="en-US" smtClean="0"/>
              <a:t>25</a:t>
            </a:fld>
            <a:endParaRPr lang="en-US"/>
          </a:p>
        </p:txBody>
      </p:sp>
      <p:sp>
        <p:nvSpPr>
          <p:cNvPr id="5" name="TextBox 4">
            <a:extLst>
              <a:ext uri="{FF2B5EF4-FFF2-40B4-BE49-F238E27FC236}">
                <a16:creationId xmlns:a16="http://schemas.microsoft.com/office/drawing/2014/main" id="{D431250B-523E-2F46-9D57-40A9C92DA677}"/>
              </a:ext>
            </a:extLst>
          </p:cNvPr>
          <p:cNvSpPr txBox="1"/>
          <p:nvPr/>
        </p:nvSpPr>
        <p:spPr>
          <a:xfrm flipH="1">
            <a:off x="239487" y="3429000"/>
            <a:ext cx="3376444" cy="2031325"/>
          </a:xfrm>
          <a:prstGeom prst="rect">
            <a:avLst/>
          </a:prstGeom>
          <a:noFill/>
        </p:spPr>
        <p:txBody>
          <a:bodyPr wrap="square" rtlCol="0">
            <a:spAutoFit/>
          </a:bodyPr>
          <a:lstStyle/>
          <a:p>
            <a:pPr algn="l"/>
            <a:r>
              <a:rPr lang="en-US" b="1" dirty="0">
                <a:latin typeface="Times New Roman" panose="02020603050405020304" pitchFamily="18" charset="0"/>
                <a:cs typeface="Times New Roman" panose="02020603050405020304" pitchFamily="18" charset="0"/>
              </a:rPr>
              <a:t>Model:</a:t>
            </a:r>
          </a:p>
          <a:p>
            <a:pPr algn="l"/>
            <a:r>
              <a:rPr lang="en-US" dirty="0">
                <a:latin typeface="Times New Roman" panose="02020603050405020304" pitchFamily="18" charset="0"/>
                <a:cs typeface="Times New Roman" panose="02020603050405020304" pitchFamily="18" charset="0"/>
              </a:rPr>
              <a:t>Short-range attraction</a:t>
            </a:r>
          </a:p>
          <a:p>
            <a:r>
              <a:rPr lang="en-US" i="1" dirty="0">
                <a:latin typeface="Symbol" pitchFamily="2" charset="2"/>
                <a:cs typeface="Times New Roman" panose="02020603050405020304" pitchFamily="18" charset="0"/>
              </a:rPr>
              <a:t>de</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fitting parameter (attraction)</a:t>
            </a:r>
          </a:p>
          <a:p>
            <a:pPr algn="l"/>
            <a:r>
              <a:rPr lang="en-US" dirty="0">
                <a:latin typeface="Times New Roman" panose="02020603050405020304" pitchFamily="18" charset="0"/>
                <a:cs typeface="Times New Roman" panose="02020603050405020304" pitchFamily="18" charset="0"/>
              </a:rPr>
              <a:t>Countered by entropy of distortion of grafted polymer chains</a:t>
            </a:r>
          </a:p>
          <a:p>
            <a:pPr algn="l"/>
            <a:r>
              <a:rPr lang="en-US" dirty="0">
                <a:latin typeface="Times New Roman" panose="02020603050405020304" pitchFamily="18" charset="0"/>
                <a:cs typeface="Times New Roman" panose="02020603050405020304" pitchFamily="18" charset="0"/>
              </a:rPr>
              <a:t>Entropy of distortion from coil-globule transition model</a:t>
            </a:r>
          </a:p>
        </p:txBody>
      </p:sp>
    </p:spTree>
    <p:extLst>
      <p:ext uri="{BB962C8B-B14F-4D97-AF65-F5344CB8AC3E}">
        <p14:creationId xmlns:p14="http://schemas.microsoft.com/office/powerpoint/2010/main" val="115179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1715716-EE21-9F49-90CC-2B2A8CFF0998}"/>
              </a:ext>
            </a:extLst>
          </p:cNvPr>
          <p:cNvPicPr>
            <a:picLocks noChangeAspect="1"/>
          </p:cNvPicPr>
          <p:nvPr/>
        </p:nvPicPr>
        <p:blipFill>
          <a:blip r:embed="rId2"/>
          <a:stretch>
            <a:fillRect/>
          </a:stretch>
        </p:blipFill>
        <p:spPr>
          <a:xfrm>
            <a:off x="733808" y="0"/>
            <a:ext cx="6498373" cy="6858000"/>
          </a:xfrm>
          <a:prstGeom prst="rect">
            <a:avLst/>
          </a:prstGeom>
        </p:spPr>
      </p:pic>
      <p:sp>
        <p:nvSpPr>
          <p:cNvPr id="3" name="Rectangle 2">
            <a:extLst>
              <a:ext uri="{FF2B5EF4-FFF2-40B4-BE49-F238E27FC236}">
                <a16:creationId xmlns:a16="http://schemas.microsoft.com/office/drawing/2014/main" id="{54BA1E7D-462E-AE4B-8819-2C47400442CD}"/>
              </a:ext>
            </a:extLst>
          </p:cNvPr>
          <p:cNvSpPr/>
          <p:nvPr/>
        </p:nvSpPr>
        <p:spPr>
          <a:xfrm>
            <a:off x="7232181" y="2877512"/>
            <a:ext cx="4662616" cy="2308324"/>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The TEM data in Fig. 2a were taken from slices normal to the surfaces. We have taken 15 adjacent ≈100-nm-thick slices from a film with a matrix of M = 142kgmol</a:t>
            </a:r>
            <a:r>
              <a:rPr lang="en-US" sz="1200" baseline="30000" dirty="0">
                <a:effectLst/>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which show string-like morphologies in Fig. 2a, and find that the same ‘string- like’ structure is seen in each slice (see Supplementary Fig. S4b). Consequently, these objects are sheet-like. We have also </a:t>
            </a:r>
            <a:r>
              <a:rPr lang="en-US" sz="1200" dirty="0" err="1">
                <a:latin typeface="Times New Roman" panose="02020603050405020304" pitchFamily="18" charset="0"/>
                <a:cs typeface="Times New Roman" panose="02020603050405020304" pitchFamily="18" charset="0"/>
              </a:rPr>
              <a:t>analysed</a:t>
            </a:r>
            <a:r>
              <a:rPr lang="en-US" sz="1200" dirty="0">
                <a:latin typeface="Times New Roman" panose="02020603050405020304" pitchFamily="18" charset="0"/>
                <a:cs typeface="Times New Roman" panose="02020603050405020304" pitchFamily="18" charset="0"/>
              </a:rPr>
              <a:t> slices parallel to the casting surface and found qualitatively similar results (see Supplementary Fig. S4c). Evidently, these particles spontaneously assemble into sheets that are 2–5 particles (&lt;100 nm) wide with lateral dimensions in the 1–10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 range. A point to note here is that we see only hexagonal particle packings in the sheets (see Supplementary Fig. S5d). We do not see the other packings predicted by the theory/simulation. </a:t>
            </a:r>
          </a:p>
        </p:txBody>
      </p:sp>
      <p:sp>
        <p:nvSpPr>
          <p:cNvPr id="4" name="Slide Number Placeholder 3">
            <a:extLst>
              <a:ext uri="{FF2B5EF4-FFF2-40B4-BE49-F238E27FC236}">
                <a16:creationId xmlns:a16="http://schemas.microsoft.com/office/drawing/2014/main" id="{85ABE4CE-8153-5145-88E8-5287BB353357}"/>
              </a:ext>
            </a:extLst>
          </p:cNvPr>
          <p:cNvSpPr>
            <a:spLocks noGrp="1"/>
          </p:cNvSpPr>
          <p:nvPr>
            <p:ph type="sldNum" sz="quarter" idx="12"/>
          </p:nvPr>
        </p:nvSpPr>
        <p:spPr/>
        <p:txBody>
          <a:bodyPr/>
          <a:lstStyle/>
          <a:p>
            <a:fld id="{3BE1A8C0-2BEE-354A-AC32-38F4FCE103AD}" type="slidenum">
              <a:rPr lang="en-US" smtClean="0"/>
              <a:t>26</a:t>
            </a:fld>
            <a:endParaRPr lang="en-US"/>
          </a:p>
        </p:txBody>
      </p:sp>
      <p:sp>
        <p:nvSpPr>
          <p:cNvPr id="5" name="TextBox 4">
            <a:extLst>
              <a:ext uri="{FF2B5EF4-FFF2-40B4-BE49-F238E27FC236}">
                <a16:creationId xmlns:a16="http://schemas.microsoft.com/office/drawing/2014/main" id="{7681DC02-AFC3-A341-A3FF-8AE534556CD0}"/>
              </a:ext>
            </a:extLst>
          </p:cNvPr>
          <p:cNvSpPr txBox="1"/>
          <p:nvPr/>
        </p:nvSpPr>
        <p:spPr>
          <a:xfrm>
            <a:off x="-19294" y="313864"/>
            <a:ext cx="1290738" cy="1015663"/>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106 kg/mole graft</a:t>
            </a:r>
          </a:p>
          <a:p>
            <a:pPr algn="l"/>
            <a:r>
              <a:rPr lang="en-US" sz="1200" dirty="0">
                <a:latin typeface="Times New Roman" panose="02020603050405020304" pitchFamily="18" charset="0"/>
                <a:cs typeface="Times New Roman" panose="02020603050405020304" pitchFamily="18" charset="0"/>
              </a:rPr>
              <a:t>Variable matrix</a:t>
            </a:r>
          </a:p>
          <a:p>
            <a:pPr algn="l"/>
            <a:r>
              <a:rPr lang="en-US" sz="1200" dirty="0">
                <a:latin typeface="Times New Roman" panose="02020603050405020304" pitchFamily="18" charset="0"/>
                <a:cs typeface="Times New Roman" panose="02020603050405020304" pitchFamily="18" charset="0"/>
              </a:rPr>
              <a:t>0.05 graft/nm</a:t>
            </a:r>
            <a:r>
              <a:rPr lang="en-US" sz="1200" baseline="30000" dirty="0">
                <a:latin typeface="Times New Roman" panose="02020603050405020304" pitchFamily="18" charset="0"/>
                <a:cs typeface="Times New Roman" panose="02020603050405020304" pitchFamily="18" charset="0"/>
              </a:rPr>
              <a:t>2</a:t>
            </a:r>
          </a:p>
          <a:p>
            <a:pPr algn="l"/>
            <a:r>
              <a:rPr lang="en-US" sz="1200" dirty="0">
                <a:latin typeface="Times New Roman" panose="02020603050405020304" pitchFamily="18" charset="0"/>
                <a:cs typeface="Times New Roman" panose="02020603050405020304" pitchFamily="18" charset="0"/>
              </a:rPr>
              <a:t>5% silica</a:t>
            </a:r>
          </a:p>
          <a:p>
            <a:pPr algn="l"/>
            <a:r>
              <a:rPr lang="en-US" sz="1200" dirty="0">
                <a:latin typeface="Times New Roman" panose="02020603050405020304" pitchFamily="18" charset="0"/>
                <a:cs typeface="Times New Roman" panose="02020603050405020304" pitchFamily="18" charset="0"/>
              </a:rPr>
              <a:t>150°C</a:t>
            </a:r>
          </a:p>
        </p:txBody>
      </p:sp>
      <p:sp>
        <p:nvSpPr>
          <p:cNvPr id="7" name="TextBox 6">
            <a:extLst>
              <a:ext uri="{FF2B5EF4-FFF2-40B4-BE49-F238E27FC236}">
                <a16:creationId xmlns:a16="http://schemas.microsoft.com/office/drawing/2014/main" id="{59E91A41-3391-094C-BFA9-8CDDA5B2EC5A}"/>
              </a:ext>
            </a:extLst>
          </p:cNvPr>
          <p:cNvSpPr txBox="1"/>
          <p:nvPr/>
        </p:nvSpPr>
        <p:spPr>
          <a:xfrm>
            <a:off x="7276021" y="551456"/>
            <a:ext cx="1608133" cy="830997"/>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5-day 150°C annealing</a:t>
            </a:r>
          </a:p>
          <a:p>
            <a:pPr algn="l"/>
            <a:r>
              <a:rPr lang="en-US" sz="1200" dirty="0">
                <a:latin typeface="Times New Roman" panose="02020603050405020304" pitchFamily="18" charset="0"/>
                <a:cs typeface="Times New Roman" panose="02020603050405020304" pitchFamily="18" charset="0"/>
              </a:rPr>
              <a:t>Variable graft MW</a:t>
            </a:r>
          </a:p>
          <a:p>
            <a:pPr algn="l"/>
            <a:r>
              <a:rPr lang="en-US" sz="1200" dirty="0">
                <a:latin typeface="Times New Roman" panose="02020603050405020304" pitchFamily="18" charset="0"/>
                <a:cs typeface="Times New Roman" panose="02020603050405020304" pitchFamily="18" charset="0"/>
              </a:rPr>
              <a:t>And graft density</a:t>
            </a:r>
          </a:p>
          <a:p>
            <a:pPr algn="l"/>
            <a:r>
              <a:rPr lang="en-US" sz="1200" b="1" dirty="0">
                <a:latin typeface="Times New Roman" panose="02020603050405020304" pitchFamily="18" charset="0"/>
                <a:cs typeface="Times New Roman" panose="02020603050405020304" pitchFamily="18" charset="0"/>
              </a:rPr>
              <a:t>142 kg/mol matrix</a:t>
            </a:r>
          </a:p>
        </p:txBody>
      </p:sp>
      <p:sp>
        <p:nvSpPr>
          <p:cNvPr id="9" name="TextBox 8">
            <a:extLst>
              <a:ext uri="{FF2B5EF4-FFF2-40B4-BE49-F238E27FC236}">
                <a16:creationId xmlns:a16="http://schemas.microsoft.com/office/drawing/2014/main" id="{66A14E07-E551-3C40-9E00-2F982AF9818B}"/>
              </a:ext>
            </a:extLst>
          </p:cNvPr>
          <p:cNvSpPr txBox="1"/>
          <p:nvPr/>
        </p:nvSpPr>
        <p:spPr>
          <a:xfrm>
            <a:off x="-41357" y="3585932"/>
            <a:ext cx="1342618" cy="1015663"/>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5-day 150°C annealing</a:t>
            </a:r>
          </a:p>
          <a:p>
            <a:pPr algn="l"/>
            <a:r>
              <a:rPr lang="en-US" sz="1200" dirty="0">
                <a:latin typeface="Times New Roman" panose="02020603050405020304" pitchFamily="18" charset="0"/>
                <a:cs typeface="Times New Roman" panose="02020603050405020304" pitchFamily="18" charset="0"/>
              </a:rPr>
              <a:t>Variable graft MW</a:t>
            </a:r>
          </a:p>
          <a:p>
            <a:pPr algn="l"/>
            <a:r>
              <a:rPr lang="en-US" sz="1200" dirty="0">
                <a:latin typeface="Times New Roman" panose="02020603050405020304" pitchFamily="18" charset="0"/>
                <a:cs typeface="Times New Roman" panose="02020603050405020304" pitchFamily="18" charset="0"/>
              </a:rPr>
              <a:t>And graft density</a:t>
            </a:r>
          </a:p>
          <a:p>
            <a:pPr algn="l"/>
            <a:r>
              <a:rPr lang="en-US" sz="1200" b="1" dirty="0">
                <a:latin typeface="Times New Roman" panose="02020603050405020304" pitchFamily="18" charset="0"/>
                <a:cs typeface="Times New Roman" panose="02020603050405020304" pitchFamily="18" charset="0"/>
              </a:rPr>
              <a:t>42 kg/mol matrix</a:t>
            </a:r>
          </a:p>
        </p:txBody>
      </p:sp>
      <p:sp>
        <p:nvSpPr>
          <p:cNvPr id="10" name="TextBox 9">
            <a:extLst>
              <a:ext uri="{FF2B5EF4-FFF2-40B4-BE49-F238E27FC236}">
                <a16:creationId xmlns:a16="http://schemas.microsoft.com/office/drawing/2014/main" id="{B9419D8E-00AA-494D-93A3-82C81C3F3702}"/>
              </a:ext>
            </a:extLst>
          </p:cNvPr>
          <p:cNvSpPr txBox="1"/>
          <p:nvPr/>
        </p:nvSpPr>
        <p:spPr>
          <a:xfrm>
            <a:off x="4573774" y="3046155"/>
            <a:ext cx="799097" cy="276999"/>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Row b</a:t>
            </a:r>
            <a:endParaRPr lang="en-US" sz="12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4021597-9DDC-6241-957D-4D22D5D702D8}"/>
              </a:ext>
            </a:extLst>
          </p:cNvPr>
          <p:cNvSpPr txBox="1"/>
          <p:nvPr/>
        </p:nvSpPr>
        <p:spPr>
          <a:xfrm>
            <a:off x="5938572" y="3046156"/>
            <a:ext cx="889739" cy="276999"/>
          </a:xfrm>
          <a:prstGeom prst="rect">
            <a:avLst/>
          </a:prstGeom>
          <a:noFill/>
        </p:spPr>
        <p:txBody>
          <a:bodyPr wrap="square" rtlCol="0">
            <a:spAutoFit/>
          </a:bodyPr>
          <a:lstStyle/>
          <a:p>
            <a:pPr algn="l"/>
            <a:r>
              <a:rPr lang="en-US" sz="1200" dirty="0">
                <a:latin typeface="Times New Roman" panose="02020603050405020304" pitchFamily="18" charset="0"/>
                <a:cs typeface="Times New Roman" panose="02020603050405020304" pitchFamily="18" charset="0"/>
              </a:rPr>
              <a:t>2</a:t>
            </a:r>
            <a:r>
              <a:rPr lang="en-US" sz="1200" baseline="30000" dirty="0">
                <a:latin typeface="Times New Roman" panose="02020603050405020304" pitchFamily="18" charset="0"/>
                <a:cs typeface="Times New Roman" panose="02020603050405020304" pitchFamily="18" charset="0"/>
              </a:rPr>
              <a:t>nd</a:t>
            </a:r>
            <a:r>
              <a:rPr lang="en-US" sz="1200" dirty="0">
                <a:latin typeface="Times New Roman" panose="02020603050405020304" pitchFamily="18" charset="0"/>
                <a:cs typeface="Times New Roman" panose="02020603050405020304" pitchFamily="18" charset="0"/>
              </a:rPr>
              <a:t> Row b</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99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5AE055-F5E7-6641-B154-1633678287AD}"/>
              </a:ext>
            </a:extLst>
          </p:cNvPr>
          <p:cNvSpPr txBox="1"/>
          <p:nvPr/>
        </p:nvSpPr>
        <p:spPr>
          <a:xfrm>
            <a:off x="621956" y="110121"/>
            <a:ext cx="10948087" cy="923330"/>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Akcora</a:t>
            </a:r>
            <a:r>
              <a:rPr lang="en-US" dirty="0">
                <a:latin typeface="Times New Roman" panose="02020603050405020304" pitchFamily="18" charset="0"/>
                <a:cs typeface="Times New Roman" panose="02020603050405020304" pitchFamily="18" charset="0"/>
              </a:rPr>
              <a:t> P, Liu H, Kumar SK, Moll J, Li Y,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BC, Schadler LS, </a:t>
            </a:r>
            <a:r>
              <a:rPr lang="en-US" dirty="0" err="1">
                <a:latin typeface="Times New Roman" panose="02020603050405020304" pitchFamily="18" charset="0"/>
                <a:cs typeface="Times New Roman" panose="02020603050405020304" pitchFamily="18" charset="0"/>
              </a:rPr>
              <a:t>Acehan</a:t>
            </a:r>
            <a:r>
              <a:rPr lang="en-US" dirty="0">
                <a:latin typeface="Times New Roman" panose="02020603050405020304" pitchFamily="18" charset="0"/>
                <a:cs typeface="Times New Roman" panose="02020603050405020304" pitchFamily="18" charset="0"/>
              </a:rPr>
              <a:t> D, </a:t>
            </a:r>
            <a:r>
              <a:rPr lang="en-US" dirty="0" err="1">
                <a:latin typeface="Times New Roman" panose="02020603050405020304" pitchFamily="18" charset="0"/>
                <a:cs typeface="Times New Roman" panose="02020603050405020304" pitchFamily="18" charset="0"/>
              </a:rPr>
              <a:t>Panagiotopoulos</a:t>
            </a:r>
            <a:r>
              <a:rPr lang="en-US" dirty="0">
                <a:latin typeface="Times New Roman" panose="02020603050405020304" pitchFamily="18" charset="0"/>
                <a:cs typeface="Times New Roman" panose="02020603050405020304" pitchFamily="18" charset="0"/>
              </a:rPr>
              <a:t> AZ, </a:t>
            </a:r>
            <a:r>
              <a:rPr lang="en-US" dirty="0" err="1">
                <a:latin typeface="Times New Roman" panose="02020603050405020304" pitchFamily="18" charset="0"/>
                <a:cs typeface="Times New Roman" panose="02020603050405020304" pitchFamily="18" charset="0"/>
              </a:rPr>
              <a:t>Pryamitsyn</a:t>
            </a:r>
            <a:r>
              <a:rPr lang="en-US" dirty="0">
                <a:latin typeface="Times New Roman" panose="02020603050405020304" pitchFamily="18" charset="0"/>
                <a:cs typeface="Times New Roman" panose="02020603050405020304" pitchFamily="18" charset="0"/>
              </a:rPr>
              <a:t> V, Ganesan V, </a:t>
            </a:r>
            <a:r>
              <a:rPr lang="en-US" dirty="0" err="1">
                <a:latin typeface="Times New Roman" panose="02020603050405020304" pitchFamily="18" charset="0"/>
                <a:cs typeface="Times New Roman" panose="02020603050405020304" pitchFamily="18" charset="0"/>
              </a:rPr>
              <a:t>Ilavsky</a:t>
            </a:r>
            <a:r>
              <a:rPr lang="en-US" dirty="0">
                <a:latin typeface="Times New Roman" panose="02020603050405020304" pitchFamily="18" charset="0"/>
                <a:cs typeface="Times New Roman" panose="02020603050405020304" pitchFamily="18" charset="0"/>
              </a:rPr>
              <a:t> J, </a:t>
            </a:r>
            <a:r>
              <a:rPr lang="en-US" dirty="0" err="1">
                <a:latin typeface="Times New Roman" panose="02020603050405020304" pitchFamily="18" charset="0"/>
                <a:cs typeface="Times New Roman" panose="02020603050405020304" pitchFamily="18" charset="0"/>
              </a:rPr>
              <a:t>Thiyagarajan</a:t>
            </a:r>
            <a:r>
              <a:rPr lang="en-US" dirty="0">
                <a:latin typeface="Times New Roman" panose="02020603050405020304" pitchFamily="18" charset="0"/>
                <a:cs typeface="Times New Roman" panose="02020603050405020304" pitchFamily="18" charset="0"/>
              </a:rPr>
              <a:t> P, Colby RH, Douglas JF </a:t>
            </a:r>
            <a:r>
              <a:rPr lang="en-US" i="1" dirty="0">
                <a:latin typeface="Times New Roman" panose="02020603050405020304" pitchFamily="18" charset="0"/>
                <a:cs typeface="Times New Roman" panose="02020603050405020304" pitchFamily="18" charset="0"/>
              </a:rPr>
              <a:t>Anisotropic self-assembly of spherical polymer-grafted nanoparticles </a:t>
            </a:r>
            <a:r>
              <a:rPr lang="en-US" dirty="0">
                <a:latin typeface="Times New Roman" panose="02020603050405020304" pitchFamily="18" charset="0"/>
                <a:cs typeface="Times New Roman" panose="02020603050405020304" pitchFamily="18" charset="0"/>
              </a:rPr>
              <a:t>Nat. Mat. </a:t>
            </a:r>
            <a:r>
              <a:rPr lang="en-US" b="1"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354-359 (2009).</a:t>
            </a:r>
          </a:p>
        </p:txBody>
      </p:sp>
      <p:pic>
        <p:nvPicPr>
          <p:cNvPr id="2" name="Picture 1">
            <a:extLst>
              <a:ext uri="{FF2B5EF4-FFF2-40B4-BE49-F238E27FC236}">
                <a16:creationId xmlns:a16="http://schemas.microsoft.com/office/drawing/2014/main" id="{BB9CD925-32F3-BE47-B896-92EFF4B3888D}"/>
              </a:ext>
            </a:extLst>
          </p:cNvPr>
          <p:cNvPicPr>
            <a:picLocks noChangeAspect="1"/>
          </p:cNvPicPr>
          <p:nvPr/>
        </p:nvPicPr>
        <p:blipFill>
          <a:blip r:embed="rId3"/>
          <a:stretch>
            <a:fillRect/>
          </a:stretch>
        </p:blipFill>
        <p:spPr>
          <a:xfrm>
            <a:off x="5574442" y="1214895"/>
            <a:ext cx="6134100" cy="5092700"/>
          </a:xfrm>
          <a:prstGeom prst="rect">
            <a:avLst/>
          </a:prstGeom>
        </p:spPr>
      </p:pic>
      <p:pic>
        <p:nvPicPr>
          <p:cNvPr id="3" name="Picture 2">
            <a:extLst>
              <a:ext uri="{FF2B5EF4-FFF2-40B4-BE49-F238E27FC236}">
                <a16:creationId xmlns:a16="http://schemas.microsoft.com/office/drawing/2014/main" id="{402A3724-194B-4C4E-9C7F-43B23A865741}"/>
              </a:ext>
            </a:extLst>
          </p:cNvPr>
          <p:cNvPicPr>
            <a:picLocks noChangeAspect="1"/>
          </p:cNvPicPr>
          <p:nvPr/>
        </p:nvPicPr>
        <p:blipFill>
          <a:blip r:embed="rId4"/>
          <a:stretch>
            <a:fillRect/>
          </a:stretch>
        </p:blipFill>
        <p:spPr>
          <a:xfrm>
            <a:off x="621956" y="1204956"/>
            <a:ext cx="4963580" cy="2847718"/>
          </a:xfrm>
          <a:prstGeom prst="rect">
            <a:avLst/>
          </a:prstGeom>
        </p:spPr>
      </p:pic>
      <p:sp>
        <p:nvSpPr>
          <p:cNvPr id="6" name="Rectangle 5">
            <a:extLst>
              <a:ext uri="{FF2B5EF4-FFF2-40B4-BE49-F238E27FC236}">
                <a16:creationId xmlns:a16="http://schemas.microsoft.com/office/drawing/2014/main" id="{DCFCCDEC-9696-3F4F-851F-ABBE09308795}"/>
              </a:ext>
            </a:extLst>
          </p:cNvPr>
          <p:cNvSpPr/>
          <p:nvPr/>
        </p:nvSpPr>
        <p:spPr>
          <a:xfrm>
            <a:off x="50874" y="4291262"/>
            <a:ext cx="5712940" cy="2308324"/>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The USAXS gives the size of the primary particles, and also indicates the existence of larger scale mass fractal structures (with fractal dimension ~ 3). It is unclear why the particle sizes vary in the last three rows, while they remain relatively constant for the first three rows. We conjecture that this might represent local particle clustering. USAXS does not provide the dimensions of the large-scale clusters seen in the second row of Fig. 2b (samples with brush molecular mass of 34 and 106 kg/mol. respectively). This indicates that the cluster sizes are larger than 1 </a:t>
            </a:r>
            <a:r>
              <a:rPr lang="el-GR" sz="1600" dirty="0">
                <a:latin typeface="Times New Roman" panose="02020603050405020304" pitchFamily="18" charset="0"/>
                <a:cs typeface="Times New Roman" panose="02020603050405020304" pitchFamily="18" charset="0"/>
              </a:rPr>
              <a:t>μ</a:t>
            </a:r>
            <a:r>
              <a:rPr lang="en-US" sz="1600" dirty="0">
                <a:latin typeface="Times New Roman" panose="02020603050405020304" pitchFamily="18" charset="0"/>
                <a:cs typeface="Times New Roman" panose="02020603050405020304" pitchFamily="18" charset="0"/>
              </a:rPr>
              <a:t>m. </a:t>
            </a:r>
          </a:p>
        </p:txBody>
      </p:sp>
      <p:sp>
        <p:nvSpPr>
          <p:cNvPr id="7" name="Oval 6">
            <a:extLst>
              <a:ext uri="{FF2B5EF4-FFF2-40B4-BE49-F238E27FC236}">
                <a16:creationId xmlns:a16="http://schemas.microsoft.com/office/drawing/2014/main" id="{B1016CA8-9FB7-7C4E-AB8B-323EBE37AEEC}"/>
              </a:ext>
            </a:extLst>
          </p:cNvPr>
          <p:cNvSpPr/>
          <p:nvPr/>
        </p:nvSpPr>
        <p:spPr>
          <a:xfrm>
            <a:off x="1858617" y="3429000"/>
            <a:ext cx="695740" cy="558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032F84-DF40-2E4E-B571-99F88DCBC860}"/>
              </a:ext>
            </a:extLst>
          </p:cNvPr>
          <p:cNvSpPr txBox="1"/>
          <p:nvPr/>
        </p:nvSpPr>
        <p:spPr>
          <a:xfrm>
            <a:off x="542596" y="2704018"/>
            <a:ext cx="1478738" cy="369332"/>
          </a:xfrm>
          <a:prstGeom prst="rect">
            <a:avLst/>
          </a:prstGeom>
          <a:noFill/>
        </p:spPr>
        <p:txBody>
          <a:bodyPr wrap="none" rtlCol="0">
            <a:spAutoFit/>
          </a:bodyPr>
          <a:lstStyle/>
          <a:p>
            <a:r>
              <a:rPr lang="en-US" dirty="0">
                <a:solidFill>
                  <a:srgbClr val="FF0000"/>
                </a:solidFill>
              </a:rPr>
              <a:t>Fractal d</a:t>
            </a:r>
            <a:r>
              <a:rPr lang="en-US" baseline="-25000" dirty="0">
                <a:solidFill>
                  <a:srgbClr val="FF0000"/>
                </a:solidFill>
              </a:rPr>
              <a:t>f</a:t>
            </a:r>
            <a:r>
              <a:rPr lang="en-US" dirty="0">
                <a:solidFill>
                  <a:srgbClr val="FF0000"/>
                </a:solidFill>
              </a:rPr>
              <a:t> ~ 1?</a:t>
            </a:r>
          </a:p>
        </p:txBody>
      </p:sp>
      <p:sp>
        <p:nvSpPr>
          <p:cNvPr id="9" name="Oval 8">
            <a:extLst>
              <a:ext uri="{FF2B5EF4-FFF2-40B4-BE49-F238E27FC236}">
                <a16:creationId xmlns:a16="http://schemas.microsoft.com/office/drawing/2014/main" id="{753A99FB-BC1C-C64C-8DFD-BB823FC31425}"/>
              </a:ext>
            </a:extLst>
          </p:cNvPr>
          <p:cNvSpPr/>
          <p:nvPr/>
        </p:nvSpPr>
        <p:spPr>
          <a:xfrm>
            <a:off x="1858617" y="2586956"/>
            <a:ext cx="695740" cy="603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63428E-73DA-6A47-90BB-D5ED72444B76}"/>
              </a:ext>
            </a:extLst>
          </p:cNvPr>
          <p:cNvSpPr txBox="1"/>
          <p:nvPr/>
        </p:nvSpPr>
        <p:spPr>
          <a:xfrm>
            <a:off x="2669017" y="3523485"/>
            <a:ext cx="1395382" cy="369332"/>
          </a:xfrm>
          <a:prstGeom prst="rect">
            <a:avLst/>
          </a:prstGeom>
          <a:noFill/>
        </p:spPr>
        <p:txBody>
          <a:bodyPr wrap="none" rtlCol="0">
            <a:spAutoFit/>
          </a:bodyPr>
          <a:lstStyle/>
          <a:p>
            <a:r>
              <a:rPr lang="en-US" dirty="0">
                <a:solidFill>
                  <a:srgbClr val="FF0000"/>
                </a:solidFill>
              </a:rPr>
              <a:t>Fractal d</a:t>
            </a:r>
            <a:r>
              <a:rPr lang="en-US" baseline="-25000" dirty="0">
                <a:solidFill>
                  <a:srgbClr val="FF0000"/>
                </a:solidFill>
              </a:rPr>
              <a:t>f</a:t>
            </a:r>
            <a:r>
              <a:rPr lang="en-US" dirty="0">
                <a:solidFill>
                  <a:srgbClr val="FF0000"/>
                </a:solidFill>
              </a:rPr>
              <a:t> ~ 1</a:t>
            </a:r>
          </a:p>
        </p:txBody>
      </p:sp>
      <p:sp>
        <p:nvSpPr>
          <p:cNvPr id="11" name="TextBox 10">
            <a:extLst>
              <a:ext uri="{FF2B5EF4-FFF2-40B4-BE49-F238E27FC236}">
                <a16:creationId xmlns:a16="http://schemas.microsoft.com/office/drawing/2014/main" id="{F80F93E3-D508-FF40-8158-820452E240AC}"/>
              </a:ext>
            </a:extLst>
          </p:cNvPr>
          <p:cNvSpPr txBox="1"/>
          <p:nvPr/>
        </p:nvSpPr>
        <p:spPr>
          <a:xfrm>
            <a:off x="9518993" y="1739348"/>
            <a:ext cx="2038058" cy="369332"/>
          </a:xfrm>
          <a:prstGeom prst="rect">
            <a:avLst/>
          </a:prstGeom>
          <a:noFill/>
        </p:spPr>
        <p:txBody>
          <a:bodyPr wrap="none" rtlCol="0">
            <a:spAutoFit/>
          </a:bodyPr>
          <a:lstStyle/>
          <a:p>
            <a:r>
              <a:rPr lang="en-US" dirty="0"/>
              <a:t>Higher graft density</a:t>
            </a:r>
          </a:p>
        </p:txBody>
      </p:sp>
      <p:sp>
        <p:nvSpPr>
          <p:cNvPr id="12" name="TextBox 11">
            <a:extLst>
              <a:ext uri="{FF2B5EF4-FFF2-40B4-BE49-F238E27FC236}">
                <a16:creationId xmlns:a16="http://schemas.microsoft.com/office/drawing/2014/main" id="{7989F345-5039-1F42-8634-C9C955EF355D}"/>
              </a:ext>
            </a:extLst>
          </p:cNvPr>
          <p:cNvSpPr txBox="1"/>
          <p:nvPr/>
        </p:nvSpPr>
        <p:spPr>
          <a:xfrm>
            <a:off x="6461054" y="1784866"/>
            <a:ext cx="1991827" cy="369332"/>
          </a:xfrm>
          <a:prstGeom prst="rect">
            <a:avLst/>
          </a:prstGeom>
          <a:noFill/>
        </p:spPr>
        <p:txBody>
          <a:bodyPr wrap="none" rtlCol="0">
            <a:spAutoFit/>
          </a:bodyPr>
          <a:lstStyle/>
          <a:p>
            <a:r>
              <a:rPr lang="en-US" dirty="0"/>
              <a:t>Lower graft density</a:t>
            </a:r>
          </a:p>
        </p:txBody>
      </p:sp>
      <p:sp>
        <p:nvSpPr>
          <p:cNvPr id="13" name="Oval 12">
            <a:extLst>
              <a:ext uri="{FF2B5EF4-FFF2-40B4-BE49-F238E27FC236}">
                <a16:creationId xmlns:a16="http://schemas.microsoft.com/office/drawing/2014/main" id="{3823F17B-58CC-5D48-BF44-AAFCFCB22EC8}"/>
              </a:ext>
            </a:extLst>
          </p:cNvPr>
          <p:cNvSpPr/>
          <p:nvPr/>
        </p:nvSpPr>
        <p:spPr>
          <a:xfrm>
            <a:off x="2907344" y="2999142"/>
            <a:ext cx="1395382" cy="2478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4F5205-7BB3-2547-B6DF-82243031AB16}"/>
              </a:ext>
            </a:extLst>
          </p:cNvPr>
          <p:cNvSpPr txBox="1"/>
          <p:nvPr/>
        </p:nvSpPr>
        <p:spPr>
          <a:xfrm>
            <a:off x="3752024" y="2696861"/>
            <a:ext cx="2126159" cy="646331"/>
          </a:xfrm>
          <a:prstGeom prst="rect">
            <a:avLst/>
          </a:prstGeom>
          <a:noFill/>
        </p:spPr>
        <p:txBody>
          <a:bodyPr wrap="none" rtlCol="0">
            <a:spAutoFit/>
          </a:bodyPr>
          <a:lstStyle/>
          <a:p>
            <a:r>
              <a:rPr lang="en-US" dirty="0">
                <a:solidFill>
                  <a:srgbClr val="FF0000"/>
                </a:solidFill>
              </a:rPr>
              <a:t>Fractal of aggregates</a:t>
            </a:r>
          </a:p>
          <a:p>
            <a:r>
              <a:rPr lang="en-US" dirty="0">
                <a:solidFill>
                  <a:srgbClr val="FF0000"/>
                </a:solidFill>
              </a:rPr>
              <a:t>             d</a:t>
            </a:r>
            <a:r>
              <a:rPr lang="en-US" baseline="-25000" dirty="0">
                <a:solidFill>
                  <a:srgbClr val="FF0000"/>
                </a:solidFill>
              </a:rPr>
              <a:t>f</a:t>
            </a:r>
            <a:r>
              <a:rPr lang="en-US" dirty="0">
                <a:solidFill>
                  <a:srgbClr val="FF0000"/>
                </a:solidFill>
              </a:rPr>
              <a:t> ~ 1</a:t>
            </a:r>
          </a:p>
        </p:txBody>
      </p:sp>
      <p:sp>
        <p:nvSpPr>
          <p:cNvPr id="16" name="TextBox 15">
            <a:extLst>
              <a:ext uri="{FF2B5EF4-FFF2-40B4-BE49-F238E27FC236}">
                <a16:creationId xmlns:a16="http://schemas.microsoft.com/office/drawing/2014/main" id="{B4BC87B4-6763-5544-BB8F-E7C0DF672AC5}"/>
              </a:ext>
            </a:extLst>
          </p:cNvPr>
          <p:cNvSpPr txBox="1"/>
          <p:nvPr/>
        </p:nvSpPr>
        <p:spPr>
          <a:xfrm>
            <a:off x="3530877" y="2201942"/>
            <a:ext cx="2407646" cy="646331"/>
          </a:xfrm>
          <a:prstGeom prst="rect">
            <a:avLst/>
          </a:prstGeom>
          <a:noFill/>
        </p:spPr>
        <p:txBody>
          <a:bodyPr wrap="square" rtlCol="0">
            <a:spAutoFit/>
          </a:bodyPr>
          <a:lstStyle/>
          <a:p>
            <a:r>
              <a:rPr lang="en-US" b="1" dirty="0">
                <a:solidFill>
                  <a:srgbClr val="00B0F0"/>
                </a:solidFill>
              </a:rPr>
              <a:t>These are either correlated or screened</a:t>
            </a:r>
          </a:p>
        </p:txBody>
      </p:sp>
      <p:sp>
        <p:nvSpPr>
          <p:cNvPr id="17" name="Oval 16">
            <a:extLst>
              <a:ext uri="{FF2B5EF4-FFF2-40B4-BE49-F238E27FC236}">
                <a16:creationId xmlns:a16="http://schemas.microsoft.com/office/drawing/2014/main" id="{4AC8169A-08C9-7B4C-92E2-F686A6C58E1D}"/>
              </a:ext>
            </a:extLst>
          </p:cNvPr>
          <p:cNvSpPr/>
          <p:nvPr/>
        </p:nvSpPr>
        <p:spPr>
          <a:xfrm>
            <a:off x="2987537" y="2699600"/>
            <a:ext cx="695740" cy="46249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FF"/>
              </a:highlight>
            </a:endParaRPr>
          </a:p>
        </p:txBody>
      </p:sp>
      <p:cxnSp>
        <p:nvCxnSpPr>
          <p:cNvPr id="15" name="Straight Connector 14">
            <a:extLst>
              <a:ext uri="{FF2B5EF4-FFF2-40B4-BE49-F238E27FC236}">
                <a16:creationId xmlns:a16="http://schemas.microsoft.com/office/drawing/2014/main" id="{4A45E73B-0806-3014-3F11-A4B50C62BEA6}"/>
              </a:ext>
            </a:extLst>
          </p:cNvPr>
          <p:cNvCxnSpPr/>
          <p:nvPr/>
        </p:nvCxnSpPr>
        <p:spPr>
          <a:xfrm>
            <a:off x="7354957" y="5019261"/>
            <a:ext cx="556591" cy="506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64D196-F462-F849-3558-D73BB3D06B61}"/>
              </a:ext>
            </a:extLst>
          </p:cNvPr>
          <p:cNvCxnSpPr>
            <a:cxnSpLocks/>
          </p:cNvCxnSpPr>
          <p:nvPr/>
        </p:nvCxnSpPr>
        <p:spPr>
          <a:xfrm>
            <a:off x="7273857" y="4492487"/>
            <a:ext cx="666749" cy="1033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E5E3A3-B767-2EAA-3435-8463D64793FC}"/>
              </a:ext>
            </a:extLst>
          </p:cNvPr>
          <p:cNvCxnSpPr>
            <a:cxnSpLocks/>
          </p:cNvCxnSpPr>
          <p:nvPr/>
        </p:nvCxnSpPr>
        <p:spPr>
          <a:xfrm>
            <a:off x="7035530" y="3429000"/>
            <a:ext cx="905075" cy="2097157"/>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7D9F8AB-96BC-3B38-4CA9-F5BA44EE1445}"/>
              </a:ext>
            </a:extLst>
          </p:cNvPr>
          <p:cNvSpPr txBox="1"/>
          <p:nvPr/>
        </p:nvSpPr>
        <p:spPr>
          <a:xfrm>
            <a:off x="6927574" y="3708151"/>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-4</a:t>
            </a:r>
          </a:p>
        </p:txBody>
      </p:sp>
      <p:sp>
        <p:nvSpPr>
          <p:cNvPr id="23" name="TextBox 22">
            <a:extLst>
              <a:ext uri="{FF2B5EF4-FFF2-40B4-BE49-F238E27FC236}">
                <a16:creationId xmlns:a16="http://schemas.microsoft.com/office/drawing/2014/main" id="{EF4077F7-DDBE-5979-EA85-E9094919F98E}"/>
              </a:ext>
            </a:extLst>
          </p:cNvPr>
          <p:cNvSpPr txBox="1"/>
          <p:nvPr/>
        </p:nvSpPr>
        <p:spPr>
          <a:xfrm>
            <a:off x="6927574" y="4278566"/>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EF882872-F0D4-5C0F-B327-55943E703DDA}"/>
              </a:ext>
            </a:extLst>
          </p:cNvPr>
          <p:cNvSpPr txBox="1"/>
          <p:nvPr/>
        </p:nvSpPr>
        <p:spPr>
          <a:xfrm>
            <a:off x="6927574" y="4848981"/>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p>
        </p:txBody>
      </p:sp>
      <p:cxnSp>
        <p:nvCxnSpPr>
          <p:cNvPr id="25" name="Straight Connector 24">
            <a:extLst>
              <a:ext uri="{FF2B5EF4-FFF2-40B4-BE49-F238E27FC236}">
                <a16:creationId xmlns:a16="http://schemas.microsoft.com/office/drawing/2014/main" id="{79E07DB0-4124-4470-6D06-F53397C53A94}"/>
              </a:ext>
            </a:extLst>
          </p:cNvPr>
          <p:cNvCxnSpPr>
            <a:cxnSpLocks/>
          </p:cNvCxnSpPr>
          <p:nvPr/>
        </p:nvCxnSpPr>
        <p:spPr>
          <a:xfrm>
            <a:off x="9592408" y="5019261"/>
            <a:ext cx="846961" cy="52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4DED11-3D57-992F-42D6-63594B411429}"/>
              </a:ext>
            </a:extLst>
          </p:cNvPr>
          <p:cNvCxnSpPr>
            <a:cxnSpLocks/>
            <a:stCxn id="29" idx="0"/>
          </p:cNvCxnSpPr>
          <p:nvPr/>
        </p:nvCxnSpPr>
        <p:spPr>
          <a:xfrm>
            <a:off x="9643908" y="4293474"/>
            <a:ext cx="824519" cy="1247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7C9087-8CBC-AC02-E80A-7CB6C627BF27}"/>
              </a:ext>
            </a:extLst>
          </p:cNvPr>
          <p:cNvCxnSpPr>
            <a:cxnSpLocks/>
          </p:cNvCxnSpPr>
          <p:nvPr/>
        </p:nvCxnSpPr>
        <p:spPr>
          <a:xfrm>
            <a:off x="9587967" y="2999142"/>
            <a:ext cx="880459" cy="2541923"/>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9885C5-B95F-BCC6-9879-A876AA80B768}"/>
              </a:ext>
            </a:extLst>
          </p:cNvPr>
          <p:cNvSpPr txBox="1"/>
          <p:nvPr/>
        </p:nvSpPr>
        <p:spPr>
          <a:xfrm>
            <a:off x="9473323" y="3073350"/>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-4</a:t>
            </a:r>
          </a:p>
        </p:txBody>
      </p:sp>
      <p:sp>
        <p:nvSpPr>
          <p:cNvPr id="29" name="TextBox 28">
            <a:extLst>
              <a:ext uri="{FF2B5EF4-FFF2-40B4-BE49-F238E27FC236}">
                <a16:creationId xmlns:a16="http://schemas.microsoft.com/office/drawing/2014/main" id="{46E364F5-1D98-D978-6E53-A3702A10A450}"/>
              </a:ext>
            </a:extLst>
          </p:cNvPr>
          <p:cNvSpPr txBox="1"/>
          <p:nvPr/>
        </p:nvSpPr>
        <p:spPr>
          <a:xfrm>
            <a:off x="9455395" y="4293474"/>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a:t>
            </a:r>
          </a:p>
        </p:txBody>
      </p:sp>
      <p:sp>
        <p:nvSpPr>
          <p:cNvPr id="30" name="TextBox 29">
            <a:extLst>
              <a:ext uri="{FF2B5EF4-FFF2-40B4-BE49-F238E27FC236}">
                <a16:creationId xmlns:a16="http://schemas.microsoft.com/office/drawing/2014/main" id="{823A480A-50F6-177E-CF09-E219169236FD}"/>
              </a:ext>
            </a:extLst>
          </p:cNvPr>
          <p:cNvSpPr txBox="1"/>
          <p:nvPr/>
        </p:nvSpPr>
        <p:spPr>
          <a:xfrm>
            <a:off x="9455395" y="4863889"/>
            <a:ext cx="37702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p>
        </p:txBody>
      </p:sp>
      <p:cxnSp>
        <p:nvCxnSpPr>
          <p:cNvPr id="39" name="Straight Connector 38">
            <a:extLst>
              <a:ext uri="{FF2B5EF4-FFF2-40B4-BE49-F238E27FC236}">
                <a16:creationId xmlns:a16="http://schemas.microsoft.com/office/drawing/2014/main" id="{1AA14242-557C-2E9D-AAAF-ABC4F4E66B9D}"/>
              </a:ext>
            </a:extLst>
          </p:cNvPr>
          <p:cNvCxnSpPr>
            <a:cxnSpLocks/>
          </p:cNvCxnSpPr>
          <p:nvPr/>
        </p:nvCxnSpPr>
        <p:spPr>
          <a:xfrm>
            <a:off x="9894137" y="3892817"/>
            <a:ext cx="824519" cy="1247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4DD0A8-789F-ED56-5A79-403ABD396342}"/>
              </a:ext>
            </a:extLst>
          </p:cNvPr>
          <p:cNvCxnSpPr>
            <a:cxnSpLocks/>
          </p:cNvCxnSpPr>
          <p:nvPr/>
        </p:nvCxnSpPr>
        <p:spPr>
          <a:xfrm>
            <a:off x="10261878" y="4077483"/>
            <a:ext cx="846961" cy="5218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267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B56D92F-E9DA-0047-BF3C-7584D4009F36}"/>
              </a:ext>
            </a:extLst>
          </p:cNvPr>
          <p:cNvPicPr>
            <a:picLocks noChangeAspect="1"/>
          </p:cNvPicPr>
          <p:nvPr/>
        </p:nvPicPr>
        <p:blipFill>
          <a:blip r:embed="rId2"/>
          <a:stretch>
            <a:fillRect/>
          </a:stretch>
        </p:blipFill>
        <p:spPr>
          <a:xfrm>
            <a:off x="6618508" y="2026507"/>
            <a:ext cx="4452076" cy="4646141"/>
          </a:xfrm>
          <a:prstGeom prst="rect">
            <a:avLst/>
          </a:prstGeom>
        </p:spPr>
      </p:pic>
      <p:pic>
        <p:nvPicPr>
          <p:cNvPr id="3" name="Picture 2">
            <a:extLst>
              <a:ext uri="{FF2B5EF4-FFF2-40B4-BE49-F238E27FC236}">
                <a16:creationId xmlns:a16="http://schemas.microsoft.com/office/drawing/2014/main" id="{D7F4A647-DFFD-1948-9DB8-84BF7C90DB3E}"/>
              </a:ext>
            </a:extLst>
          </p:cNvPr>
          <p:cNvPicPr>
            <a:picLocks noChangeAspect="1"/>
          </p:cNvPicPr>
          <p:nvPr/>
        </p:nvPicPr>
        <p:blipFill>
          <a:blip r:embed="rId3"/>
          <a:stretch>
            <a:fillRect/>
          </a:stretch>
        </p:blipFill>
        <p:spPr>
          <a:xfrm>
            <a:off x="210259" y="185351"/>
            <a:ext cx="5613696" cy="6487297"/>
          </a:xfrm>
          <a:prstGeom prst="rect">
            <a:avLst/>
          </a:prstGeom>
        </p:spPr>
      </p:pic>
      <p:pic>
        <p:nvPicPr>
          <p:cNvPr id="4" name="Picture 3">
            <a:extLst>
              <a:ext uri="{FF2B5EF4-FFF2-40B4-BE49-F238E27FC236}">
                <a16:creationId xmlns:a16="http://schemas.microsoft.com/office/drawing/2014/main" id="{ECE445BE-46D0-C54F-949B-717A3710970D}"/>
              </a:ext>
            </a:extLst>
          </p:cNvPr>
          <p:cNvPicPr>
            <a:picLocks noChangeAspect="1"/>
          </p:cNvPicPr>
          <p:nvPr/>
        </p:nvPicPr>
        <p:blipFill>
          <a:blip r:embed="rId4"/>
          <a:stretch>
            <a:fillRect/>
          </a:stretch>
        </p:blipFill>
        <p:spPr>
          <a:xfrm>
            <a:off x="6368046" y="0"/>
            <a:ext cx="4953000" cy="1857375"/>
          </a:xfrm>
          <a:prstGeom prst="rect">
            <a:avLst/>
          </a:prstGeom>
        </p:spPr>
      </p:pic>
      <p:sp>
        <p:nvSpPr>
          <p:cNvPr id="5" name="Slide Number Placeholder 4">
            <a:extLst>
              <a:ext uri="{FF2B5EF4-FFF2-40B4-BE49-F238E27FC236}">
                <a16:creationId xmlns:a16="http://schemas.microsoft.com/office/drawing/2014/main" id="{09248417-7EDC-E94E-A372-542201176FB1}"/>
              </a:ext>
            </a:extLst>
          </p:cNvPr>
          <p:cNvSpPr>
            <a:spLocks noGrp="1"/>
          </p:cNvSpPr>
          <p:nvPr>
            <p:ph type="sldNum" sz="quarter" idx="12"/>
          </p:nvPr>
        </p:nvSpPr>
        <p:spPr/>
        <p:txBody>
          <a:bodyPr/>
          <a:lstStyle/>
          <a:p>
            <a:fld id="{3BE1A8C0-2BEE-354A-AC32-38F4FCE103AD}" type="slidenum">
              <a:rPr lang="en-US" smtClean="0"/>
              <a:t>28</a:t>
            </a:fld>
            <a:endParaRPr lang="en-US"/>
          </a:p>
        </p:txBody>
      </p:sp>
      <p:sp>
        <p:nvSpPr>
          <p:cNvPr id="6" name="TextBox 5">
            <a:extLst>
              <a:ext uri="{FF2B5EF4-FFF2-40B4-BE49-F238E27FC236}">
                <a16:creationId xmlns:a16="http://schemas.microsoft.com/office/drawing/2014/main" id="{E48B5BFB-28E2-714F-B348-30EE93141526}"/>
              </a:ext>
            </a:extLst>
          </p:cNvPr>
          <p:cNvSpPr txBox="1"/>
          <p:nvPr/>
        </p:nvSpPr>
        <p:spPr>
          <a:xfrm>
            <a:off x="3438098" y="1736034"/>
            <a:ext cx="3437159" cy="2585323"/>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Circle G”; Square G’</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Filled = 5% Nanocomposite</a:t>
            </a:r>
          </a:p>
          <a:p>
            <a:pPr algn="l"/>
            <a:r>
              <a:rPr lang="en-US" dirty="0">
                <a:latin typeface="Times New Roman" panose="02020603050405020304" pitchFamily="18" charset="0"/>
                <a:cs typeface="Times New Roman" panose="02020603050405020304" pitchFamily="18" charset="0"/>
              </a:rPr>
              <a:t>Open = Polymer </a:t>
            </a:r>
          </a:p>
          <a:p>
            <a:pPr algn="l"/>
            <a:endParaRPr lang="en-US" dirty="0">
              <a:latin typeface="Times New Roman" panose="02020603050405020304" pitchFamily="18" charset="0"/>
              <a:cs typeface="Times New Roman" panose="02020603050405020304" pitchFamily="18" charset="0"/>
            </a:endParaRPr>
          </a:p>
          <a:p>
            <a:pPr algn="l"/>
            <a:r>
              <a:rPr lang="en-US" dirty="0">
                <a:solidFill>
                  <a:srgbClr val="FF0000"/>
                </a:solidFill>
                <a:latin typeface="Times New Roman" panose="02020603050405020304" pitchFamily="18" charset="0"/>
                <a:cs typeface="Times New Roman" panose="02020603050405020304" pitchFamily="18" charset="0"/>
              </a:rPr>
              <a:t>Red</a:t>
            </a:r>
            <a:r>
              <a:rPr lang="en-US" dirty="0">
                <a:latin typeface="Times New Roman" panose="02020603050405020304" pitchFamily="18" charset="0"/>
                <a:cs typeface="Times New Roman" panose="02020603050405020304" pitchFamily="18" charset="0"/>
              </a:rPr>
              <a:t> = 142 kg/mole (</a:t>
            </a:r>
            <a:r>
              <a:rPr lang="en-US" dirty="0">
                <a:solidFill>
                  <a:srgbClr val="FF0000"/>
                </a:solidFill>
                <a:latin typeface="Times New Roman" panose="02020603050405020304" pitchFamily="18" charset="0"/>
                <a:cs typeface="Times New Roman" panose="02020603050405020304" pitchFamily="18" charset="0"/>
              </a:rPr>
              <a:t>Large Sheets</a:t>
            </a:r>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Black = 42 kg/mole (</a:t>
            </a:r>
            <a:r>
              <a:rPr lang="en-US" dirty="0">
                <a:solidFill>
                  <a:srgbClr val="FF0000"/>
                </a:solidFill>
                <a:latin typeface="Times New Roman" panose="02020603050405020304" pitchFamily="18" charset="0"/>
                <a:cs typeface="Times New Roman" panose="02020603050405020304" pitchFamily="18" charset="0"/>
              </a:rPr>
              <a:t>Short Strings</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180°C</a:t>
            </a:r>
          </a:p>
        </p:txBody>
      </p:sp>
      <p:sp>
        <p:nvSpPr>
          <p:cNvPr id="7" name="TextBox 6">
            <a:extLst>
              <a:ext uri="{FF2B5EF4-FFF2-40B4-BE49-F238E27FC236}">
                <a16:creationId xmlns:a16="http://schemas.microsoft.com/office/drawing/2014/main" id="{3BF9CB00-BB7E-F542-BACD-249EBBA9A573}"/>
              </a:ext>
            </a:extLst>
          </p:cNvPr>
          <p:cNvSpPr txBox="1"/>
          <p:nvPr/>
        </p:nvSpPr>
        <p:spPr>
          <a:xfrm>
            <a:off x="954810" y="1857375"/>
            <a:ext cx="210397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G’ ~ G” =&gt; Network</a:t>
            </a:r>
          </a:p>
        </p:txBody>
      </p:sp>
      <p:sp>
        <p:nvSpPr>
          <p:cNvPr id="9" name="Oval 8">
            <a:extLst>
              <a:ext uri="{FF2B5EF4-FFF2-40B4-BE49-F238E27FC236}">
                <a16:creationId xmlns:a16="http://schemas.microsoft.com/office/drawing/2014/main" id="{9D4CBC30-7E4C-0449-8782-5ADA79FF84EE}"/>
              </a:ext>
            </a:extLst>
          </p:cNvPr>
          <p:cNvSpPr/>
          <p:nvPr/>
        </p:nvSpPr>
        <p:spPr>
          <a:xfrm rot="20905513">
            <a:off x="2027926" y="2196980"/>
            <a:ext cx="1023602" cy="1760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7866578-95EC-054A-AD7A-4C9E908F8BBC}"/>
              </a:ext>
            </a:extLst>
          </p:cNvPr>
          <p:cNvSpPr/>
          <p:nvPr/>
        </p:nvSpPr>
        <p:spPr>
          <a:xfrm rot="19936772">
            <a:off x="898354" y="2625038"/>
            <a:ext cx="689343" cy="3820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FDB7F9-DA26-DC4B-A56B-157E60C9021D}"/>
              </a:ext>
            </a:extLst>
          </p:cNvPr>
          <p:cNvSpPr/>
          <p:nvPr/>
        </p:nvSpPr>
        <p:spPr>
          <a:xfrm rot="20641099">
            <a:off x="2683963" y="2308416"/>
            <a:ext cx="485736" cy="2883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07D7CD-3896-254D-9C0C-31F65FA87711}"/>
              </a:ext>
            </a:extLst>
          </p:cNvPr>
          <p:cNvSpPr/>
          <p:nvPr/>
        </p:nvSpPr>
        <p:spPr>
          <a:xfrm>
            <a:off x="7508303" y="1945149"/>
            <a:ext cx="5093305" cy="1569660"/>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Steady Shear 0.1 s</a:t>
            </a:r>
            <a:r>
              <a:rPr lang="en-US" sz="1200" baseline="30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 180°C</a:t>
            </a:r>
            <a:endParaRPr lang="en-US" sz="1200" baseline="300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Red open = 142 kg/mole Matrix</a:t>
            </a:r>
          </a:p>
          <a:p>
            <a:r>
              <a:rPr lang="en-US" sz="1200" dirty="0">
                <a:latin typeface="Times New Roman" panose="02020603050405020304" pitchFamily="18" charset="0"/>
                <a:cs typeface="Times New Roman" panose="02020603050405020304" pitchFamily="18" charset="0"/>
              </a:rPr>
              <a:t>Red filled = Filled 106 kg/mole 0.05/nm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(Large Sheets)</a:t>
            </a:r>
          </a:p>
          <a:p>
            <a:r>
              <a:rPr lang="en-US" sz="1200" dirty="0">
                <a:latin typeface="Times New Roman" panose="02020603050405020304" pitchFamily="18" charset="0"/>
                <a:cs typeface="Times New Roman" panose="02020603050405020304" pitchFamily="18" charset="0"/>
              </a:rPr>
              <a:t>Black open = 42 kg/mole Matrix</a:t>
            </a:r>
          </a:p>
          <a:p>
            <a:r>
              <a:rPr lang="en-US" sz="1200" dirty="0">
                <a:latin typeface="Times New Roman" panose="02020603050405020304" pitchFamily="18" charset="0"/>
                <a:cs typeface="Times New Roman" panose="02020603050405020304" pitchFamily="18" charset="0"/>
              </a:rPr>
              <a:t>Black filled = Filled 106 kg/mole 0.05/nm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(Short Strings)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Blue = 142 kg/mole Filled 158kg/mole 0.01/nm</a:t>
            </a:r>
            <a:r>
              <a:rPr lang="en-US" sz="1200" baseline="30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C4DF3E7D-3DB0-6642-8167-321A3EC0F171}"/>
              </a:ext>
            </a:extLst>
          </p:cNvPr>
          <p:cNvSpPr/>
          <p:nvPr/>
        </p:nvSpPr>
        <p:spPr>
          <a:xfrm rot="5400000">
            <a:off x="10308210" y="3499275"/>
            <a:ext cx="128753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42 kg/mole </a:t>
            </a:r>
            <a:endParaRPr lang="en-US" dirty="0"/>
          </a:p>
        </p:txBody>
      </p:sp>
      <p:sp>
        <p:nvSpPr>
          <p:cNvPr id="16" name="Rectangle 15">
            <a:extLst>
              <a:ext uri="{FF2B5EF4-FFF2-40B4-BE49-F238E27FC236}">
                <a16:creationId xmlns:a16="http://schemas.microsoft.com/office/drawing/2014/main" id="{46BBEC4D-77AA-1249-BCC0-559E6CF560E8}"/>
              </a:ext>
            </a:extLst>
          </p:cNvPr>
          <p:cNvSpPr/>
          <p:nvPr/>
        </p:nvSpPr>
        <p:spPr>
          <a:xfrm rot="16200000">
            <a:off x="6390585" y="3174855"/>
            <a:ext cx="140294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142 kg/mole </a:t>
            </a:r>
            <a:endParaRPr lang="en-US" dirty="0"/>
          </a:p>
        </p:txBody>
      </p:sp>
    </p:spTree>
    <p:extLst>
      <p:ext uri="{BB962C8B-B14F-4D97-AF65-F5344CB8AC3E}">
        <p14:creationId xmlns:p14="http://schemas.microsoft.com/office/powerpoint/2010/main" val="154302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33372D7-F758-4C4E-873C-597B265FDE14}"/>
              </a:ext>
            </a:extLst>
          </p:cNvPr>
          <p:cNvSpPr txBox="1"/>
          <p:nvPr/>
        </p:nvSpPr>
        <p:spPr>
          <a:xfrm>
            <a:off x="864974" y="642551"/>
            <a:ext cx="1108401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Kumar SK, </a:t>
            </a:r>
            <a:r>
              <a:rPr lang="en-US" dirty="0" err="1">
                <a:latin typeface="Times New Roman" panose="02020603050405020304" pitchFamily="18" charset="0"/>
                <a:cs typeface="Times New Roman" panose="02020603050405020304" pitchFamily="18" charset="0"/>
              </a:rPr>
              <a:t>Jouault</a:t>
            </a:r>
            <a:r>
              <a:rPr lang="en-US" dirty="0">
                <a:latin typeface="Times New Roman" panose="02020603050405020304" pitchFamily="18" charset="0"/>
                <a:cs typeface="Times New Roman" panose="02020603050405020304" pitchFamily="18" charset="0"/>
              </a:rPr>
              <a:t> N, </a:t>
            </a:r>
            <a:r>
              <a:rPr lang="en-US" dirty="0" err="1">
                <a:latin typeface="Times New Roman" panose="02020603050405020304" pitchFamily="18" charset="0"/>
                <a:cs typeface="Times New Roman" panose="02020603050405020304" pitchFamily="18" charset="0"/>
              </a:rPr>
              <a:t>Benicewicz</a:t>
            </a:r>
            <a:r>
              <a:rPr lang="en-US" dirty="0">
                <a:latin typeface="Times New Roman" panose="02020603050405020304" pitchFamily="18" charset="0"/>
                <a:cs typeface="Times New Roman" panose="02020603050405020304" pitchFamily="18" charset="0"/>
              </a:rPr>
              <a:t> B, Neely T </a:t>
            </a:r>
            <a:r>
              <a:rPr lang="en-US" i="1" dirty="0">
                <a:latin typeface="Times New Roman" panose="02020603050405020304" pitchFamily="18" charset="0"/>
                <a:cs typeface="Times New Roman" panose="02020603050405020304" pitchFamily="18" charset="0"/>
              </a:rPr>
              <a:t>Nanocomposites with Polymer Grafted Nanoparticles </a:t>
            </a:r>
            <a:r>
              <a:rPr lang="en-US" dirty="0">
                <a:latin typeface="Times New Roman" panose="02020603050405020304" pitchFamily="18" charset="0"/>
                <a:cs typeface="Times New Roman" panose="02020603050405020304" pitchFamily="18" charset="0"/>
              </a:rPr>
              <a:t>Macromolecules </a:t>
            </a:r>
            <a:r>
              <a:rPr lang="en-US" b="1" dirty="0">
                <a:latin typeface="Times New Roman" panose="02020603050405020304" pitchFamily="18" charset="0"/>
                <a:cs typeface="Times New Roman" panose="02020603050405020304" pitchFamily="18" charset="0"/>
              </a:rPr>
              <a:t>46</a:t>
            </a:r>
            <a:r>
              <a:rPr lang="en-US" dirty="0">
                <a:latin typeface="Times New Roman" panose="02020603050405020304" pitchFamily="18" charset="0"/>
                <a:cs typeface="Times New Roman" panose="02020603050405020304" pitchFamily="18" charset="0"/>
              </a:rPr>
              <a:t> 3199-3214 (2013).</a:t>
            </a:r>
          </a:p>
        </p:txBody>
      </p:sp>
      <p:pic>
        <p:nvPicPr>
          <p:cNvPr id="3" name="Picture 2">
            <a:extLst>
              <a:ext uri="{FF2B5EF4-FFF2-40B4-BE49-F238E27FC236}">
                <a16:creationId xmlns:a16="http://schemas.microsoft.com/office/drawing/2014/main" id="{370F528B-C323-2C4C-B749-6B944E1374D3}"/>
              </a:ext>
            </a:extLst>
          </p:cNvPr>
          <p:cNvPicPr>
            <a:picLocks noChangeAspect="1"/>
          </p:cNvPicPr>
          <p:nvPr/>
        </p:nvPicPr>
        <p:blipFill>
          <a:blip r:embed="rId2"/>
          <a:stretch>
            <a:fillRect/>
          </a:stretch>
        </p:blipFill>
        <p:spPr>
          <a:xfrm>
            <a:off x="2489200" y="1606550"/>
            <a:ext cx="7213600" cy="3644900"/>
          </a:xfrm>
          <a:prstGeom prst="rect">
            <a:avLst/>
          </a:prstGeom>
        </p:spPr>
      </p:pic>
      <p:sp>
        <p:nvSpPr>
          <p:cNvPr id="4" name="Slide Number Placeholder 3">
            <a:extLst>
              <a:ext uri="{FF2B5EF4-FFF2-40B4-BE49-F238E27FC236}">
                <a16:creationId xmlns:a16="http://schemas.microsoft.com/office/drawing/2014/main" id="{88A13BBD-6B49-2143-B724-8D34593372F2}"/>
              </a:ext>
            </a:extLst>
          </p:cNvPr>
          <p:cNvSpPr>
            <a:spLocks noGrp="1"/>
          </p:cNvSpPr>
          <p:nvPr>
            <p:ph type="sldNum" sz="quarter" idx="12"/>
          </p:nvPr>
        </p:nvSpPr>
        <p:spPr/>
        <p:txBody>
          <a:bodyPr/>
          <a:lstStyle/>
          <a:p>
            <a:fld id="{3BE1A8C0-2BEE-354A-AC32-38F4FCE103AD}" type="slidenum">
              <a:rPr lang="en-US" smtClean="0"/>
              <a:t>29</a:t>
            </a:fld>
            <a:endParaRPr lang="en-US"/>
          </a:p>
        </p:txBody>
      </p:sp>
    </p:spTree>
    <p:extLst>
      <p:ext uri="{BB962C8B-B14F-4D97-AF65-F5344CB8AC3E}">
        <p14:creationId xmlns:p14="http://schemas.microsoft.com/office/powerpoint/2010/main" val="154027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68BDB4E-6C6B-744D-A181-8BE04D6B4235}"/>
              </a:ext>
            </a:extLst>
          </p:cNvPr>
          <p:cNvSpPr>
            <a:spLocks noGrp="1"/>
          </p:cNvSpPr>
          <p:nvPr>
            <p:ph type="sldNum" sz="quarter" idx="12"/>
          </p:nvPr>
        </p:nvSpPr>
        <p:spPr/>
        <p:txBody>
          <a:bodyPr/>
          <a:lstStyle/>
          <a:p>
            <a:fld id="{3BE1A8C0-2BEE-354A-AC32-38F4FCE103AD}" type="slidenum">
              <a:rPr lang="en-US" smtClean="0"/>
              <a:t>3</a:t>
            </a:fld>
            <a:endParaRPr lang="en-US"/>
          </a:p>
        </p:txBody>
      </p:sp>
      <p:sp>
        <p:nvSpPr>
          <p:cNvPr id="9" name="TextBox 8">
            <a:extLst>
              <a:ext uri="{FF2B5EF4-FFF2-40B4-BE49-F238E27FC236}">
                <a16:creationId xmlns:a16="http://schemas.microsoft.com/office/drawing/2014/main" id="{38993AC6-5059-0853-B9C0-0110C168FA22}"/>
              </a:ext>
            </a:extLst>
          </p:cNvPr>
          <p:cNvSpPr txBox="1"/>
          <p:nvPr/>
        </p:nvSpPr>
        <p:spPr>
          <a:xfrm>
            <a:off x="8553855" y="2465259"/>
            <a:ext cx="3638145" cy="1077218"/>
          </a:xfrm>
          <a:prstGeom prst="rect">
            <a:avLst/>
          </a:prstGeom>
          <a:noFill/>
        </p:spPr>
        <p:txBody>
          <a:bodyPr wrap="square">
            <a:spAutoFit/>
          </a:bodyPr>
          <a:lstStyle/>
          <a:p>
            <a:r>
              <a:rPr lang="en-US" sz="1600" i="1" dirty="0">
                <a:effectLst/>
                <a:latin typeface="Times New Roman" panose="02020603050405020304" pitchFamily="18" charset="0"/>
                <a:cs typeface="Times New Roman" panose="02020603050405020304" pitchFamily="18" charset="0"/>
              </a:rPr>
              <a:t>Flame Retardant Polymer Nanocomposites: An Overview </a:t>
            </a:r>
            <a:r>
              <a:rPr lang="en-US" sz="1600" dirty="0">
                <a:effectLst/>
                <a:latin typeface="Times New Roman" panose="02020603050405020304" pitchFamily="18" charset="0"/>
                <a:cs typeface="Times New Roman" panose="02020603050405020304" pitchFamily="18" charset="0"/>
              </a:rPr>
              <a:t>Kumar S(different one), Dhawan R, Shukla SK </a:t>
            </a:r>
            <a:r>
              <a:rPr lang="en-US" sz="1600" dirty="0" err="1">
                <a:effectLst/>
                <a:latin typeface="Times New Roman" panose="02020603050405020304" pitchFamily="18" charset="0"/>
                <a:cs typeface="Times New Roman" panose="02020603050405020304" pitchFamily="18" charset="0"/>
              </a:rPr>
              <a:t>Macromol</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Symp</a:t>
            </a:r>
            <a:r>
              <a:rPr lang="en-US" sz="1600" dirty="0">
                <a:effectLst/>
                <a:latin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cs typeface="Times New Roman" panose="02020603050405020304" pitchFamily="18" charset="0"/>
              </a:rPr>
              <a:t>407</a:t>
            </a:r>
            <a:r>
              <a:rPr lang="en-US" sz="1600" dirty="0">
                <a:effectLst/>
                <a:latin typeface="Times New Roman" panose="02020603050405020304" pitchFamily="18" charset="0"/>
                <a:cs typeface="Times New Roman" panose="02020603050405020304" pitchFamily="18" charset="0"/>
              </a:rPr>
              <a:t> 2200089 (2023).</a:t>
            </a:r>
            <a:endParaRPr lang="en-US" sz="1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46654A4-F92D-DA61-1981-1BCB7741AC2A}"/>
              </a:ext>
            </a:extLst>
          </p:cNvPr>
          <p:cNvPicPr>
            <a:picLocks noChangeAspect="1"/>
          </p:cNvPicPr>
          <p:nvPr/>
        </p:nvPicPr>
        <p:blipFill>
          <a:blip r:embed="rId3"/>
          <a:stretch>
            <a:fillRect/>
          </a:stretch>
        </p:blipFill>
        <p:spPr>
          <a:xfrm>
            <a:off x="197708" y="128949"/>
            <a:ext cx="7772400" cy="6600102"/>
          </a:xfrm>
          <a:prstGeom prst="rect">
            <a:avLst/>
          </a:prstGeom>
        </p:spPr>
      </p:pic>
    </p:spTree>
    <p:extLst>
      <p:ext uri="{BB962C8B-B14F-4D97-AF65-F5344CB8AC3E}">
        <p14:creationId xmlns:p14="http://schemas.microsoft.com/office/powerpoint/2010/main" val="76273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C5754E0-8BAD-4541-B3B6-88549BD7F29F}"/>
              </a:ext>
            </a:extLst>
          </p:cNvPr>
          <p:cNvPicPr>
            <a:picLocks noChangeAspect="1"/>
          </p:cNvPicPr>
          <p:nvPr/>
        </p:nvPicPr>
        <p:blipFill>
          <a:blip r:embed="rId2"/>
          <a:stretch>
            <a:fillRect/>
          </a:stretch>
        </p:blipFill>
        <p:spPr>
          <a:xfrm>
            <a:off x="1364173" y="0"/>
            <a:ext cx="9463653" cy="6858000"/>
          </a:xfrm>
          <a:prstGeom prst="rect">
            <a:avLst/>
          </a:prstGeom>
        </p:spPr>
      </p:pic>
      <p:sp>
        <p:nvSpPr>
          <p:cNvPr id="3" name="Slide Number Placeholder 2">
            <a:extLst>
              <a:ext uri="{FF2B5EF4-FFF2-40B4-BE49-F238E27FC236}">
                <a16:creationId xmlns:a16="http://schemas.microsoft.com/office/drawing/2014/main" id="{986BA36B-F4F6-D14A-8B46-888FE686AECE}"/>
              </a:ext>
            </a:extLst>
          </p:cNvPr>
          <p:cNvSpPr>
            <a:spLocks noGrp="1"/>
          </p:cNvSpPr>
          <p:nvPr>
            <p:ph type="sldNum" sz="quarter" idx="12"/>
          </p:nvPr>
        </p:nvSpPr>
        <p:spPr/>
        <p:txBody>
          <a:bodyPr/>
          <a:lstStyle/>
          <a:p>
            <a:fld id="{3BE1A8C0-2BEE-354A-AC32-38F4FCE103AD}" type="slidenum">
              <a:rPr lang="en-US" smtClean="0"/>
              <a:t>30</a:t>
            </a:fld>
            <a:endParaRPr lang="en-US"/>
          </a:p>
        </p:txBody>
      </p:sp>
    </p:spTree>
    <p:extLst>
      <p:ext uri="{BB962C8B-B14F-4D97-AF65-F5344CB8AC3E}">
        <p14:creationId xmlns:p14="http://schemas.microsoft.com/office/powerpoint/2010/main" val="2116516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D2BA50C-CE6C-B44C-88D7-40A594015B28}"/>
              </a:ext>
            </a:extLst>
          </p:cNvPr>
          <p:cNvPicPr>
            <a:picLocks noChangeAspect="1"/>
          </p:cNvPicPr>
          <p:nvPr/>
        </p:nvPicPr>
        <p:blipFill>
          <a:blip r:embed="rId2"/>
          <a:stretch>
            <a:fillRect/>
          </a:stretch>
        </p:blipFill>
        <p:spPr>
          <a:xfrm>
            <a:off x="2470150" y="520700"/>
            <a:ext cx="7251700" cy="5816600"/>
          </a:xfrm>
          <a:prstGeom prst="rect">
            <a:avLst/>
          </a:prstGeom>
        </p:spPr>
      </p:pic>
      <p:sp>
        <p:nvSpPr>
          <p:cNvPr id="3" name="Slide Number Placeholder 2">
            <a:extLst>
              <a:ext uri="{FF2B5EF4-FFF2-40B4-BE49-F238E27FC236}">
                <a16:creationId xmlns:a16="http://schemas.microsoft.com/office/drawing/2014/main" id="{EE9A8A31-208E-E343-BAFD-81518C5BA57C}"/>
              </a:ext>
            </a:extLst>
          </p:cNvPr>
          <p:cNvSpPr>
            <a:spLocks noGrp="1"/>
          </p:cNvSpPr>
          <p:nvPr>
            <p:ph type="sldNum" sz="quarter" idx="12"/>
          </p:nvPr>
        </p:nvSpPr>
        <p:spPr/>
        <p:txBody>
          <a:bodyPr/>
          <a:lstStyle/>
          <a:p>
            <a:fld id="{3BE1A8C0-2BEE-354A-AC32-38F4FCE103AD}" type="slidenum">
              <a:rPr lang="en-US" smtClean="0"/>
              <a:t>31</a:t>
            </a:fld>
            <a:endParaRPr lang="en-US"/>
          </a:p>
        </p:txBody>
      </p:sp>
      <p:cxnSp>
        <p:nvCxnSpPr>
          <p:cNvPr id="5" name="Straight Connector 4">
            <a:extLst>
              <a:ext uri="{FF2B5EF4-FFF2-40B4-BE49-F238E27FC236}">
                <a16:creationId xmlns:a16="http://schemas.microsoft.com/office/drawing/2014/main" id="{510D9537-7CD0-0B21-2A8A-A73971C3C8C3}"/>
              </a:ext>
            </a:extLst>
          </p:cNvPr>
          <p:cNvCxnSpPr/>
          <p:nvPr/>
        </p:nvCxnSpPr>
        <p:spPr>
          <a:xfrm>
            <a:off x="8209722" y="954156"/>
            <a:ext cx="1123122" cy="2792896"/>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1795B2E-0BBD-EEE2-3ABA-36024FA3FF3A}"/>
              </a:ext>
            </a:extLst>
          </p:cNvPr>
          <p:cNvSpPr txBox="1"/>
          <p:nvPr/>
        </p:nvSpPr>
        <p:spPr>
          <a:xfrm>
            <a:off x="8681831" y="2012050"/>
            <a:ext cx="356188"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-4</a:t>
            </a:r>
          </a:p>
        </p:txBody>
      </p:sp>
      <p:cxnSp>
        <p:nvCxnSpPr>
          <p:cNvPr id="7" name="Straight Connector 6">
            <a:extLst>
              <a:ext uri="{FF2B5EF4-FFF2-40B4-BE49-F238E27FC236}">
                <a16:creationId xmlns:a16="http://schemas.microsoft.com/office/drawing/2014/main" id="{2131262C-AEB1-6961-987C-B0D214A483ED}"/>
              </a:ext>
            </a:extLst>
          </p:cNvPr>
          <p:cNvCxnSpPr>
            <a:cxnSpLocks/>
          </p:cNvCxnSpPr>
          <p:nvPr/>
        </p:nvCxnSpPr>
        <p:spPr>
          <a:xfrm>
            <a:off x="7449445" y="1764196"/>
            <a:ext cx="1520553" cy="193813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986B634-4A3E-03FC-9F28-436DF2DEFB50}"/>
              </a:ext>
            </a:extLst>
          </p:cNvPr>
          <p:cNvSpPr txBox="1"/>
          <p:nvPr/>
        </p:nvSpPr>
        <p:spPr>
          <a:xfrm>
            <a:off x="8209721" y="3090446"/>
            <a:ext cx="356188"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531020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6437B03-F2F8-6542-9DE8-F136876C2996}"/>
              </a:ext>
            </a:extLst>
          </p:cNvPr>
          <p:cNvPicPr>
            <a:picLocks noChangeAspect="1"/>
          </p:cNvPicPr>
          <p:nvPr/>
        </p:nvPicPr>
        <p:blipFill>
          <a:blip r:embed="rId2"/>
          <a:stretch>
            <a:fillRect/>
          </a:stretch>
        </p:blipFill>
        <p:spPr>
          <a:xfrm>
            <a:off x="3460792" y="0"/>
            <a:ext cx="5270415" cy="6858000"/>
          </a:xfrm>
          <a:prstGeom prst="rect">
            <a:avLst/>
          </a:prstGeom>
        </p:spPr>
      </p:pic>
      <p:sp>
        <p:nvSpPr>
          <p:cNvPr id="3" name="TextBox 2">
            <a:extLst>
              <a:ext uri="{FF2B5EF4-FFF2-40B4-BE49-F238E27FC236}">
                <a16:creationId xmlns:a16="http://schemas.microsoft.com/office/drawing/2014/main" id="{37E5EF21-06FD-8D44-AFAC-C6DA791377C9}"/>
              </a:ext>
            </a:extLst>
          </p:cNvPr>
          <p:cNvSpPr txBox="1"/>
          <p:nvPr/>
        </p:nvSpPr>
        <p:spPr>
          <a:xfrm>
            <a:off x="1433383" y="1210962"/>
            <a:ext cx="2480166" cy="1477328"/>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“Extent of Crowding”</a:t>
            </a:r>
          </a:p>
          <a:p>
            <a:pPr algn="l"/>
            <a:r>
              <a:rPr lang="en-US" i="1" dirty="0">
                <a:latin typeface="Symbol" pitchFamily="2" charset="2"/>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surface coverage</a:t>
            </a:r>
          </a:p>
          <a:p>
            <a:pPr algn="l"/>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Graft MW</a:t>
            </a:r>
          </a:p>
          <a:p>
            <a:pPr algn="l"/>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0.5</a:t>
            </a:r>
            <a:r>
              <a:rPr lang="en-US" dirty="0">
                <a:latin typeface="Times New Roman" panose="02020603050405020304" pitchFamily="18" charset="0"/>
                <a:cs typeface="Times New Roman" panose="02020603050405020304" pitchFamily="18" charset="0"/>
              </a:rPr>
              <a:t> ~ Radius</a:t>
            </a:r>
          </a:p>
          <a:p>
            <a:pPr algn="l"/>
            <a:r>
              <a:rPr lang="en-US" dirty="0">
                <a:latin typeface="Times New Roman" panose="02020603050405020304" pitchFamily="18" charset="0"/>
                <a:cs typeface="Times New Roman" panose="02020603050405020304" pitchFamily="18" charset="0"/>
              </a:rPr>
              <a:t>Number/area * thickness</a:t>
            </a:r>
          </a:p>
        </p:txBody>
      </p:sp>
      <p:sp>
        <p:nvSpPr>
          <p:cNvPr id="6" name="TextBox 5">
            <a:extLst>
              <a:ext uri="{FF2B5EF4-FFF2-40B4-BE49-F238E27FC236}">
                <a16:creationId xmlns:a16="http://schemas.microsoft.com/office/drawing/2014/main" id="{8799DAA4-A33C-D442-96D4-D23362112801}"/>
              </a:ext>
            </a:extLst>
          </p:cNvPr>
          <p:cNvSpPr txBox="1"/>
          <p:nvPr/>
        </p:nvSpPr>
        <p:spPr>
          <a:xfrm>
            <a:off x="8839199" y="2828835"/>
            <a:ext cx="2416046"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Matrix/Graft MW</a:t>
            </a:r>
          </a:p>
          <a:p>
            <a:pPr algn="l"/>
            <a:r>
              <a:rPr lang="en-US" dirty="0">
                <a:latin typeface="Times New Roman" panose="02020603050405020304" pitchFamily="18" charset="0"/>
                <a:cs typeface="Times New Roman" panose="02020603050405020304" pitchFamily="18" charset="0"/>
              </a:rPr>
              <a:t>0.1 short matrix MW</a:t>
            </a:r>
          </a:p>
          <a:p>
            <a:pPr algn="l"/>
            <a:r>
              <a:rPr lang="en-US" dirty="0">
                <a:latin typeface="Times New Roman" panose="02020603050405020304" pitchFamily="18" charset="0"/>
                <a:cs typeface="Times New Roman" panose="02020603050405020304" pitchFamily="18" charset="0"/>
              </a:rPr>
              <a:t>10 long matrix MW</a:t>
            </a:r>
          </a:p>
        </p:txBody>
      </p:sp>
      <p:sp>
        <p:nvSpPr>
          <p:cNvPr id="5" name="TextBox 4">
            <a:extLst>
              <a:ext uri="{FF2B5EF4-FFF2-40B4-BE49-F238E27FC236}">
                <a16:creationId xmlns:a16="http://schemas.microsoft.com/office/drawing/2014/main" id="{F3B28E7D-2860-1646-87CB-A5E457D31B76}"/>
              </a:ext>
            </a:extLst>
          </p:cNvPr>
          <p:cNvSpPr txBox="1"/>
          <p:nvPr/>
        </p:nvSpPr>
        <p:spPr>
          <a:xfrm>
            <a:off x="5016843" y="432486"/>
            <a:ext cx="159607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Well Dispersed</a:t>
            </a:r>
          </a:p>
        </p:txBody>
      </p:sp>
      <p:sp>
        <p:nvSpPr>
          <p:cNvPr id="7" name="TextBox 6">
            <a:extLst>
              <a:ext uri="{FF2B5EF4-FFF2-40B4-BE49-F238E27FC236}">
                <a16:creationId xmlns:a16="http://schemas.microsoft.com/office/drawing/2014/main" id="{C1487899-E8A6-354B-908E-CD215F9AD453}"/>
              </a:ext>
            </a:extLst>
          </p:cNvPr>
          <p:cNvSpPr txBox="1"/>
          <p:nvPr/>
        </p:nvSpPr>
        <p:spPr>
          <a:xfrm>
            <a:off x="6959364" y="801818"/>
            <a:ext cx="139129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Phase Separated</a:t>
            </a:r>
          </a:p>
        </p:txBody>
      </p:sp>
      <p:sp>
        <p:nvSpPr>
          <p:cNvPr id="9" name="TextBox 8">
            <a:extLst>
              <a:ext uri="{FF2B5EF4-FFF2-40B4-BE49-F238E27FC236}">
                <a16:creationId xmlns:a16="http://schemas.microsoft.com/office/drawing/2014/main" id="{0848C4CE-3A69-6740-9440-A9EDAAAAA8FC}"/>
              </a:ext>
            </a:extLst>
          </p:cNvPr>
          <p:cNvSpPr txBox="1"/>
          <p:nvPr/>
        </p:nvSpPr>
        <p:spPr>
          <a:xfrm>
            <a:off x="5702301" y="2041959"/>
            <a:ext cx="78739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Sheets</a:t>
            </a:r>
          </a:p>
        </p:txBody>
      </p:sp>
      <p:sp>
        <p:nvSpPr>
          <p:cNvPr id="10" name="TextBox 9">
            <a:extLst>
              <a:ext uri="{FF2B5EF4-FFF2-40B4-BE49-F238E27FC236}">
                <a16:creationId xmlns:a16="http://schemas.microsoft.com/office/drawing/2014/main" id="{188E853B-6AF5-6F46-8083-A14B54625DC6}"/>
              </a:ext>
            </a:extLst>
          </p:cNvPr>
          <p:cNvSpPr txBox="1"/>
          <p:nvPr/>
        </p:nvSpPr>
        <p:spPr>
          <a:xfrm>
            <a:off x="4597497" y="1830522"/>
            <a:ext cx="838691"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Strings</a:t>
            </a:r>
          </a:p>
        </p:txBody>
      </p:sp>
      <p:sp>
        <p:nvSpPr>
          <p:cNvPr id="11" name="TextBox 10">
            <a:extLst>
              <a:ext uri="{FF2B5EF4-FFF2-40B4-BE49-F238E27FC236}">
                <a16:creationId xmlns:a16="http://schemas.microsoft.com/office/drawing/2014/main" id="{1E6E5EB6-516D-6A4E-85E3-25C169610DA7}"/>
              </a:ext>
            </a:extLst>
          </p:cNvPr>
          <p:cNvSpPr txBox="1"/>
          <p:nvPr/>
        </p:nvSpPr>
        <p:spPr>
          <a:xfrm>
            <a:off x="5839596" y="2532956"/>
            <a:ext cx="94128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Clusters</a:t>
            </a:r>
          </a:p>
        </p:txBody>
      </p:sp>
      <p:sp>
        <p:nvSpPr>
          <p:cNvPr id="12" name="Slide Number Placeholder 11">
            <a:extLst>
              <a:ext uri="{FF2B5EF4-FFF2-40B4-BE49-F238E27FC236}">
                <a16:creationId xmlns:a16="http://schemas.microsoft.com/office/drawing/2014/main" id="{E6159101-8CBC-A843-A782-60DC84C6A2E0}"/>
              </a:ext>
            </a:extLst>
          </p:cNvPr>
          <p:cNvSpPr>
            <a:spLocks noGrp="1"/>
          </p:cNvSpPr>
          <p:nvPr>
            <p:ph type="sldNum" sz="quarter" idx="12"/>
          </p:nvPr>
        </p:nvSpPr>
        <p:spPr/>
        <p:txBody>
          <a:bodyPr/>
          <a:lstStyle/>
          <a:p>
            <a:fld id="{3BE1A8C0-2BEE-354A-AC32-38F4FCE103AD}" type="slidenum">
              <a:rPr lang="en-US" smtClean="0"/>
              <a:t>32</a:t>
            </a:fld>
            <a:endParaRPr lang="en-US"/>
          </a:p>
        </p:txBody>
      </p:sp>
      <p:sp>
        <p:nvSpPr>
          <p:cNvPr id="14" name="Rectangle 13">
            <a:extLst>
              <a:ext uri="{FF2B5EF4-FFF2-40B4-BE49-F238E27FC236}">
                <a16:creationId xmlns:a16="http://schemas.microsoft.com/office/drawing/2014/main" id="{9B23866D-F8B3-A848-9A63-5240B25A6A1C}"/>
              </a:ext>
            </a:extLst>
          </p:cNvPr>
          <p:cNvSpPr/>
          <p:nvPr/>
        </p:nvSpPr>
        <p:spPr>
          <a:xfrm>
            <a:off x="0" y="5848518"/>
            <a:ext cx="3010137" cy="1015663"/>
          </a:xfrm>
          <a:prstGeom prst="rect">
            <a:avLst/>
          </a:prstGeom>
        </p:spPr>
        <p:txBody>
          <a:bodyPr wrap="square">
            <a:spAutoFit/>
          </a:bodyPr>
          <a:lstStyle/>
          <a:p>
            <a:r>
              <a:rPr lang="en-US" sz="1200" dirty="0">
                <a:solidFill>
                  <a:srgbClr val="222222"/>
                </a:solidFill>
                <a:latin typeface="Times New Roman" panose="02020603050405020304" pitchFamily="18" charset="0"/>
                <a:cs typeface="Times New Roman" panose="02020603050405020304" pitchFamily="18" charset="0"/>
              </a:rPr>
              <a:t>Kumar, S.K., </a:t>
            </a:r>
            <a:r>
              <a:rPr lang="en-US" sz="1200" dirty="0" err="1">
                <a:solidFill>
                  <a:srgbClr val="222222"/>
                </a:solidFill>
                <a:latin typeface="Times New Roman" panose="02020603050405020304" pitchFamily="18" charset="0"/>
                <a:cs typeface="Times New Roman" panose="02020603050405020304" pitchFamily="18" charset="0"/>
              </a:rPr>
              <a:t>Jouault</a:t>
            </a:r>
            <a:r>
              <a:rPr lang="en-US" sz="1200" dirty="0">
                <a:solidFill>
                  <a:srgbClr val="222222"/>
                </a:solidFill>
                <a:latin typeface="Times New Roman" panose="02020603050405020304" pitchFamily="18" charset="0"/>
                <a:cs typeface="Times New Roman" panose="02020603050405020304" pitchFamily="18" charset="0"/>
              </a:rPr>
              <a:t>, N., </a:t>
            </a:r>
            <a:r>
              <a:rPr lang="en-US" sz="1200" dirty="0" err="1">
                <a:solidFill>
                  <a:srgbClr val="222222"/>
                </a:solidFill>
                <a:latin typeface="Times New Roman" panose="02020603050405020304" pitchFamily="18" charset="0"/>
                <a:cs typeface="Times New Roman" panose="02020603050405020304" pitchFamily="18" charset="0"/>
              </a:rPr>
              <a:t>Benicewicz</a:t>
            </a:r>
            <a:r>
              <a:rPr lang="en-US" sz="1200" dirty="0">
                <a:solidFill>
                  <a:srgbClr val="222222"/>
                </a:solidFill>
                <a:latin typeface="Times New Roman" panose="02020603050405020304" pitchFamily="18" charset="0"/>
                <a:cs typeface="Times New Roman" panose="02020603050405020304" pitchFamily="18" charset="0"/>
              </a:rPr>
              <a:t>, B. and Neely, T., 2013. Nanocomposites with polymer grafted nanoparticles. </a:t>
            </a:r>
            <a:r>
              <a:rPr lang="en-US" sz="1200" i="1" dirty="0">
                <a:solidFill>
                  <a:srgbClr val="222222"/>
                </a:solidFill>
                <a:latin typeface="Times New Roman" panose="02020603050405020304" pitchFamily="18" charset="0"/>
                <a:cs typeface="Times New Roman" panose="02020603050405020304" pitchFamily="18" charset="0"/>
              </a:rPr>
              <a:t>Macromolecules</a:t>
            </a:r>
            <a:r>
              <a:rPr lang="en-US" sz="1200" dirty="0">
                <a:solidFill>
                  <a:srgbClr val="222222"/>
                </a:solidFill>
                <a:latin typeface="Times New Roman" panose="02020603050405020304" pitchFamily="18" charset="0"/>
                <a:cs typeface="Times New Roman" panose="02020603050405020304" pitchFamily="18" charset="0"/>
              </a:rPr>
              <a:t>, </a:t>
            </a:r>
            <a:r>
              <a:rPr lang="en-US" sz="1200" i="1" dirty="0">
                <a:solidFill>
                  <a:srgbClr val="222222"/>
                </a:solidFill>
                <a:latin typeface="Times New Roman" panose="02020603050405020304" pitchFamily="18" charset="0"/>
                <a:cs typeface="Times New Roman" panose="02020603050405020304" pitchFamily="18" charset="0"/>
              </a:rPr>
              <a:t>46</a:t>
            </a:r>
            <a:r>
              <a:rPr lang="en-US" sz="1200" dirty="0">
                <a:solidFill>
                  <a:srgbClr val="222222"/>
                </a:solidFill>
                <a:latin typeface="Times New Roman" panose="02020603050405020304" pitchFamily="18" charset="0"/>
                <a:cs typeface="Times New Roman" panose="02020603050405020304" pitchFamily="18" charset="0"/>
              </a:rPr>
              <a:t>(9), pp.3199-3214.</a:t>
            </a:r>
          </a:p>
        </p:txBody>
      </p:sp>
    </p:spTree>
    <p:extLst>
      <p:ext uri="{BB962C8B-B14F-4D97-AF65-F5344CB8AC3E}">
        <p14:creationId xmlns:p14="http://schemas.microsoft.com/office/powerpoint/2010/main" val="2451274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290DAD0-271D-6044-822E-6672A25B9DFB}"/>
              </a:ext>
            </a:extLst>
          </p:cNvPr>
          <p:cNvPicPr>
            <a:picLocks noChangeAspect="1"/>
          </p:cNvPicPr>
          <p:nvPr/>
        </p:nvPicPr>
        <p:blipFill>
          <a:blip r:embed="rId2"/>
          <a:stretch>
            <a:fillRect/>
          </a:stretch>
        </p:blipFill>
        <p:spPr>
          <a:xfrm>
            <a:off x="3205480" y="0"/>
            <a:ext cx="5781040" cy="6858000"/>
          </a:xfrm>
          <a:prstGeom prst="rect">
            <a:avLst/>
          </a:prstGeom>
        </p:spPr>
      </p:pic>
      <p:sp>
        <p:nvSpPr>
          <p:cNvPr id="3" name="Slide Number Placeholder 2">
            <a:extLst>
              <a:ext uri="{FF2B5EF4-FFF2-40B4-BE49-F238E27FC236}">
                <a16:creationId xmlns:a16="http://schemas.microsoft.com/office/drawing/2014/main" id="{7B583369-957D-2240-9516-44589EC11C3F}"/>
              </a:ext>
            </a:extLst>
          </p:cNvPr>
          <p:cNvSpPr>
            <a:spLocks noGrp="1"/>
          </p:cNvSpPr>
          <p:nvPr>
            <p:ph type="sldNum" sz="quarter" idx="12"/>
          </p:nvPr>
        </p:nvSpPr>
        <p:spPr/>
        <p:txBody>
          <a:bodyPr/>
          <a:lstStyle/>
          <a:p>
            <a:fld id="{3BE1A8C0-2BEE-354A-AC32-38F4FCE103AD}" type="slidenum">
              <a:rPr lang="en-US" smtClean="0"/>
              <a:t>33</a:t>
            </a:fld>
            <a:endParaRPr lang="en-US"/>
          </a:p>
        </p:txBody>
      </p:sp>
      <p:sp>
        <p:nvSpPr>
          <p:cNvPr id="4" name="Rectangle 3">
            <a:extLst>
              <a:ext uri="{FF2B5EF4-FFF2-40B4-BE49-F238E27FC236}">
                <a16:creationId xmlns:a16="http://schemas.microsoft.com/office/drawing/2014/main" id="{D559CAE8-9931-9447-9C6E-285E9750D475}"/>
              </a:ext>
            </a:extLst>
          </p:cNvPr>
          <p:cNvSpPr/>
          <p:nvPr/>
        </p:nvSpPr>
        <p:spPr>
          <a:xfrm>
            <a:off x="0" y="5473005"/>
            <a:ext cx="3230880" cy="1384995"/>
          </a:xfrm>
          <a:prstGeom prst="rect">
            <a:avLst/>
          </a:prstGeom>
        </p:spPr>
        <p:txBody>
          <a:bodyPr wrap="square">
            <a:spAutoFit/>
          </a:bodyPr>
          <a:lstStyle/>
          <a:p>
            <a:r>
              <a:rPr lang="en-US" sz="1200" dirty="0" err="1">
                <a:latin typeface="Times New Roman" panose="02020603050405020304" pitchFamily="18" charset="0"/>
                <a:cs typeface="Times New Roman" panose="02020603050405020304" pitchFamily="18" charset="0"/>
              </a:rPr>
              <a:t>Akcora</a:t>
            </a:r>
            <a:r>
              <a:rPr lang="en-US" sz="1200" dirty="0">
                <a:latin typeface="Times New Roman" panose="02020603050405020304" pitchFamily="18" charset="0"/>
                <a:cs typeface="Times New Roman" panose="02020603050405020304" pitchFamily="18" charset="0"/>
              </a:rPr>
              <a:t> P, Liu H, Kumar SK, Moll J, Li Y, </a:t>
            </a:r>
            <a:r>
              <a:rPr lang="en-US" sz="1200" dirty="0" err="1">
                <a:latin typeface="Times New Roman" panose="02020603050405020304" pitchFamily="18" charset="0"/>
                <a:cs typeface="Times New Roman" panose="02020603050405020304" pitchFamily="18" charset="0"/>
              </a:rPr>
              <a:t>Benicewicz</a:t>
            </a:r>
            <a:r>
              <a:rPr lang="en-US" sz="1200" dirty="0">
                <a:latin typeface="Times New Roman" panose="02020603050405020304" pitchFamily="18" charset="0"/>
                <a:cs typeface="Times New Roman" panose="02020603050405020304" pitchFamily="18" charset="0"/>
              </a:rPr>
              <a:t> BC, Schadler LS, </a:t>
            </a:r>
            <a:r>
              <a:rPr lang="en-US" sz="1200" dirty="0" err="1">
                <a:latin typeface="Times New Roman" panose="02020603050405020304" pitchFamily="18" charset="0"/>
                <a:cs typeface="Times New Roman" panose="02020603050405020304" pitchFamily="18" charset="0"/>
              </a:rPr>
              <a:t>Acehan</a:t>
            </a:r>
            <a:r>
              <a:rPr lang="en-US" sz="1200" dirty="0">
                <a:latin typeface="Times New Roman" panose="02020603050405020304" pitchFamily="18" charset="0"/>
                <a:cs typeface="Times New Roman" panose="02020603050405020304" pitchFamily="18" charset="0"/>
              </a:rPr>
              <a:t> D, </a:t>
            </a:r>
            <a:r>
              <a:rPr lang="en-US" sz="1200" dirty="0" err="1">
                <a:latin typeface="Times New Roman" panose="02020603050405020304" pitchFamily="18" charset="0"/>
                <a:cs typeface="Times New Roman" panose="02020603050405020304" pitchFamily="18" charset="0"/>
              </a:rPr>
              <a:t>Panagiotopoulos</a:t>
            </a:r>
            <a:r>
              <a:rPr lang="en-US" sz="1200" dirty="0">
                <a:latin typeface="Times New Roman" panose="02020603050405020304" pitchFamily="18" charset="0"/>
                <a:cs typeface="Times New Roman" panose="02020603050405020304" pitchFamily="18" charset="0"/>
              </a:rPr>
              <a:t> AZ, </a:t>
            </a:r>
            <a:r>
              <a:rPr lang="en-US" sz="1200" dirty="0" err="1">
                <a:latin typeface="Times New Roman" panose="02020603050405020304" pitchFamily="18" charset="0"/>
                <a:cs typeface="Times New Roman" panose="02020603050405020304" pitchFamily="18" charset="0"/>
              </a:rPr>
              <a:t>Pryamitsyn</a:t>
            </a:r>
            <a:r>
              <a:rPr lang="en-US" sz="1200" dirty="0">
                <a:latin typeface="Times New Roman" panose="02020603050405020304" pitchFamily="18" charset="0"/>
                <a:cs typeface="Times New Roman" panose="02020603050405020304" pitchFamily="18" charset="0"/>
              </a:rPr>
              <a:t> V, Ganesan V, </a:t>
            </a:r>
            <a:r>
              <a:rPr lang="en-US" sz="1200" dirty="0" err="1">
                <a:latin typeface="Times New Roman" panose="02020603050405020304" pitchFamily="18" charset="0"/>
                <a:cs typeface="Times New Roman" panose="02020603050405020304" pitchFamily="18" charset="0"/>
              </a:rPr>
              <a:t>Ilavsky</a:t>
            </a:r>
            <a:r>
              <a:rPr lang="en-US" sz="1200" dirty="0">
                <a:latin typeface="Times New Roman" panose="02020603050405020304" pitchFamily="18" charset="0"/>
                <a:cs typeface="Times New Roman" panose="02020603050405020304" pitchFamily="18" charset="0"/>
              </a:rPr>
              <a:t> J, </a:t>
            </a:r>
            <a:r>
              <a:rPr lang="en-US" sz="1200" dirty="0" err="1">
                <a:latin typeface="Times New Roman" panose="02020603050405020304" pitchFamily="18" charset="0"/>
                <a:cs typeface="Times New Roman" panose="02020603050405020304" pitchFamily="18" charset="0"/>
              </a:rPr>
              <a:t>Thiyagarajan</a:t>
            </a:r>
            <a:r>
              <a:rPr lang="en-US" sz="1200" dirty="0">
                <a:latin typeface="Times New Roman" panose="02020603050405020304" pitchFamily="18" charset="0"/>
                <a:cs typeface="Times New Roman" panose="02020603050405020304" pitchFamily="18" charset="0"/>
              </a:rPr>
              <a:t> P, Colby RH, Douglas JF </a:t>
            </a:r>
            <a:r>
              <a:rPr lang="en-US" sz="1200" i="1" dirty="0">
                <a:latin typeface="Times New Roman" panose="02020603050405020304" pitchFamily="18" charset="0"/>
                <a:cs typeface="Times New Roman" panose="02020603050405020304" pitchFamily="18" charset="0"/>
              </a:rPr>
              <a:t>Anisotropic self-assembly of spherical polymer-grafted nanoparticles </a:t>
            </a:r>
            <a:r>
              <a:rPr lang="en-US" sz="1200" dirty="0">
                <a:latin typeface="Times New Roman" panose="02020603050405020304" pitchFamily="18" charset="0"/>
                <a:cs typeface="Times New Roman" panose="02020603050405020304" pitchFamily="18" charset="0"/>
              </a:rPr>
              <a:t>Nat. Mat. </a:t>
            </a:r>
            <a:r>
              <a:rPr lang="en-US" sz="1200" b="1" dirty="0">
                <a:latin typeface="Times New Roman" panose="02020603050405020304" pitchFamily="18" charset="0"/>
                <a:cs typeface="Times New Roman" panose="02020603050405020304" pitchFamily="18" charset="0"/>
              </a:rPr>
              <a:t>8</a:t>
            </a:r>
            <a:r>
              <a:rPr lang="en-US" sz="1200" dirty="0">
                <a:latin typeface="Times New Roman" panose="02020603050405020304" pitchFamily="18" charset="0"/>
                <a:cs typeface="Times New Roman" panose="02020603050405020304" pitchFamily="18" charset="0"/>
              </a:rPr>
              <a:t> 354-359 (2009).</a:t>
            </a:r>
          </a:p>
        </p:txBody>
      </p:sp>
    </p:spTree>
    <p:extLst>
      <p:ext uri="{BB962C8B-B14F-4D97-AF65-F5344CB8AC3E}">
        <p14:creationId xmlns:p14="http://schemas.microsoft.com/office/powerpoint/2010/main" val="1708122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9904C16A-FD45-674D-B3B9-8587CD90B018}"/>
              </a:ext>
            </a:extLst>
          </p:cNvPr>
          <p:cNvPicPr>
            <a:picLocks noChangeAspect="1"/>
          </p:cNvPicPr>
          <p:nvPr/>
        </p:nvPicPr>
        <p:blipFill>
          <a:blip r:embed="rId2"/>
          <a:stretch>
            <a:fillRect/>
          </a:stretch>
        </p:blipFill>
        <p:spPr>
          <a:xfrm>
            <a:off x="2419350" y="1390650"/>
            <a:ext cx="7353300" cy="4076700"/>
          </a:xfrm>
          <a:prstGeom prst="rect">
            <a:avLst/>
          </a:prstGeom>
        </p:spPr>
      </p:pic>
      <p:sp>
        <p:nvSpPr>
          <p:cNvPr id="3" name="Slide Number Placeholder 2">
            <a:extLst>
              <a:ext uri="{FF2B5EF4-FFF2-40B4-BE49-F238E27FC236}">
                <a16:creationId xmlns:a16="http://schemas.microsoft.com/office/drawing/2014/main" id="{DD688407-6A21-0B4A-9CED-13D5BF0A2599}"/>
              </a:ext>
            </a:extLst>
          </p:cNvPr>
          <p:cNvSpPr>
            <a:spLocks noGrp="1"/>
          </p:cNvSpPr>
          <p:nvPr>
            <p:ph type="sldNum" sz="quarter" idx="12"/>
          </p:nvPr>
        </p:nvSpPr>
        <p:spPr/>
        <p:txBody>
          <a:bodyPr/>
          <a:lstStyle/>
          <a:p>
            <a:fld id="{3BE1A8C0-2BEE-354A-AC32-38F4FCE103AD}" type="slidenum">
              <a:rPr lang="en-US" smtClean="0"/>
              <a:t>34</a:t>
            </a:fld>
            <a:endParaRPr lang="en-US"/>
          </a:p>
        </p:txBody>
      </p:sp>
    </p:spTree>
    <p:extLst>
      <p:ext uri="{BB962C8B-B14F-4D97-AF65-F5344CB8AC3E}">
        <p14:creationId xmlns:p14="http://schemas.microsoft.com/office/powerpoint/2010/main" val="464196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877D79B-E1C1-6347-8357-FE3D4DBD125D}"/>
              </a:ext>
            </a:extLst>
          </p:cNvPr>
          <p:cNvPicPr>
            <a:picLocks noChangeAspect="1"/>
          </p:cNvPicPr>
          <p:nvPr/>
        </p:nvPicPr>
        <p:blipFill>
          <a:blip r:embed="rId2"/>
          <a:stretch>
            <a:fillRect/>
          </a:stretch>
        </p:blipFill>
        <p:spPr>
          <a:xfrm>
            <a:off x="2501900" y="1130300"/>
            <a:ext cx="7188200" cy="4597400"/>
          </a:xfrm>
          <a:prstGeom prst="rect">
            <a:avLst/>
          </a:prstGeom>
        </p:spPr>
      </p:pic>
      <p:sp>
        <p:nvSpPr>
          <p:cNvPr id="3" name="Slide Number Placeholder 2">
            <a:extLst>
              <a:ext uri="{FF2B5EF4-FFF2-40B4-BE49-F238E27FC236}">
                <a16:creationId xmlns:a16="http://schemas.microsoft.com/office/drawing/2014/main" id="{7776F223-F6A1-C845-BFE5-86838D100A16}"/>
              </a:ext>
            </a:extLst>
          </p:cNvPr>
          <p:cNvSpPr>
            <a:spLocks noGrp="1"/>
          </p:cNvSpPr>
          <p:nvPr>
            <p:ph type="sldNum" sz="quarter" idx="12"/>
          </p:nvPr>
        </p:nvSpPr>
        <p:spPr/>
        <p:txBody>
          <a:bodyPr/>
          <a:lstStyle/>
          <a:p>
            <a:fld id="{3BE1A8C0-2BEE-354A-AC32-38F4FCE103AD}" type="slidenum">
              <a:rPr lang="en-US" smtClean="0"/>
              <a:t>35</a:t>
            </a:fld>
            <a:endParaRPr lang="en-US"/>
          </a:p>
        </p:txBody>
      </p:sp>
      <p:sp>
        <p:nvSpPr>
          <p:cNvPr id="4" name="TextBox 3">
            <a:extLst>
              <a:ext uri="{FF2B5EF4-FFF2-40B4-BE49-F238E27FC236}">
                <a16:creationId xmlns:a16="http://schemas.microsoft.com/office/drawing/2014/main" id="{C535C129-FD7C-CE9F-BD33-196810355D9E}"/>
              </a:ext>
            </a:extLst>
          </p:cNvPr>
          <p:cNvSpPr txBox="1"/>
          <p:nvPr/>
        </p:nvSpPr>
        <p:spPr>
          <a:xfrm>
            <a:off x="8865704" y="1908313"/>
            <a:ext cx="1717137"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/(6</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&lt;x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 = 2Dt</a:t>
            </a:r>
          </a:p>
        </p:txBody>
      </p:sp>
    </p:spTree>
    <p:extLst>
      <p:ext uri="{BB962C8B-B14F-4D97-AF65-F5344CB8AC3E}">
        <p14:creationId xmlns:p14="http://schemas.microsoft.com/office/powerpoint/2010/main" val="2741281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7F35A55-7D79-6843-B518-73724A00F7B2}"/>
              </a:ext>
            </a:extLst>
          </p:cNvPr>
          <p:cNvPicPr>
            <a:picLocks noChangeAspect="1"/>
          </p:cNvPicPr>
          <p:nvPr/>
        </p:nvPicPr>
        <p:blipFill>
          <a:blip r:embed="rId2"/>
          <a:stretch>
            <a:fillRect/>
          </a:stretch>
        </p:blipFill>
        <p:spPr>
          <a:xfrm>
            <a:off x="2457450" y="863600"/>
            <a:ext cx="7277100" cy="5130800"/>
          </a:xfrm>
          <a:prstGeom prst="rect">
            <a:avLst/>
          </a:prstGeom>
        </p:spPr>
      </p:pic>
      <p:sp>
        <p:nvSpPr>
          <p:cNvPr id="3" name="Slide Number Placeholder 2">
            <a:extLst>
              <a:ext uri="{FF2B5EF4-FFF2-40B4-BE49-F238E27FC236}">
                <a16:creationId xmlns:a16="http://schemas.microsoft.com/office/drawing/2014/main" id="{06BF4294-9B70-4E48-B629-F9B6EC7E3975}"/>
              </a:ext>
            </a:extLst>
          </p:cNvPr>
          <p:cNvSpPr>
            <a:spLocks noGrp="1"/>
          </p:cNvSpPr>
          <p:nvPr>
            <p:ph type="sldNum" sz="quarter" idx="12"/>
          </p:nvPr>
        </p:nvSpPr>
        <p:spPr/>
        <p:txBody>
          <a:bodyPr/>
          <a:lstStyle/>
          <a:p>
            <a:fld id="{3BE1A8C0-2BEE-354A-AC32-38F4FCE103AD}" type="slidenum">
              <a:rPr lang="en-US" smtClean="0"/>
              <a:t>36</a:t>
            </a:fld>
            <a:endParaRPr lang="en-US"/>
          </a:p>
        </p:txBody>
      </p:sp>
    </p:spTree>
    <p:extLst>
      <p:ext uri="{BB962C8B-B14F-4D97-AF65-F5344CB8AC3E}">
        <p14:creationId xmlns:p14="http://schemas.microsoft.com/office/powerpoint/2010/main" val="2054476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D85FD76-3133-9348-86AD-FEF9461B233E}"/>
              </a:ext>
            </a:extLst>
          </p:cNvPr>
          <p:cNvPicPr>
            <a:picLocks noChangeAspect="1"/>
          </p:cNvPicPr>
          <p:nvPr/>
        </p:nvPicPr>
        <p:blipFill>
          <a:blip r:embed="rId2"/>
          <a:stretch>
            <a:fillRect/>
          </a:stretch>
        </p:blipFill>
        <p:spPr>
          <a:xfrm>
            <a:off x="0" y="177800"/>
            <a:ext cx="12192000" cy="6502400"/>
          </a:xfrm>
          <a:prstGeom prst="rect">
            <a:avLst/>
          </a:prstGeom>
        </p:spPr>
      </p:pic>
      <p:sp>
        <p:nvSpPr>
          <p:cNvPr id="3" name="Slide Number Placeholder 2">
            <a:extLst>
              <a:ext uri="{FF2B5EF4-FFF2-40B4-BE49-F238E27FC236}">
                <a16:creationId xmlns:a16="http://schemas.microsoft.com/office/drawing/2014/main" id="{C01872E4-0158-C941-8DF0-6E9EA1688124}"/>
              </a:ext>
            </a:extLst>
          </p:cNvPr>
          <p:cNvSpPr>
            <a:spLocks noGrp="1"/>
          </p:cNvSpPr>
          <p:nvPr>
            <p:ph type="sldNum" sz="quarter" idx="12"/>
          </p:nvPr>
        </p:nvSpPr>
        <p:spPr/>
        <p:txBody>
          <a:bodyPr/>
          <a:lstStyle/>
          <a:p>
            <a:fld id="{3BE1A8C0-2BEE-354A-AC32-38F4FCE103AD}" type="slidenum">
              <a:rPr lang="en-US" smtClean="0"/>
              <a:t>37</a:t>
            </a:fld>
            <a:endParaRPr lang="en-US"/>
          </a:p>
        </p:txBody>
      </p:sp>
      <p:sp>
        <p:nvSpPr>
          <p:cNvPr id="4" name="TextBox 3">
            <a:extLst>
              <a:ext uri="{FF2B5EF4-FFF2-40B4-BE49-F238E27FC236}">
                <a16:creationId xmlns:a16="http://schemas.microsoft.com/office/drawing/2014/main" id="{0ECAFEDF-F468-AB48-9227-0D8E21D2B07E}"/>
              </a:ext>
            </a:extLst>
          </p:cNvPr>
          <p:cNvSpPr txBox="1"/>
          <p:nvPr/>
        </p:nvSpPr>
        <p:spPr>
          <a:xfrm>
            <a:off x="2854960" y="792480"/>
            <a:ext cx="1505540"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Agglomerated</a:t>
            </a:r>
          </a:p>
        </p:txBody>
      </p:sp>
      <p:sp>
        <p:nvSpPr>
          <p:cNvPr id="6" name="TextBox 5">
            <a:extLst>
              <a:ext uri="{FF2B5EF4-FFF2-40B4-BE49-F238E27FC236}">
                <a16:creationId xmlns:a16="http://schemas.microsoft.com/office/drawing/2014/main" id="{2CBF298A-3F35-4947-BE39-7E2B0D66285D}"/>
              </a:ext>
            </a:extLst>
          </p:cNvPr>
          <p:cNvSpPr txBox="1"/>
          <p:nvPr/>
        </p:nvSpPr>
        <p:spPr>
          <a:xfrm>
            <a:off x="5232400" y="873760"/>
            <a:ext cx="992579"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Network</a:t>
            </a:r>
          </a:p>
        </p:txBody>
      </p:sp>
      <p:sp>
        <p:nvSpPr>
          <p:cNvPr id="7" name="TextBox 6">
            <a:extLst>
              <a:ext uri="{FF2B5EF4-FFF2-40B4-BE49-F238E27FC236}">
                <a16:creationId xmlns:a16="http://schemas.microsoft.com/office/drawing/2014/main" id="{52F63961-5F6C-134D-84F5-62F29047523F}"/>
              </a:ext>
            </a:extLst>
          </p:cNvPr>
          <p:cNvSpPr txBox="1"/>
          <p:nvPr/>
        </p:nvSpPr>
        <p:spPr>
          <a:xfrm>
            <a:off x="7576410" y="792480"/>
            <a:ext cx="787395"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Sheets</a:t>
            </a:r>
          </a:p>
        </p:txBody>
      </p:sp>
      <p:sp>
        <p:nvSpPr>
          <p:cNvPr id="9" name="TextBox 8">
            <a:extLst>
              <a:ext uri="{FF2B5EF4-FFF2-40B4-BE49-F238E27FC236}">
                <a16:creationId xmlns:a16="http://schemas.microsoft.com/office/drawing/2014/main" id="{FE6268E1-5624-6840-A542-0358FAC9193D}"/>
              </a:ext>
            </a:extLst>
          </p:cNvPr>
          <p:cNvSpPr txBox="1"/>
          <p:nvPr/>
        </p:nvSpPr>
        <p:spPr>
          <a:xfrm>
            <a:off x="3921760" y="3736340"/>
            <a:ext cx="1505540"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Agglomerated</a:t>
            </a:r>
          </a:p>
        </p:txBody>
      </p:sp>
      <p:sp>
        <p:nvSpPr>
          <p:cNvPr id="10" name="TextBox 9">
            <a:extLst>
              <a:ext uri="{FF2B5EF4-FFF2-40B4-BE49-F238E27FC236}">
                <a16:creationId xmlns:a16="http://schemas.microsoft.com/office/drawing/2014/main" id="{70503000-74A6-D748-898E-6558BC059F4D}"/>
              </a:ext>
            </a:extLst>
          </p:cNvPr>
          <p:cNvSpPr txBox="1"/>
          <p:nvPr/>
        </p:nvSpPr>
        <p:spPr>
          <a:xfrm>
            <a:off x="3037840" y="2305050"/>
            <a:ext cx="992579"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Network</a:t>
            </a:r>
          </a:p>
        </p:txBody>
      </p:sp>
      <p:sp>
        <p:nvSpPr>
          <p:cNvPr id="11" name="TextBox 10">
            <a:extLst>
              <a:ext uri="{FF2B5EF4-FFF2-40B4-BE49-F238E27FC236}">
                <a16:creationId xmlns:a16="http://schemas.microsoft.com/office/drawing/2014/main" id="{612D5787-3888-914A-B4CB-ABC49D1AB027}"/>
              </a:ext>
            </a:extLst>
          </p:cNvPr>
          <p:cNvSpPr txBox="1"/>
          <p:nvPr/>
        </p:nvSpPr>
        <p:spPr>
          <a:xfrm>
            <a:off x="3636721" y="2936994"/>
            <a:ext cx="787395" cy="369332"/>
          </a:xfrm>
          <a:prstGeom prst="rect">
            <a:avLst/>
          </a:prstGeom>
          <a:noFill/>
        </p:spPr>
        <p:txBody>
          <a:bodyPr wrap="non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Sheets</a:t>
            </a:r>
          </a:p>
        </p:txBody>
      </p:sp>
    </p:spTree>
    <p:extLst>
      <p:ext uri="{BB962C8B-B14F-4D97-AF65-F5344CB8AC3E}">
        <p14:creationId xmlns:p14="http://schemas.microsoft.com/office/powerpoint/2010/main" val="168537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58A00907-F907-9F4F-8435-25D1221FDE83}"/>
              </a:ext>
            </a:extLst>
          </p:cNvPr>
          <p:cNvPicPr>
            <a:picLocks noChangeAspect="1"/>
          </p:cNvPicPr>
          <p:nvPr/>
        </p:nvPicPr>
        <p:blipFill>
          <a:blip r:embed="rId2"/>
          <a:stretch>
            <a:fillRect/>
          </a:stretch>
        </p:blipFill>
        <p:spPr>
          <a:xfrm>
            <a:off x="2213232" y="2288821"/>
            <a:ext cx="7277100" cy="4495800"/>
          </a:xfrm>
          <a:prstGeom prst="rect">
            <a:avLst/>
          </a:prstGeom>
        </p:spPr>
      </p:pic>
      <p:sp>
        <p:nvSpPr>
          <p:cNvPr id="3" name="Slide Number Placeholder 2">
            <a:extLst>
              <a:ext uri="{FF2B5EF4-FFF2-40B4-BE49-F238E27FC236}">
                <a16:creationId xmlns:a16="http://schemas.microsoft.com/office/drawing/2014/main" id="{A296A50B-EBB9-7345-9856-25E102C7A847}"/>
              </a:ext>
            </a:extLst>
          </p:cNvPr>
          <p:cNvSpPr>
            <a:spLocks noGrp="1"/>
          </p:cNvSpPr>
          <p:nvPr>
            <p:ph type="sldNum" sz="quarter" idx="12"/>
          </p:nvPr>
        </p:nvSpPr>
        <p:spPr/>
        <p:txBody>
          <a:bodyPr/>
          <a:lstStyle/>
          <a:p>
            <a:fld id="{3BE1A8C0-2BEE-354A-AC32-38F4FCE103AD}" type="slidenum">
              <a:rPr lang="en-US" smtClean="0"/>
              <a:t>38</a:t>
            </a:fld>
            <a:endParaRPr lang="en-US"/>
          </a:p>
        </p:txBody>
      </p:sp>
      <p:pic>
        <p:nvPicPr>
          <p:cNvPr id="5" name="Picture 4">
            <a:extLst>
              <a:ext uri="{FF2B5EF4-FFF2-40B4-BE49-F238E27FC236}">
                <a16:creationId xmlns:a16="http://schemas.microsoft.com/office/drawing/2014/main" id="{0207CB66-280E-F14E-97F3-79C8F104BCB9}"/>
              </a:ext>
            </a:extLst>
          </p:cNvPr>
          <p:cNvPicPr>
            <a:picLocks noChangeAspect="1"/>
          </p:cNvPicPr>
          <p:nvPr/>
        </p:nvPicPr>
        <p:blipFill rotWithShape="1">
          <a:blip r:embed="rId2"/>
          <a:srcRect l="23452" r="24492" b="38704"/>
          <a:stretch/>
        </p:blipFill>
        <p:spPr>
          <a:xfrm>
            <a:off x="2345629" y="73379"/>
            <a:ext cx="6949236" cy="5055212"/>
          </a:xfrm>
          <a:prstGeom prst="rect">
            <a:avLst/>
          </a:prstGeom>
        </p:spPr>
      </p:pic>
    </p:spTree>
    <p:extLst>
      <p:ext uri="{BB962C8B-B14F-4D97-AF65-F5344CB8AC3E}">
        <p14:creationId xmlns:p14="http://schemas.microsoft.com/office/powerpoint/2010/main" val="1658507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1FCCD65-0B6F-A742-B9A6-27121D9776B0}"/>
              </a:ext>
            </a:extLst>
          </p:cNvPr>
          <p:cNvPicPr>
            <a:picLocks noChangeAspect="1"/>
          </p:cNvPicPr>
          <p:nvPr/>
        </p:nvPicPr>
        <p:blipFill>
          <a:blip r:embed="rId2"/>
          <a:stretch>
            <a:fillRect/>
          </a:stretch>
        </p:blipFill>
        <p:spPr>
          <a:xfrm>
            <a:off x="0" y="2347925"/>
            <a:ext cx="12192000" cy="3826761"/>
          </a:xfrm>
          <a:prstGeom prst="rect">
            <a:avLst/>
          </a:prstGeom>
        </p:spPr>
      </p:pic>
      <p:sp>
        <p:nvSpPr>
          <p:cNvPr id="4" name="TextBox 3">
            <a:extLst>
              <a:ext uri="{FF2B5EF4-FFF2-40B4-BE49-F238E27FC236}">
                <a16:creationId xmlns:a16="http://schemas.microsoft.com/office/drawing/2014/main" id="{27A79358-5DF0-E841-A6B7-41F360129813}"/>
              </a:ext>
            </a:extLst>
          </p:cNvPr>
          <p:cNvSpPr txBox="1"/>
          <p:nvPr/>
        </p:nvSpPr>
        <p:spPr>
          <a:xfrm>
            <a:off x="8958649" y="4250725"/>
            <a:ext cx="116570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Long graft</a:t>
            </a:r>
          </a:p>
        </p:txBody>
      </p:sp>
      <p:sp>
        <p:nvSpPr>
          <p:cNvPr id="6" name="TextBox 5">
            <a:extLst>
              <a:ext uri="{FF2B5EF4-FFF2-40B4-BE49-F238E27FC236}">
                <a16:creationId xmlns:a16="http://schemas.microsoft.com/office/drawing/2014/main" id="{C9796726-46A3-244E-84F7-035C73B03174}"/>
              </a:ext>
            </a:extLst>
          </p:cNvPr>
          <p:cNvSpPr txBox="1"/>
          <p:nvPr/>
        </p:nvSpPr>
        <p:spPr>
          <a:xfrm>
            <a:off x="7387256" y="4250725"/>
            <a:ext cx="1178528"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Short graft</a:t>
            </a:r>
          </a:p>
        </p:txBody>
      </p:sp>
      <p:sp>
        <p:nvSpPr>
          <p:cNvPr id="5" name="Slide Number Placeholder 4">
            <a:extLst>
              <a:ext uri="{FF2B5EF4-FFF2-40B4-BE49-F238E27FC236}">
                <a16:creationId xmlns:a16="http://schemas.microsoft.com/office/drawing/2014/main" id="{FBBDDB9E-2C6B-2E47-B471-0AB15DF3323F}"/>
              </a:ext>
            </a:extLst>
          </p:cNvPr>
          <p:cNvSpPr>
            <a:spLocks noGrp="1"/>
          </p:cNvSpPr>
          <p:nvPr>
            <p:ph type="sldNum" sz="quarter" idx="12"/>
          </p:nvPr>
        </p:nvSpPr>
        <p:spPr/>
        <p:txBody>
          <a:bodyPr/>
          <a:lstStyle/>
          <a:p>
            <a:fld id="{3BE1A8C0-2BEE-354A-AC32-38F4FCE103AD}" type="slidenum">
              <a:rPr lang="en-US" smtClean="0"/>
              <a:t>39</a:t>
            </a:fld>
            <a:endParaRPr lang="en-US"/>
          </a:p>
        </p:txBody>
      </p:sp>
      <p:pic>
        <p:nvPicPr>
          <p:cNvPr id="9" name="Picture 8">
            <a:extLst>
              <a:ext uri="{FF2B5EF4-FFF2-40B4-BE49-F238E27FC236}">
                <a16:creationId xmlns:a16="http://schemas.microsoft.com/office/drawing/2014/main" id="{BDA3B8B8-8506-AD4B-847C-0D115ED9E86E}"/>
              </a:ext>
            </a:extLst>
          </p:cNvPr>
          <p:cNvPicPr>
            <a:picLocks noChangeAspect="1"/>
          </p:cNvPicPr>
          <p:nvPr/>
        </p:nvPicPr>
        <p:blipFill rotWithShape="1">
          <a:blip r:embed="rId2"/>
          <a:srcRect l="18833" r="18917" b="22858"/>
          <a:stretch/>
        </p:blipFill>
        <p:spPr>
          <a:xfrm>
            <a:off x="14752" y="537666"/>
            <a:ext cx="12146160" cy="4724400"/>
          </a:xfrm>
          <a:prstGeom prst="rect">
            <a:avLst/>
          </a:prstGeom>
        </p:spPr>
      </p:pic>
      <p:sp>
        <p:nvSpPr>
          <p:cNvPr id="10" name="TextBox 9">
            <a:extLst>
              <a:ext uri="{FF2B5EF4-FFF2-40B4-BE49-F238E27FC236}">
                <a16:creationId xmlns:a16="http://schemas.microsoft.com/office/drawing/2014/main" id="{008D8281-C1C7-7941-98CD-1BB224726C25}"/>
              </a:ext>
            </a:extLst>
          </p:cNvPr>
          <p:cNvSpPr txBox="1"/>
          <p:nvPr/>
        </p:nvSpPr>
        <p:spPr>
          <a:xfrm>
            <a:off x="3244212" y="4992273"/>
            <a:ext cx="3004349" cy="461665"/>
          </a:xfrm>
          <a:prstGeom prst="rect">
            <a:avLst/>
          </a:prstGeom>
          <a:noFill/>
        </p:spPr>
        <p:txBody>
          <a:bodyPr wrap="none" rtlCol="0">
            <a:spAutoFit/>
          </a:bodyPr>
          <a:lstStyle/>
          <a:p>
            <a:pPr algn="l"/>
            <a:r>
              <a:rPr lang="en-US" sz="2400" b="1" i="1" dirty="0">
                <a:solidFill>
                  <a:srgbClr val="FF0000"/>
                </a:solidFill>
                <a:latin typeface="Symbol" pitchFamily="2" charset="2"/>
                <a:cs typeface="Times New Roman" panose="02020603050405020304" pitchFamily="18" charset="0"/>
              </a:rPr>
              <a:t>a </a:t>
            </a:r>
            <a:r>
              <a:rPr lang="en-US" sz="2400" b="1" dirty="0">
                <a:solidFill>
                  <a:srgbClr val="FF0000"/>
                </a:solidFill>
                <a:latin typeface="Times New Roman" panose="02020603050405020304" pitchFamily="18" charset="0"/>
                <a:cs typeface="Times New Roman" panose="02020603050405020304" pitchFamily="18" charset="0"/>
              </a:rPr>
              <a:t>= graft/matrix MW</a:t>
            </a:r>
          </a:p>
        </p:txBody>
      </p:sp>
    </p:spTree>
    <p:extLst>
      <p:ext uri="{BB962C8B-B14F-4D97-AF65-F5344CB8AC3E}">
        <p14:creationId xmlns:p14="http://schemas.microsoft.com/office/powerpoint/2010/main" val="1668970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B7B11-9477-483B-8F78-69C1221AA40B}"/>
              </a:ext>
            </a:extLst>
          </p:cNvPr>
          <p:cNvPicPr>
            <a:picLocks noChangeAspect="1"/>
          </p:cNvPicPr>
          <p:nvPr/>
        </p:nvPicPr>
        <p:blipFill>
          <a:blip r:embed="rId3"/>
          <a:stretch>
            <a:fillRect/>
          </a:stretch>
        </p:blipFill>
        <p:spPr>
          <a:xfrm>
            <a:off x="235079" y="2841903"/>
            <a:ext cx="3203957" cy="2968372"/>
          </a:xfrm>
          <a:prstGeom prst="rect">
            <a:avLst/>
          </a:prstGeom>
        </p:spPr>
      </p:pic>
      <p:sp>
        <p:nvSpPr>
          <p:cNvPr id="10" name="Slide Number Placeholder 3">
            <a:extLst>
              <a:ext uri="{FF2B5EF4-FFF2-40B4-BE49-F238E27FC236}">
                <a16:creationId xmlns:a16="http://schemas.microsoft.com/office/drawing/2014/main" id="{9C39DCC7-452A-4DB1-9BC3-003BC950563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6280FD-D80A-4DE8-8CB9-CECE6EADD6D1}"/>
              </a:ext>
            </a:extLst>
          </p:cNvPr>
          <p:cNvSpPr/>
          <p:nvPr/>
        </p:nvSpPr>
        <p:spPr>
          <a:xfrm>
            <a:off x="296189" y="155940"/>
            <a:ext cx="9281598" cy="3847207"/>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The original nanocomposite</a:t>
            </a:r>
          </a:p>
          <a:p>
            <a:endParaRPr lang="en-US" sz="32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Polydisperse aggregates</a:t>
            </a:r>
          </a:p>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Processed under shear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Kinetically mixed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B9FA83B-ACB7-45D9-A346-936CBCCD26C7}"/>
              </a:ext>
            </a:extLst>
          </p:cNvPr>
          <p:cNvSpPr/>
          <p:nvPr/>
        </p:nvSpPr>
        <p:spPr>
          <a:xfrm>
            <a:off x="225291" y="6092317"/>
            <a:ext cx="8626081"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Song, L; Wang, Z; Tang, X.; Chen, L.; Chen, P.; Yuan, Q.; </a:t>
            </a:r>
            <a:r>
              <a:rPr lang="en-US" sz="1200" b="1" dirty="0">
                <a:latin typeface="Arial" panose="020B0604020202020204" pitchFamily="34" charset="0"/>
                <a:cs typeface="Arial" panose="020B0604020202020204" pitchFamily="34" charset="0"/>
              </a:rPr>
              <a:t>Li, L. </a:t>
            </a:r>
            <a:r>
              <a:rPr lang="en-US" sz="1200" dirty="0">
                <a:latin typeface="Arial" panose="020B0604020202020204" pitchFamily="34" charset="0"/>
                <a:cs typeface="Arial" panose="020B0604020202020204" pitchFamily="34" charset="0"/>
              </a:rPr>
              <a:t>Visualizing the Toughening Mechanism of Nanofiller with 3D X-ray Nano-CT: Stress-Induced Phase Separation of Silica Nanofiller and Silicone Polymer Double Networks Macromolecules 50 7249-7257 (2017). </a:t>
            </a:r>
          </a:p>
        </p:txBody>
      </p:sp>
      <p:pic>
        <p:nvPicPr>
          <p:cNvPr id="22" name="Picture 21">
            <a:extLst>
              <a:ext uri="{FF2B5EF4-FFF2-40B4-BE49-F238E27FC236}">
                <a16:creationId xmlns:a16="http://schemas.microsoft.com/office/drawing/2014/main" id="{89E109B9-6763-4CD2-96A1-FB8CBD622CA1}"/>
              </a:ext>
            </a:extLst>
          </p:cNvPr>
          <p:cNvPicPr>
            <a:picLocks noChangeAspect="1"/>
          </p:cNvPicPr>
          <p:nvPr/>
        </p:nvPicPr>
        <p:blipFill>
          <a:blip r:embed="rId4"/>
          <a:stretch>
            <a:fillRect/>
          </a:stretch>
        </p:blipFill>
        <p:spPr>
          <a:xfrm>
            <a:off x="8439149" y="136525"/>
            <a:ext cx="3456661" cy="4727291"/>
          </a:xfrm>
          <a:prstGeom prst="rect">
            <a:avLst/>
          </a:prstGeom>
        </p:spPr>
      </p:pic>
      <p:sp>
        <p:nvSpPr>
          <p:cNvPr id="23" name="Explosion: 14 Points 22">
            <a:extLst>
              <a:ext uri="{FF2B5EF4-FFF2-40B4-BE49-F238E27FC236}">
                <a16:creationId xmlns:a16="http://schemas.microsoft.com/office/drawing/2014/main" id="{649008A3-8F13-4843-BB06-B0FB4AF7635B}"/>
              </a:ext>
            </a:extLst>
          </p:cNvPr>
          <p:cNvSpPr/>
          <p:nvPr/>
        </p:nvSpPr>
        <p:spPr>
          <a:xfrm>
            <a:off x="6157836" y="4285189"/>
            <a:ext cx="3106136" cy="177311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100,000x larger</a:t>
            </a:r>
          </a:p>
        </p:txBody>
      </p:sp>
      <p:sp>
        <p:nvSpPr>
          <p:cNvPr id="26" name="TextBox 25">
            <a:extLst>
              <a:ext uri="{FF2B5EF4-FFF2-40B4-BE49-F238E27FC236}">
                <a16:creationId xmlns:a16="http://schemas.microsoft.com/office/drawing/2014/main" id="{0501EC9E-33EF-48B9-B004-891840633AEC}"/>
              </a:ext>
            </a:extLst>
          </p:cNvPr>
          <p:cNvSpPr txBox="1"/>
          <p:nvPr/>
        </p:nvSpPr>
        <p:spPr>
          <a:xfrm>
            <a:off x="2614213" y="1900005"/>
            <a:ext cx="6096000" cy="1200329"/>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Tear resistance </a:t>
            </a:r>
          </a:p>
          <a:p>
            <a:pPr algn="ctr"/>
            <a:r>
              <a:rPr lang="en-US" sz="2400" b="1" dirty="0">
                <a:solidFill>
                  <a:srgbClr val="FF0000"/>
                </a:solidFill>
                <a:latin typeface="Arial" panose="020B0604020202020204" pitchFamily="34" charset="0"/>
                <a:cs typeface="Arial" panose="020B0604020202020204" pitchFamily="34" charset="0"/>
              </a:rPr>
              <a:t>Static charge dissipation</a:t>
            </a:r>
          </a:p>
        </p:txBody>
      </p:sp>
    </p:spTree>
    <p:extLst>
      <p:ext uri="{BB962C8B-B14F-4D97-AF65-F5344CB8AC3E}">
        <p14:creationId xmlns:p14="http://schemas.microsoft.com/office/powerpoint/2010/main" val="1479920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4A75961-017F-A84E-B627-9F33A0C69248}"/>
              </a:ext>
            </a:extLst>
          </p:cNvPr>
          <p:cNvPicPr>
            <a:picLocks noChangeAspect="1"/>
          </p:cNvPicPr>
          <p:nvPr/>
        </p:nvPicPr>
        <p:blipFill>
          <a:blip r:embed="rId2"/>
          <a:stretch>
            <a:fillRect/>
          </a:stretch>
        </p:blipFill>
        <p:spPr>
          <a:xfrm>
            <a:off x="2655073" y="0"/>
            <a:ext cx="6881854" cy="6858000"/>
          </a:xfrm>
          <a:prstGeom prst="rect">
            <a:avLst/>
          </a:prstGeom>
        </p:spPr>
      </p:pic>
      <p:sp>
        <p:nvSpPr>
          <p:cNvPr id="3" name="Slide Number Placeholder 2">
            <a:extLst>
              <a:ext uri="{FF2B5EF4-FFF2-40B4-BE49-F238E27FC236}">
                <a16:creationId xmlns:a16="http://schemas.microsoft.com/office/drawing/2014/main" id="{F409F339-FB85-2146-83E4-8573DFD9C530}"/>
              </a:ext>
            </a:extLst>
          </p:cNvPr>
          <p:cNvSpPr>
            <a:spLocks noGrp="1"/>
          </p:cNvSpPr>
          <p:nvPr>
            <p:ph type="sldNum" sz="quarter" idx="12"/>
          </p:nvPr>
        </p:nvSpPr>
        <p:spPr/>
        <p:txBody>
          <a:bodyPr/>
          <a:lstStyle/>
          <a:p>
            <a:fld id="{3BE1A8C0-2BEE-354A-AC32-38F4FCE103AD}" type="slidenum">
              <a:rPr lang="en-US" smtClean="0"/>
              <a:t>40</a:t>
            </a:fld>
            <a:endParaRPr lang="en-US"/>
          </a:p>
        </p:txBody>
      </p:sp>
    </p:spTree>
    <p:extLst>
      <p:ext uri="{BB962C8B-B14F-4D97-AF65-F5344CB8AC3E}">
        <p14:creationId xmlns:p14="http://schemas.microsoft.com/office/powerpoint/2010/main" val="2617559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38AC481-BA77-E74F-B5AA-987BBB17B381}"/>
              </a:ext>
            </a:extLst>
          </p:cNvPr>
          <p:cNvSpPr>
            <a:spLocks noGrp="1"/>
          </p:cNvSpPr>
          <p:nvPr>
            <p:ph type="sldNum" sz="quarter" idx="12"/>
          </p:nvPr>
        </p:nvSpPr>
        <p:spPr/>
        <p:txBody>
          <a:bodyPr/>
          <a:lstStyle/>
          <a:p>
            <a:fld id="{3BE1A8C0-2BEE-354A-AC32-38F4FCE103AD}" type="slidenum">
              <a:rPr lang="en-US" smtClean="0"/>
              <a:t>41</a:t>
            </a:fld>
            <a:endParaRPr lang="en-US"/>
          </a:p>
        </p:txBody>
      </p:sp>
      <p:pic>
        <p:nvPicPr>
          <p:cNvPr id="3" name="Picture 2">
            <a:extLst>
              <a:ext uri="{FF2B5EF4-FFF2-40B4-BE49-F238E27FC236}">
                <a16:creationId xmlns:a16="http://schemas.microsoft.com/office/drawing/2014/main" id="{2CFB4E8B-0D23-AF4A-A766-55067DF947F4}"/>
              </a:ext>
            </a:extLst>
          </p:cNvPr>
          <p:cNvPicPr>
            <a:picLocks noChangeAspect="1"/>
          </p:cNvPicPr>
          <p:nvPr/>
        </p:nvPicPr>
        <p:blipFill>
          <a:blip r:embed="rId2"/>
          <a:stretch>
            <a:fillRect/>
          </a:stretch>
        </p:blipFill>
        <p:spPr>
          <a:xfrm>
            <a:off x="2035265" y="0"/>
            <a:ext cx="8121470" cy="6858000"/>
          </a:xfrm>
          <a:prstGeom prst="rect">
            <a:avLst/>
          </a:prstGeom>
        </p:spPr>
      </p:pic>
      <p:sp>
        <p:nvSpPr>
          <p:cNvPr id="4" name="Rectangle 3">
            <a:extLst>
              <a:ext uri="{FF2B5EF4-FFF2-40B4-BE49-F238E27FC236}">
                <a16:creationId xmlns:a16="http://schemas.microsoft.com/office/drawing/2014/main" id="{074429BC-9075-EB46-8B7C-9F817D3FCF9C}"/>
              </a:ext>
            </a:extLst>
          </p:cNvPr>
          <p:cNvSpPr/>
          <p:nvPr/>
        </p:nvSpPr>
        <p:spPr>
          <a:xfrm>
            <a:off x="157133" y="2728796"/>
            <a:ext cx="2551990" cy="120032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He J, Liu Y, Babu T, Wei Z, </a:t>
            </a:r>
            <a:r>
              <a:rPr lang="en-US" sz="1200" dirty="0" err="1">
                <a:latin typeface="Times New Roman" panose="02020603050405020304" pitchFamily="18" charset="0"/>
                <a:cs typeface="Times New Roman" panose="02020603050405020304" pitchFamily="18" charset="0"/>
              </a:rPr>
              <a:t>Nie</a:t>
            </a:r>
            <a:r>
              <a:rPr lang="en-US" sz="1200" dirty="0">
                <a:latin typeface="Times New Roman" panose="02020603050405020304" pitchFamily="18" charset="0"/>
                <a:cs typeface="Times New Roman" panose="02020603050405020304" pitchFamily="18" charset="0"/>
              </a:rPr>
              <a:t> Z </a:t>
            </a:r>
            <a:r>
              <a:rPr lang="en-US" sz="1200" i="1" dirty="0">
                <a:latin typeface="Times New Roman" panose="02020603050405020304" pitchFamily="18" charset="0"/>
                <a:cs typeface="Times New Roman" panose="02020603050405020304" pitchFamily="18" charset="0"/>
              </a:rPr>
              <a:t>Self-assembly of inorganic nanoparticle vesicles and tubules driven by tethered linear block copolymers. </a:t>
            </a:r>
            <a:r>
              <a:rPr lang="en-US" sz="1200" dirty="0">
                <a:latin typeface="Times New Roman" panose="02020603050405020304" pitchFamily="18" charset="0"/>
                <a:cs typeface="Times New Roman" panose="02020603050405020304" pitchFamily="18" charset="0"/>
              </a:rPr>
              <a:t>J. Am. Chem. Soc. </a:t>
            </a:r>
            <a:r>
              <a:rPr lang="en-US" sz="1200" b="1" dirty="0">
                <a:latin typeface="Times New Roman" panose="02020603050405020304" pitchFamily="18" charset="0"/>
                <a:cs typeface="Times New Roman" panose="02020603050405020304" pitchFamily="18" charset="0"/>
              </a:rPr>
              <a:t>134</a:t>
            </a:r>
            <a:r>
              <a:rPr lang="en-US" sz="1200" dirty="0">
                <a:latin typeface="Times New Roman" panose="02020603050405020304" pitchFamily="18" charset="0"/>
                <a:cs typeface="Times New Roman" panose="02020603050405020304" pitchFamily="18" charset="0"/>
              </a:rPr>
              <a:t> 11342−11345 (2012). </a:t>
            </a:r>
          </a:p>
        </p:txBody>
      </p:sp>
    </p:spTree>
    <p:extLst>
      <p:ext uri="{BB962C8B-B14F-4D97-AF65-F5344CB8AC3E}">
        <p14:creationId xmlns:p14="http://schemas.microsoft.com/office/powerpoint/2010/main" val="1053325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9D5EC04-4B32-2E4B-BFFB-44568F24D781}"/>
              </a:ext>
            </a:extLst>
          </p:cNvPr>
          <p:cNvSpPr>
            <a:spLocks noGrp="1"/>
          </p:cNvSpPr>
          <p:nvPr>
            <p:ph type="sldNum" sz="quarter" idx="12"/>
          </p:nvPr>
        </p:nvSpPr>
        <p:spPr/>
        <p:txBody>
          <a:bodyPr/>
          <a:lstStyle/>
          <a:p>
            <a:fld id="{3BE1A8C0-2BEE-354A-AC32-38F4FCE103AD}" type="slidenum">
              <a:rPr lang="en-US" smtClean="0"/>
              <a:t>42</a:t>
            </a:fld>
            <a:endParaRPr lang="en-US"/>
          </a:p>
        </p:txBody>
      </p:sp>
      <p:pic>
        <p:nvPicPr>
          <p:cNvPr id="3" name="Picture 2">
            <a:extLst>
              <a:ext uri="{FF2B5EF4-FFF2-40B4-BE49-F238E27FC236}">
                <a16:creationId xmlns:a16="http://schemas.microsoft.com/office/drawing/2014/main" id="{CA4AB601-29E5-1347-A648-453D4FE19008}"/>
              </a:ext>
            </a:extLst>
          </p:cNvPr>
          <p:cNvPicPr>
            <a:picLocks noChangeAspect="1"/>
          </p:cNvPicPr>
          <p:nvPr/>
        </p:nvPicPr>
        <p:blipFill>
          <a:blip r:embed="rId2"/>
          <a:stretch>
            <a:fillRect/>
          </a:stretch>
        </p:blipFill>
        <p:spPr>
          <a:xfrm>
            <a:off x="0" y="722353"/>
            <a:ext cx="12192000" cy="5708654"/>
          </a:xfrm>
          <a:prstGeom prst="rect">
            <a:avLst/>
          </a:prstGeom>
        </p:spPr>
      </p:pic>
      <p:sp>
        <p:nvSpPr>
          <p:cNvPr id="4" name="TextBox 3">
            <a:extLst>
              <a:ext uri="{FF2B5EF4-FFF2-40B4-BE49-F238E27FC236}">
                <a16:creationId xmlns:a16="http://schemas.microsoft.com/office/drawing/2014/main" id="{F91AAFDA-0AB3-0146-BCA0-95B46A758545}"/>
              </a:ext>
            </a:extLst>
          </p:cNvPr>
          <p:cNvSpPr txBox="1"/>
          <p:nvPr/>
        </p:nvSpPr>
        <p:spPr>
          <a:xfrm>
            <a:off x="1315994" y="124421"/>
            <a:ext cx="871488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Huang J, Zhou J, Liu M </a:t>
            </a:r>
            <a:r>
              <a:rPr lang="en-US" i="1" dirty="0">
                <a:latin typeface="Times New Roman" panose="02020603050405020304" pitchFamily="18" charset="0"/>
                <a:cs typeface="Times New Roman" panose="02020603050405020304" pitchFamily="18" charset="0"/>
              </a:rPr>
              <a:t>Interphase in Polymer Nanocomposites JACS Au</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280-291 (2022).</a:t>
            </a:r>
          </a:p>
        </p:txBody>
      </p:sp>
    </p:spTree>
    <p:extLst>
      <p:ext uri="{BB962C8B-B14F-4D97-AF65-F5344CB8AC3E}">
        <p14:creationId xmlns:p14="http://schemas.microsoft.com/office/powerpoint/2010/main" val="2878407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2A1E10C-8484-044F-8B5E-89ED6342DC59}"/>
              </a:ext>
            </a:extLst>
          </p:cNvPr>
          <p:cNvSpPr>
            <a:spLocks noGrp="1"/>
          </p:cNvSpPr>
          <p:nvPr>
            <p:ph type="sldNum" sz="quarter" idx="12"/>
          </p:nvPr>
        </p:nvSpPr>
        <p:spPr/>
        <p:txBody>
          <a:bodyPr/>
          <a:lstStyle/>
          <a:p>
            <a:fld id="{3BE1A8C0-2BEE-354A-AC32-38F4FCE103AD}" type="slidenum">
              <a:rPr lang="en-US" smtClean="0"/>
              <a:t>43</a:t>
            </a:fld>
            <a:endParaRPr lang="en-US"/>
          </a:p>
        </p:txBody>
      </p:sp>
      <p:pic>
        <p:nvPicPr>
          <p:cNvPr id="3" name="Picture 2">
            <a:extLst>
              <a:ext uri="{FF2B5EF4-FFF2-40B4-BE49-F238E27FC236}">
                <a16:creationId xmlns:a16="http://schemas.microsoft.com/office/drawing/2014/main" id="{636F043A-5FE1-9C46-B9F8-D0E87F8CE374}"/>
              </a:ext>
            </a:extLst>
          </p:cNvPr>
          <p:cNvPicPr>
            <a:picLocks noChangeAspect="1"/>
          </p:cNvPicPr>
          <p:nvPr/>
        </p:nvPicPr>
        <p:blipFill>
          <a:blip r:embed="rId2"/>
          <a:stretch>
            <a:fillRect/>
          </a:stretch>
        </p:blipFill>
        <p:spPr>
          <a:xfrm>
            <a:off x="2461193" y="0"/>
            <a:ext cx="7269613" cy="6858000"/>
          </a:xfrm>
          <a:prstGeom prst="rect">
            <a:avLst/>
          </a:prstGeom>
        </p:spPr>
      </p:pic>
      <p:pic>
        <p:nvPicPr>
          <p:cNvPr id="4" name="Picture 3">
            <a:extLst>
              <a:ext uri="{FF2B5EF4-FFF2-40B4-BE49-F238E27FC236}">
                <a16:creationId xmlns:a16="http://schemas.microsoft.com/office/drawing/2014/main" id="{4959C9E5-737B-CF4D-9AEA-AF7D6D68C51C}"/>
              </a:ext>
            </a:extLst>
          </p:cNvPr>
          <p:cNvPicPr>
            <a:picLocks noChangeAspect="1"/>
          </p:cNvPicPr>
          <p:nvPr/>
        </p:nvPicPr>
        <p:blipFill>
          <a:blip r:embed="rId3"/>
          <a:stretch>
            <a:fillRect/>
          </a:stretch>
        </p:blipFill>
        <p:spPr>
          <a:xfrm>
            <a:off x="8932048" y="405198"/>
            <a:ext cx="2942796" cy="298375"/>
          </a:xfrm>
          <a:prstGeom prst="rect">
            <a:avLst/>
          </a:prstGeom>
        </p:spPr>
      </p:pic>
    </p:spTree>
    <p:extLst>
      <p:ext uri="{BB962C8B-B14F-4D97-AF65-F5344CB8AC3E}">
        <p14:creationId xmlns:p14="http://schemas.microsoft.com/office/powerpoint/2010/main" val="860593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1389AFA-1C53-B64D-B802-96ED169D05FF}"/>
              </a:ext>
            </a:extLst>
          </p:cNvPr>
          <p:cNvSpPr>
            <a:spLocks noGrp="1"/>
          </p:cNvSpPr>
          <p:nvPr>
            <p:ph type="sldNum" sz="quarter" idx="12"/>
          </p:nvPr>
        </p:nvSpPr>
        <p:spPr/>
        <p:txBody>
          <a:bodyPr/>
          <a:lstStyle/>
          <a:p>
            <a:fld id="{3BE1A8C0-2BEE-354A-AC32-38F4FCE103AD}" type="slidenum">
              <a:rPr lang="en-US" smtClean="0"/>
              <a:t>44</a:t>
            </a:fld>
            <a:endParaRPr lang="en-US"/>
          </a:p>
        </p:txBody>
      </p:sp>
      <p:pic>
        <p:nvPicPr>
          <p:cNvPr id="3" name="Picture 2">
            <a:extLst>
              <a:ext uri="{FF2B5EF4-FFF2-40B4-BE49-F238E27FC236}">
                <a16:creationId xmlns:a16="http://schemas.microsoft.com/office/drawing/2014/main" id="{70F45E7D-778C-B148-AE06-B082CC53ACCA}"/>
              </a:ext>
            </a:extLst>
          </p:cNvPr>
          <p:cNvPicPr>
            <a:picLocks noChangeAspect="1"/>
          </p:cNvPicPr>
          <p:nvPr/>
        </p:nvPicPr>
        <p:blipFill>
          <a:blip r:embed="rId2"/>
          <a:stretch>
            <a:fillRect/>
          </a:stretch>
        </p:blipFill>
        <p:spPr>
          <a:xfrm>
            <a:off x="2210978" y="0"/>
            <a:ext cx="7770043" cy="6858000"/>
          </a:xfrm>
          <a:prstGeom prst="rect">
            <a:avLst/>
          </a:prstGeom>
        </p:spPr>
      </p:pic>
      <p:pic>
        <p:nvPicPr>
          <p:cNvPr id="4" name="Picture 3">
            <a:extLst>
              <a:ext uri="{FF2B5EF4-FFF2-40B4-BE49-F238E27FC236}">
                <a16:creationId xmlns:a16="http://schemas.microsoft.com/office/drawing/2014/main" id="{03E29514-BD39-DC43-A12D-FE232F185CE9}"/>
              </a:ext>
            </a:extLst>
          </p:cNvPr>
          <p:cNvPicPr>
            <a:picLocks noChangeAspect="1"/>
          </p:cNvPicPr>
          <p:nvPr/>
        </p:nvPicPr>
        <p:blipFill>
          <a:blip r:embed="rId3"/>
          <a:stretch>
            <a:fillRect/>
          </a:stretch>
        </p:blipFill>
        <p:spPr>
          <a:xfrm>
            <a:off x="8690747" y="521385"/>
            <a:ext cx="2908021" cy="541295"/>
          </a:xfrm>
          <a:prstGeom prst="rect">
            <a:avLst/>
          </a:prstGeom>
        </p:spPr>
      </p:pic>
    </p:spTree>
    <p:extLst>
      <p:ext uri="{BB962C8B-B14F-4D97-AF65-F5344CB8AC3E}">
        <p14:creationId xmlns:p14="http://schemas.microsoft.com/office/powerpoint/2010/main" val="192937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1424501-0830-A64A-A7A4-0BCCF4269208}"/>
              </a:ext>
            </a:extLst>
          </p:cNvPr>
          <p:cNvSpPr>
            <a:spLocks noGrp="1"/>
          </p:cNvSpPr>
          <p:nvPr>
            <p:ph type="sldNum" sz="quarter" idx="12"/>
          </p:nvPr>
        </p:nvSpPr>
        <p:spPr/>
        <p:txBody>
          <a:bodyPr/>
          <a:lstStyle/>
          <a:p>
            <a:fld id="{3BE1A8C0-2BEE-354A-AC32-38F4FCE103AD}" type="slidenum">
              <a:rPr lang="en-US" smtClean="0"/>
              <a:t>45</a:t>
            </a:fld>
            <a:endParaRPr lang="en-US"/>
          </a:p>
        </p:txBody>
      </p:sp>
      <p:pic>
        <p:nvPicPr>
          <p:cNvPr id="3" name="Picture 2">
            <a:extLst>
              <a:ext uri="{FF2B5EF4-FFF2-40B4-BE49-F238E27FC236}">
                <a16:creationId xmlns:a16="http://schemas.microsoft.com/office/drawing/2014/main" id="{C113344B-5E6D-3149-B476-BAE5A19B9F7D}"/>
              </a:ext>
            </a:extLst>
          </p:cNvPr>
          <p:cNvPicPr>
            <a:picLocks noChangeAspect="1"/>
          </p:cNvPicPr>
          <p:nvPr/>
        </p:nvPicPr>
        <p:blipFill>
          <a:blip r:embed="rId2"/>
          <a:stretch>
            <a:fillRect/>
          </a:stretch>
        </p:blipFill>
        <p:spPr>
          <a:xfrm>
            <a:off x="539183" y="6350"/>
            <a:ext cx="11113634" cy="6858000"/>
          </a:xfrm>
          <a:prstGeom prst="rect">
            <a:avLst/>
          </a:prstGeom>
        </p:spPr>
      </p:pic>
    </p:spTree>
    <p:extLst>
      <p:ext uri="{BB962C8B-B14F-4D97-AF65-F5344CB8AC3E}">
        <p14:creationId xmlns:p14="http://schemas.microsoft.com/office/powerpoint/2010/main" val="10092714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DF665EB8-69A7-1B47-BF7C-C0490FBF7351}"/>
              </a:ext>
            </a:extLst>
          </p:cNvPr>
          <p:cNvSpPr>
            <a:spLocks noGrp="1"/>
          </p:cNvSpPr>
          <p:nvPr>
            <p:ph type="sldNum" sz="quarter" idx="12"/>
          </p:nvPr>
        </p:nvSpPr>
        <p:spPr/>
        <p:txBody>
          <a:bodyPr/>
          <a:lstStyle/>
          <a:p>
            <a:fld id="{3BE1A8C0-2BEE-354A-AC32-38F4FCE103AD}" type="slidenum">
              <a:rPr lang="en-US" smtClean="0"/>
              <a:t>46</a:t>
            </a:fld>
            <a:endParaRPr lang="en-US"/>
          </a:p>
        </p:txBody>
      </p:sp>
      <p:pic>
        <p:nvPicPr>
          <p:cNvPr id="4" name="Picture 3">
            <a:extLst>
              <a:ext uri="{FF2B5EF4-FFF2-40B4-BE49-F238E27FC236}">
                <a16:creationId xmlns:a16="http://schemas.microsoft.com/office/drawing/2014/main" id="{21F0874B-4E8B-AE4D-A6E6-81D1D10D37C7}"/>
              </a:ext>
            </a:extLst>
          </p:cNvPr>
          <p:cNvPicPr>
            <a:picLocks noChangeAspect="1"/>
          </p:cNvPicPr>
          <p:nvPr/>
        </p:nvPicPr>
        <p:blipFill>
          <a:blip r:embed="rId2"/>
          <a:stretch>
            <a:fillRect/>
          </a:stretch>
        </p:blipFill>
        <p:spPr>
          <a:xfrm>
            <a:off x="1574830" y="0"/>
            <a:ext cx="9042339" cy="6858000"/>
          </a:xfrm>
          <a:prstGeom prst="rect">
            <a:avLst/>
          </a:prstGeom>
        </p:spPr>
      </p:pic>
    </p:spTree>
    <p:extLst>
      <p:ext uri="{BB962C8B-B14F-4D97-AF65-F5344CB8AC3E}">
        <p14:creationId xmlns:p14="http://schemas.microsoft.com/office/powerpoint/2010/main" val="3464186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0044B54-C43D-2C4C-9F0C-6348CBB1F66A}"/>
              </a:ext>
            </a:extLst>
          </p:cNvPr>
          <p:cNvSpPr>
            <a:spLocks noGrp="1"/>
          </p:cNvSpPr>
          <p:nvPr>
            <p:ph type="sldNum" sz="quarter" idx="12"/>
          </p:nvPr>
        </p:nvSpPr>
        <p:spPr/>
        <p:txBody>
          <a:bodyPr/>
          <a:lstStyle/>
          <a:p>
            <a:fld id="{3BE1A8C0-2BEE-354A-AC32-38F4FCE103AD}" type="slidenum">
              <a:rPr lang="en-US" smtClean="0"/>
              <a:t>47</a:t>
            </a:fld>
            <a:endParaRPr lang="en-US"/>
          </a:p>
        </p:txBody>
      </p:sp>
      <p:pic>
        <p:nvPicPr>
          <p:cNvPr id="3" name="Picture 2">
            <a:extLst>
              <a:ext uri="{FF2B5EF4-FFF2-40B4-BE49-F238E27FC236}">
                <a16:creationId xmlns:a16="http://schemas.microsoft.com/office/drawing/2014/main" id="{29F6CF86-128B-274A-A9FE-F34DE8B9DBF9}"/>
              </a:ext>
            </a:extLst>
          </p:cNvPr>
          <p:cNvPicPr>
            <a:picLocks noChangeAspect="1"/>
          </p:cNvPicPr>
          <p:nvPr/>
        </p:nvPicPr>
        <p:blipFill>
          <a:blip r:embed="rId3"/>
          <a:stretch>
            <a:fillRect/>
          </a:stretch>
        </p:blipFill>
        <p:spPr>
          <a:xfrm>
            <a:off x="938427" y="1229841"/>
            <a:ext cx="10566400" cy="4787900"/>
          </a:xfrm>
          <a:prstGeom prst="rect">
            <a:avLst/>
          </a:prstGeom>
        </p:spPr>
      </p:pic>
      <p:sp>
        <p:nvSpPr>
          <p:cNvPr id="4" name="TextBox 3">
            <a:extLst>
              <a:ext uri="{FF2B5EF4-FFF2-40B4-BE49-F238E27FC236}">
                <a16:creationId xmlns:a16="http://schemas.microsoft.com/office/drawing/2014/main" id="{9BB87E4E-5BE5-6B42-BB7F-36287AFF663A}"/>
              </a:ext>
            </a:extLst>
          </p:cNvPr>
          <p:cNvSpPr txBox="1"/>
          <p:nvPr/>
        </p:nvSpPr>
        <p:spPr>
          <a:xfrm>
            <a:off x="1810265" y="240957"/>
            <a:ext cx="882272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Bailey EJ, Winey KI </a:t>
            </a:r>
            <a:r>
              <a:rPr lang="en-US" i="1" dirty="0">
                <a:latin typeface="Times New Roman" panose="02020603050405020304" pitchFamily="18" charset="0"/>
                <a:cs typeface="Times New Roman" panose="02020603050405020304" pitchFamily="18" charset="0"/>
              </a:rPr>
              <a:t>Dynamics of polymer segments, polymer chains, and nanoparticles in polymer nanocomposite melts: A review </a:t>
            </a:r>
            <a:r>
              <a:rPr lang="en-US" dirty="0">
                <a:latin typeface="Times New Roman" panose="02020603050405020304" pitchFamily="18" charset="0"/>
                <a:cs typeface="Times New Roman" panose="02020603050405020304" pitchFamily="18" charset="0"/>
              </a:rPr>
              <a:t> Prog. </a:t>
            </a:r>
            <a:r>
              <a:rPr lang="en-US" dirty="0" err="1">
                <a:latin typeface="Times New Roman" panose="02020603050405020304" pitchFamily="18" charset="0"/>
                <a:cs typeface="Times New Roman" panose="02020603050405020304" pitchFamily="18" charset="0"/>
              </a:rPr>
              <a:t>Polym</a:t>
            </a:r>
            <a:r>
              <a:rPr lang="en-US" dirty="0">
                <a:latin typeface="Times New Roman" panose="02020603050405020304" pitchFamily="18" charset="0"/>
                <a:cs typeface="Times New Roman" panose="02020603050405020304" pitchFamily="18" charset="0"/>
              </a:rPr>
              <a:t>. Sci. </a:t>
            </a:r>
            <a:r>
              <a:rPr lang="en-US" b="1" dirty="0">
                <a:latin typeface="Times New Roman" panose="02020603050405020304" pitchFamily="18" charset="0"/>
                <a:cs typeface="Times New Roman" panose="02020603050405020304" pitchFamily="18" charset="0"/>
              </a:rPr>
              <a:t>105</a:t>
            </a:r>
            <a:r>
              <a:rPr lang="en-US" dirty="0">
                <a:latin typeface="Times New Roman" panose="02020603050405020304" pitchFamily="18" charset="0"/>
                <a:cs typeface="Times New Roman" panose="02020603050405020304" pitchFamily="18" charset="0"/>
              </a:rPr>
              <a:t> 101242 (2020)</a:t>
            </a:r>
          </a:p>
        </p:txBody>
      </p:sp>
    </p:spTree>
    <p:extLst>
      <p:ext uri="{BB962C8B-B14F-4D97-AF65-F5344CB8AC3E}">
        <p14:creationId xmlns:p14="http://schemas.microsoft.com/office/powerpoint/2010/main" val="2872310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2A3F2DCD-085C-6D46-9F05-2391A17A8DF7}"/>
              </a:ext>
            </a:extLst>
          </p:cNvPr>
          <p:cNvSpPr>
            <a:spLocks noGrp="1"/>
          </p:cNvSpPr>
          <p:nvPr>
            <p:ph type="sldNum" sz="quarter" idx="12"/>
          </p:nvPr>
        </p:nvSpPr>
        <p:spPr/>
        <p:txBody>
          <a:bodyPr/>
          <a:lstStyle/>
          <a:p>
            <a:fld id="{3BE1A8C0-2BEE-354A-AC32-38F4FCE103AD}" type="slidenum">
              <a:rPr lang="en-US" smtClean="0"/>
              <a:t>48</a:t>
            </a:fld>
            <a:endParaRPr lang="en-US"/>
          </a:p>
        </p:txBody>
      </p:sp>
      <p:pic>
        <p:nvPicPr>
          <p:cNvPr id="3" name="Picture 2">
            <a:extLst>
              <a:ext uri="{FF2B5EF4-FFF2-40B4-BE49-F238E27FC236}">
                <a16:creationId xmlns:a16="http://schemas.microsoft.com/office/drawing/2014/main" id="{2E45600D-2E12-FE4C-BF77-F61EC9F6AED6}"/>
              </a:ext>
            </a:extLst>
          </p:cNvPr>
          <p:cNvPicPr>
            <a:picLocks noChangeAspect="1"/>
          </p:cNvPicPr>
          <p:nvPr/>
        </p:nvPicPr>
        <p:blipFill>
          <a:blip r:embed="rId2"/>
          <a:stretch>
            <a:fillRect/>
          </a:stretch>
        </p:blipFill>
        <p:spPr>
          <a:xfrm>
            <a:off x="2972554" y="0"/>
            <a:ext cx="6246891" cy="6858000"/>
          </a:xfrm>
          <a:prstGeom prst="rect">
            <a:avLst/>
          </a:prstGeom>
        </p:spPr>
      </p:pic>
    </p:spTree>
    <p:extLst>
      <p:ext uri="{BB962C8B-B14F-4D97-AF65-F5344CB8AC3E}">
        <p14:creationId xmlns:p14="http://schemas.microsoft.com/office/powerpoint/2010/main" val="3830978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A274341-D377-344D-B3D1-EC8B9EB419A7}"/>
              </a:ext>
            </a:extLst>
          </p:cNvPr>
          <p:cNvSpPr>
            <a:spLocks noGrp="1"/>
          </p:cNvSpPr>
          <p:nvPr>
            <p:ph type="sldNum" sz="quarter" idx="12"/>
          </p:nvPr>
        </p:nvSpPr>
        <p:spPr/>
        <p:txBody>
          <a:bodyPr/>
          <a:lstStyle/>
          <a:p>
            <a:fld id="{3BE1A8C0-2BEE-354A-AC32-38F4FCE103AD}" type="slidenum">
              <a:rPr lang="en-US" smtClean="0"/>
              <a:t>49</a:t>
            </a:fld>
            <a:endParaRPr lang="en-US"/>
          </a:p>
        </p:txBody>
      </p:sp>
      <p:pic>
        <p:nvPicPr>
          <p:cNvPr id="3" name="Picture 2">
            <a:extLst>
              <a:ext uri="{FF2B5EF4-FFF2-40B4-BE49-F238E27FC236}">
                <a16:creationId xmlns:a16="http://schemas.microsoft.com/office/drawing/2014/main" id="{845D0C47-463B-6A4D-AE2D-8FB2BD271A9A}"/>
              </a:ext>
            </a:extLst>
          </p:cNvPr>
          <p:cNvPicPr>
            <a:picLocks noChangeAspect="1"/>
          </p:cNvPicPr>
          <p:nvPr/>
        </p:nvPicPr>
        <p:blipFill>
          <a:blip r:embed="rId2"/>
          <a:stretch>
            <a:fillRect/>
          </a:stretch>
        </p:blipFill>
        <p:spPr>
          <a:xfrm>
            <a:off x="0" y="429466"/>
            <a:ext cx="12192000" cy="5999067"/>
          </a:xfrm>
          <a:prstGeom prst="rect">
            <a:avLst/>
          </a:prstGeom>
        </p:spPr>
      </p:pic>
    </p:spTree>
    <p:extLst>
      <p:ext uri="{BB962C8B-B14F-4D97-AF65-F5344CB8AC3E}">
        <p14:creationId xmlns:p14="http://schemas.microsoft.com/office/powerpoint/2010/main" val="3258102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493B08-E0E8-4689-821D-187555A66E88}"/>
              </a:ext>
            </a:extLst>
          </p:cNvPr>
          <p:cNvPicPr>
            <a:picLocks noChangeAspect="1"/>
          </p:cNvPicPr>
          <p:nvPr/>
        </p:nvPicPr>
        <p:blipFill>
          <a:blip r:embed="rId3"/>
          <a:stretch>
            <a:fillRect/>
          </a:stretch>
        </p:blipFill>
        <p:spPr>
          <a:xfrm>
            <a:off x="6227138" y="175132"/>
            <a:ext cx="5857875" cy="4848225"/>
          </a:xfrm>
          <a:prstGeom prst="rect">
            <a:avLst/>
          </a:prstGeom>
        </p:spPr>
      </p:pic>
      <p:pic>
        <p:nvPicPr>
          <p:cNvPr id="1026" name="Picture 2">
            <a:extLst>
              <a:ext uri="{FF2B5EF4-FFF2-40B4-BE49-F238E27FC236}">
                <a16:creationId xmlns:a16="http://schemas.microsoft.com/office/drawing/2014/main" id="{EEFA25EB-DDC9-4E18-8419-C7BDD03DE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128" t="18587" r="1"/>
          <a:stretch/>
        </p:blipFill>
        <p:spPr bwMode="auto">
          <a:xfrm>
            <a:off x="1400715" y="1911498"/>
            <a:ext cx="3609821" cy="29621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7D23F6-5393-41DB-942C-76BE0ECCC9E9}"/>
              </a:ext>
            </a:extLst>
          </p:cNvPr>
          <p:cNvSpPr txBox="1"/>
          <p:nvPr/>
        </p:nvSpPr>
        <p:spPr>
          <a:xfrm rot="16200000">
            <a:off x="4432958" y="1852330"/>
            <a:ext cx="331693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Density of grafted chains </a:t>
            </a:r>
          </a:p>
        </p:txBody>
      </p:sp>
      <p:sp>
        <p:nvSpPr>
          <p:cNvPr id="9" name="TextBox 8">
            <a:extLst>
              <a:ext uri="{FF2B5EF4-FFF2-40B4-BE49-F238E27FC236}">
                <a16:creationId xmlns:a16="http://schemas.microsoft.com/office/drawing/2014/main" id="{4B82F240-CFD8-4BEF-9C7D-546BE75CBE32}"/>
              </a:ext>
            </a:extLst>
          </p:cNvPr>
          <p:cNvSpPr txBox="1"/>
          <p:nvPr/>
        </p:nvSpPr>
        <p:spPr>
          <a:xfrm>
            <a:off x="7352310" y="4803561"/>
            <a:ext cx="392607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Grafted vs Matrix chain length </a:t>
            </a:r>
          </a:p>
        </p:txBody>
      </p:sp>
      <p:sp>
        <p:nvSpPr>
          <p:cNvPr id="10" name="Slide Number Placeholder 9">
            <a:extLst>
              <a:ext uri="{FF2B5EF4-FFF2-40B4-BE49-F238E27FC236}">
                <a16:creationId xmlns:a16="http://schemas.microsoft.com/office/drawing/2014/main" id="{BF4ECC30-59E2-4D49-95E5-D162D19DBC26}"/>
              </a:ext>
            </a:extLst>
          </p:cNvPr>
          <p:cNvSpPr>
            <a:spLocks noGrp="1"/>
          </p:cNvSpPr>
          <p:nvPr>
            <p:ph type="sldNum" sz="quarter" idx="12"/>
          </p:nvPr>
        </p:nvSpPr>
        <p:spPr/>
        <p:txBody>
          <a:bodyPr/>
          <a:lstStyle/>
          <a:p>
            <a:fld id="{F1EE4BA0-ABC5-49FC-9702-B147EDACC70D}" type="slidenum">
              <a:rPr lang="en-US" sz="1400" smtClean="0">
                <a:latin typeface="Arial" panose="020B0604020202020204" pitchFamily="34" charset="0"/>
                <a:cs typeface="Arial" panose="020B0604020202020204" pitchFamily="34" charset="0"/>
              </a:rPr>
              <a:t>5</a:t>
            </a:fld>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5DF0475-FDB3-4FD3-953E-BED112E0EF14}"/>
              </a:ext>
            </a:extLst>
          </p:cNvPr>
          <p:cNvSpPr txBox="1"/>
          <p:nvPr/>
        </p:nvSpPr>
        <p:spPr>
          <a:xfrm>
            <a:off x="1940485" y="4742006"/>
            <a:ext cx="845103"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50</a:t>
            </a:r>
            <a:r>
              <a:rPr lang="en-US" sz="2800" b="1" i="0" dirty="0">
                <a:solidFill>
                  <a:srgbClr val="202124"/>
                </a:solidFill>
                <a:effectLst/>
                <a:latin typeface="Arial" panose="020B0604020202020204" pitchFamily="34" charset="0"/>
                <a:cs typeface="Arial" panose="020B0604020202020204" pitchFamily="34" charset="0"/>
              </a:rPr>
              <a:t>Å</a:t>
            </a:r>
            <a:endParaRPr lang="en-US" sz="2800" b="1"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BBA9465A-163D-432C-A64C-DA61334E4B34}"/>
              </a:ext>
            </a:extLst>
          </p:cNvPr>
          <p:cNvCxnSpPr/>
          <p:nvPr/>
        </p:nvCxnSpPr>
        <p:spPr>
          <a:xfrm>
            <a:off x="1834400" y="5265226"/>
            <a:ext cx="10572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A01170-329F-45E9-B177-26EB27D9E4D2}"/>
              </a:ext>
            </a:extLst>
          </p:cNvPr>
          <p:cNvSpPr txBox="1"/>
          <p:nvPr/>
        </p:nvSpPr>
        <p:spPr>
          <a:xfrm>
            <a:off x="204631" y="133764"/>
            <a:ext cx="6096000" cy="2739211"/>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Physics Nanocomposites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Monodisperse colloidal particles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Colloidal Solution cast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Thermally </a:t>
            </a:r>
          </a:p>
          <a:p>
            <a:r>
              <a:rPr lang="en-US" sz="2000" dirty="0">
                <a:latin typeface="Arial" panose="020B0604020202020204" pitchFamily="34" charset="0"/>
                <a:cs typeface="Arial" panose="020B0604020202020204" pitchFamily="34" charset="0"/>
              </a:rPr>
              <a:t>Dispersed</a:t>
            </a:r>
          </a:p>
        </p:txBody>
      </p:sp>
      <p:sp>
        <p:nvSpPr>
          <p:cNvPr id="21" name="TextBox 20">
            <a:extLst>
              <a:ext uri="{FF2B5EF4-FFF2-40B4-BE49-F238E27FC236}">
                <a16:creationId xmlns:a16="http://schemas.microsoft.com/office/drawing/2014/main" id="{CEA5D665-15AA-4EDB-8258-BF1C2EE302DB}"/>
              </a:ext>
            </a:extLst>
          </p:cNvPr>
          <p:cNvSpPr txBox="1"/>
          <p:nvPr/>
        </p:nvSpPr>
        <p:spPr>
          <a:xfrm>
            <a:off x="0" y="5665336"/>
            <a:ext cx="9817100" cy="1200329"/>
          </a:xfrm>
          <a:prstGeom prst="rect">
            <a:avLst/>
          </a:prstGeom>
          <a:noFill/>
        </p:spPr>
        <p:txBody>
          <a:bodyPr wrap="square" rtlCol="0">
            <a:spAutoFit/>
          </a:bodyPr>
          <a:lstStyle/>
          <a:p>
            <a:r>
              <a:rPr lang="en-US" sz="1200" b="0" i="0" dirty="0">
                <a:solidFill>
                  <a:srgbClr val="222222"/>
                </a:solidFill>
                <a:effectLst/>
                <a:latin typeface="Arial" panose="020B0604020202020204" pitchFamily="34" charset="0"/>
              </a:rPr>
              <a:t>Kumar, S.K., </a:t>
            </a:r>
            <a:r>
              <a:rPr lang="en-US" sz="1200" b="0" i="0" dirty="0" err="1">
                <a:solidFill>
                  <a:srgbClr val="222222"/>
                </a:solidFill>
                <a:effectLst/>
                <a:latin typeface="Arial" panose="020B0604020202020204" pitchFamily="34" charset="0"/>
              </a:rPr>
              <a:t>Jouault</a:t>
            </a:r>
            <a:r>
              <a:rPr lang="en-US" sz="1200" b="0" i="0" dirty="0">
                <a:solidFill>
                  <a:srgbClr val="222222"/>
                </a:solidFill>
                <a:effectLst/>
                <a:latin typeface="Arial" panose="020B0604020202020204" pitchFamily="34" charset="0"/>
              </a:rPr>
              <a:t>, N., </a:t>
            </a:r>
            <a:r>
              <a:rPr lang="en-US" sz="1200" b="0" i="0" dirty="0" err="1">
                <a:solidFill>
                  <a:srgbClr val="222222"/>
                </a:solidFill>
                <a:effectLst/>
                <a:latin typeface="Arial" panose="020B0604020202020204" pitchFamily="34" charset="0"/>
              </a:rPr>
              <a:t>Benicewicz</a:t>
            </a:r>
            <a:r>
              <a:rPr lang="en-US" sz="1200" b="0" i="0" dirty="0">
                <a:solidFill>
                  <a:srgbClr val="222222"/>
                </a:solidFill>
                <a:effectLst/>
                <a:latin typeface="Arial" panose="020B0604020202020204" pitchFamily="34" charset="0"/>
              </a:rPr>
              <a:t>, B. and Neely, T., 2013. Nanocomposites with polymer grafted nanoparticles. </a:t>
            </a:r>
            <a:r>
              <a:rPr lang="en-US" sz="1200" b="0" i="1" dirty="0">
                <a:solidFill>
                  <a:srgbClr val="222222"/>
                </a:solidFill>
                <a:effectLst/>
                <a:latin typeface="Arial" panose="020B0604020202020204" pitchFamily="34" charset="0"/>
              </a:rPr>
              <a:t>Macromolecules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46</a:t>
            </a:r>
            <a:r>
              <a:rPr lang="en-US" sz="1200" b="0" i="0" dirty="0">
                <a:solidFill>
                  <a:srgbClr val="222222"/>
                </a:solidFill>
                <a:effectLst/>
                <a:latin typeface="Arial" panose="020B0604020202020204" pitchFamily="34" charset="0"/>
              </a:rPr>
              <a:t>(9), pp.3199-3214.</a:t>
            </a:r>
          </a:p>
          <a:p>
            <a:r>
              <a:rPr lang="en-US" sz="1200" b="0" i="0" dirty="0">
                <a:solidFill>
                  <a:srgbClr val="222222"/>
                </a:solidFill>
                <a:effectLst/>
                <a:latin typeface="Arial" panose="020B0604020202020204" pitchFamily="34" charset="0"/>
              </a:rPr>
              <a:t>Kumar, S.K., </a:t>
            </a:r>
            <a:r>
              <a:rPr lang="en-US" sz="1200" b="0" i="0" dirty="0" err="1">
                <a:solidFill>
                  <a:srgbClr val="222222"/>
                </a:solidFill>
                <a:effectLst/>
                <a:latin typeface="Arial" panose="020B0604020202020204" pitchFamily="34" charset="0"/>
              </a:rPr>
              <a:t>Benicewicz</a:t>
            </a:r>
            <a:r>
              <a:rPr lang="en-US" sz="1200" b="0" i="0" dirty="0">
                <a:solidFill>
                  <a:srgbClr val="222222"/>
                </a:solidFill>
                <a:effectLst/>
                <a:latin typeface="Arial" panose="020B0604020202020204" pitchFamily="34" charset="0"/>
              </a:rPr>
              <a:t>, B.C., </a:t>
            </a:r>
            <a:r>
              <a:rPr lang="en-US" sz="1200" b="0" i="0" dirty="0" err="1">
                <a:solidFill>
                  <a:srgbClr val="222222"/>
                </a:solidFill>
                <a:effectLst/>
                <a:latin typeface="Arial" panose="020B0604020202020204" pitchFamily="34" charset="0"/>
              </a:rPr>
              <a:t>Vaia</a:t>
            </a:r>
            <a:r>
              <a:rPr lang="en-US" sz="1200" b="0" i="0" dirty="0">
                <a:solidFill>
                  <a:srgbClr val="222222"/>
                </a:solidFill>
                <a:effectLst/>
                <a:latin typeface="Arial" panose="020B0604020202020204" pitchFamily="34" charset="0"/>
              </a:rPr>
              <a:t>, R.A. and Winey, K.I., 2017. 50th anniversary perspective: are polymer nanocomposites practical for applications?. </a:t>
            </a:r>
            <a:r>
              <a:rPr lang="en-US" sz="1200" b="0" i="1" dirty="0">
                <a:solidFill>
                  <a:srgbClr val="222222"/>
                </a:solidFill>
                <a:effectLst/>
                <a:latin typeface="Arial" panose="020B0604020202020204" pitchFamily="34" charset="0"/>
              </a:rPr>
              <a:t>Macromolecules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50</a:t>
            </a:r>
            <a:r>
              <a:rPr lang="en-US" sz="1200" b="0" i="0" dirty="0">
                <a:solidFill>
                  <a:srgbClr val="222222"/>
                </a:solidFill>
                <a:effectLst/>
                <a:latin typeface="Arial" panose="020B0604020202020204" pitchFamily="34" charset="0"/>
              </a:rPr>
              <a:t>(3), pp.714-731.</a:t>
            </a:r>
          </a:p>
          <a:p>
            <a:r>
              <a:rPr lang="en-US" sz="1200" b="0" i="0" dirty="0" err="1">
                <a:solidFill>
                  <a:srgbClr val="222222"/>
                </a:solidFill>
                <a:effectLst/>
                <a:latin typeface="Arial" panose="020B0604020202020204" pitchFamily="34" charset="0"/>
              </a:rPr>
              <a:t>Asai</a:t>
            </a:r>
            <a:r>
              <a:rPr lang="en-US" sz="1200" b="0" i="0" dirty="0">
                <a:solidFill>
                  <a:srgbClr val="222222"/>
                </a:solidFill>
                <a:effectLst/>
                <a:latin typeface="Arial" panose="020B0604020202020204" pitchFamily="34" charset="0"/>
              </a:rPr>
              <a:t>, M., Zhao, D. and Kumar, S.K., 2017. Role of grafting mechanism on the polymer coverage and self-assembly of hairy nanoparticles. </a:t>
            </a:r>
            <a:r>
              <a:rPr lang="en-US" sz="1200" b="0" i="1" dirty="0">
                <a:solidFill>
                  <a:srgbClr val="222222"/>
                </a:solidFill>
                <a:effectLst/>
                <a:latin typeface="Arial" panose="020B0604020202020204" pitchFamily="34" charset="0"/>
              </a:rPr>
              <a:t>ACS Nano</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11</a:t>
            </a:r>
            <a:r>
              <a:rPr lang="en-US" sz="1200" b="0" i="0" dirty="0">
                <a:solidFill>
                  <a:srgbClr val="222222"/>
                </a:solidFill>
                <a:effectLst/>
                <a:latin typeface="Arial" panose="020B0604020202020204" pitchFamily="34" charset="0"/>
              </a:rPr>
              <a:t>(7), pp.7028-7035.</a:t>
            </a:r>
            <a:endParaRPr lang="en-US" sz="1200" dirty="0"/>
          </a:p>
        </p:txBody>
      </p:sp>
      <p:sp>
        <p:nvSpPr>
          <p:cNvPr id="25" name="TextBox 24">
            <a:extLst>
              <a:ext uri="{FF2B5EF4-FFF2-40B4-BE49-F238E27FC236}">
                <a16:creationId xmlns:a16="http://schemas.microsoft.com/office/drawing/2014/main" id="{6F675A9D-D5D2-4EC1-A6E5-3D03FDDE1F47}"/>
              </a:ext>
            </a:extLst>
          </p:cNvPr>
          <p:cNvSpPr txBox="1"/>
          <p:nvPr/>
        </p:nvSpPr>
        <p:spPr>
          <a:xfrm>
            <a:off x="3724100" y="4830197"/>
            <a:ext cx="3371961" cy="830997"/>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Enhance miscibility  </a:t>
            </a:r>
          </a:p>
        </p:txBody>
      </p:sp>
      <p:sp>
        <p:nvSpPr>
          <p:cNvPr id="2" name="TextBox 1">
            <a:extLst>
              <a:ext uri="{FF2B5EF4-FFF2-40B4-BE49-F238E27FC236}">
                <a16:creationId xmlns:a16="http://schemas.microsoft.com/office/drawing/2014/main" id="{CC380398-73D1-49C0-8900-F84F49B35092}"/>
              </a:ext>
            </a:extLst>
          </p:cNvPr>
          <p:cNvSpPr txBox="1"/>
          <p:nvPr/>
        </p:nvSpPr>
        <p:spPr>
          <a:xfrm>
            <a:off x="6964578" y="834098"/>
            <a:ext cx="228304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Well dispersed</a:t>
            </a:r>
          </a:p>
        </p:txBody>
      </p:sp>
      <p:sp>
        <p:nvSpPr>
          <p:cNvPr id="13" name="TextBox 12">
            <a:extLst>
              <a:ext uri="{FF2B5EF4-FFF2-40B4-BE49-F238E27FC236}">
                <a16:creationId xmlns:a16="http://schemas.microsoft.com/office/drawing/2014/main" id="{3BCB2198-200C-4623-BC95-5FDF6BE87AA1}"/>
              </a:ext>
            </a:extLst>
          </p:cNvPr>
          <p:cNvSpPr txBox="1"/>
          <p:nvPr/>
        </p:nvSpPr>
        <p:spPr>
          <a:xfrm>
            <a:off x="10340856" y="1666645"/>
            <a:ext cx="1338954"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Phase separated</a:t>
            </a:r>
          </a:p>
        </p:txBody>
      </p:sp>
      <p:sp>
        <p:nvSpPr>
          <p:cNvPr id="16" name="TextBox 15">
            <a:extLst>
              <a:ext uri="{FF2B5EF4-FFF2-40B4-BE49-F238E27FC236}">
                <a16:creationId xmlns:a16="http://schemas.microsoft.com/office/drawing/2014/main" id="{3059E8E8-CBAB-40B1-8B40-591C024D30A2}"/>
              </a:ext>
            </a:extLst>
          </p:cNvPr>
          <p:cNvSpPr txBox="1"/>
          <p:nvPr/>
        </p:nvSpPr>
        <p:spPr>
          <a:xfrm>
            <a:off x="7930089" y="3392578"/>
            <a:ext cx="245197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Sheets, strings, etc.</a:t>
            </a:r>
          </a:p>
        </p:txBody>
      </p:sp>
      <p:pic>
        <p:nvPicPr>
          <p:cNvPr id="3" name="Picture 2" descr="1,000+ Free Smiley &amp; Emoji Illustrations">
            <a:extLst>
              <a:ext uri="{FF2B5EF4-FFF2-40B4-BE49-F238E27FC236}">
                <a16:creationId xmlns:a16="http://schemas.microsoft.com/office/drawing/2014/main" id="{EB3CA059-4254-4D02-A004-3ED003DF67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48" y="713793"/>
            <a:ext cx="697634" cy="4875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Request - ThumbsDownEmoji">
            <a:extLst>
              <a:ext uri="{FF2B5EF4-FFF2-40B4-BE49-F238E27FC236}">
                <a16:creationId xmlns:a16="http://schemas.microsoft.com/office/drawing/2014/main" id="{B3817573-5771-43AA-9EC7-99978B67B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5384" y="994244"/>
            <a:ext cx="697635" cy="69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506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D7961DC-15B4-9C4B-9569-56A281A347D4}"/>
              </a:ext>
            </a:extLst>
          </p:cNvPr>
          <p:cNvSpPr>
            <a:spLocks noGrp="1"/>
          </p:cNvSpPr>
          <p:nvPr>
            <p:ph type="sldNum" sz="quarter" idx="12"/>
          </p:nvPr>
        </p:nvSpPr>
        <p:spPr/>
        <p:txBody>
          <a:bodyPr/>
          <a:lstStyle/>
          <a:p>
            <a:fld id="{3BE1A8C0-2BEE-354A-AC32-38F4FCE103AD}" type="slidenum">
              <a:rPr lang="en-US" smtClean="0"/>
              <a:t>50</a:t>
            </a:fld>
            <a:endParaRPr lang="en-US"/>
          </a:p>
        </p:txBody>
      </p:sp>
      <p:pic>
        <p:nvPicPr>
          <p:cNvPr id="3" name="Picture 2">
            <a:extLst>
              <a:ext uri="{FF2B5EF4-FFF2-40B4-BE49-F238E27FC236}">
                <a16:creationId xmlns:a16="http://schemas.microsoft.com/office/drawing/2014/main" id="{691A8C26-5898-064D-A711-E85F6A79B1A2}"/>
              </a:ext>
            </a:extLst>
          </p:cNvPr>
          <p:cNvPicPr>
            <a:picLocks noChangeAspect="1"/>
          </p:cNvPicPr>
          <p:nvPr/>
        </p:nvPicPr>
        <p:blipFill>
          <a:blip r:embed="rId2"/>
          <a:stretch>
            <a:fillRect/>
          </a:stretch>
        </p:blipFill>
        <p:spPr>
          <a:xfrm>
            <a:off x="2616200" y="393700"/>
            <a:ext cx="6959600" cy="6070600"/>
          </a:xfrm>
          <a:prstGeom prst="rect">
            <a:avLst/>
          </a:prstGeom>
        </p:spPr>
      </p:pic>
    </p:spTree>
    <p:extLst>
      <p:ext uri="{BB962C8B-B14F-4D97-AF65-F5344CB8AC3E}">
        <p14:creationId xmlns:p14="http://schemas.microsoft.com/office/powerpoint/2010/main" val="4161222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1DF727F-7084-9D4C-B839-BEB52B7FC3DE}"/>
              </a:ext>
            </a:extLst>
          </p:cNvPr>
          <p:cNvSpPr>
            <a:spLocks noGrp="1"/>
          </p:cNvSpPr>
          <p:nvPr>
            <p:ph type="sldNum" sz="quarter" idx="12"/>
          </p:nvPr>
        </p:nvSpPr>
        <p:spPr/>
        <p:txBody>
          <a:bodyPr/>
          <a:lstStyle/>
          <a:p>
            <a:fld id="{3BE1A8C0-2BEE-354A-AC32-38F4FCE103AD}" type="slidenum">
              <a:rPr lang="en-US" smtClean="0"/>
              <a:t>51</a:t>
            </a:fld>
            <a:endParaRPr lang="en-US"/>
          </a:p>
        </p:txBody>
      </p:sp>
      <p:pic>
        <p:nvPicPr>
          <p:cNvPr id="3" name="Picture 2">
            <a:extLst>
              <a:ext uri="{FF2B5EF4-FFF2-40B4-BE49-F238E27FC236}">
                <a16:creationId xmlns:a16="http://schemas.microsoft.com/office/drawing/2014/main" id="{B21A2810-8F64-A640-AC2E-B6AD23EEF63C}"/>
              </a:ext>
            </a:extLst>
          </p:cNvPr>
          <p:cNvPicPr>
            <a:picLocks noChangeAspect="1"/>
          </p:cNvPicPr>
          <p:nvPr/>
        </p:nvPicPr>
        <p:blipFill>
          <a:blip r:embed="rId2"/>
          <a:stretch>
            <a:fillRect/>
          </a:stretch>
        </p:blipFill>
        <p:spPr>
          <a:xfrm>
            <a:off x="2733641" y="0"/>
            <a:ext cx="6724717" cy="6858000"/>
          </a:xfrm>
          <a:prstGeom prst="rect">
            <a:avLst/>
          </a:prstGeom>
        </p:spPr>
      </p:pic>
    </p:spTree>
    <p:extLst>
      <p:ext uri="{BB962C8B-B14F-4D97-AF65-F5344CB8AC3E}">
        <p14:creationId xmlns:p14="http://schemas.microsoft.com/office/powerpoint/2010/main" val="2698914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33116537-E153-794E-AEBD-04FE8F76F333}"/>
              </a:ext>
            </a:extLst>
          </p:cNvPr>
          <p:cNvSpPr>
            <a:spLocks noGrp="1"/>
          </p:cNvSpPr>
          <p:nvPr>
            <p:ph type="sldNum" sz="quarter" idx="12"/>
          </p:nvPr>
        </p:nvSpPr>
        <p:spPr/>
        <p:txBody>
          <a:bodyPr/>
          <a:lstStyle/>
          <a:p>
            <a:fld id="{3BE1A8C0-2BEE-354A-AC32-38F4FCE103AD}" type="slidenum">
              <a:rPr lang="en-US" smtClean="0"/>
              <a:t>52</a:t>
            </a:fld>
            <a:endParaRPr lang="en-US"/>
          </a:p>
        </p:txBody>
      </p:sp>
      <p:pic>
        <p:nvPicPr>
          <p:cNvPr id="3" name="Picture 2">
            <a:extLst>
              <a:ext uri="{FF2B5EF4-FFF2-40B4-BE49-F238E27FC236}">
                <a16:creationId xmlns:a16="http://schemas.microsoft.com/office/drawing/2014/main" id="{9FB2ECF2-C114-AF45-8988-D512712BDCBC}"/>
              </a:ext>
            </a:extLst>
          </p:cNvPr>
          <p:cNvPicPr>
            <a:picLocks noChangeAspect="1"/>
          </p:cNvPicPr>
          <p:nvPr/>
        </p:nvPicPr>
        <p:blipFill>
          <a:blip r:embed="rId2"/>
          <a:stretch>
            <a:fillRect/>
          </a:stretch>
        </p:blipFill>
        <p:spPr>
          <a:xfrm>
            <a:off x="3718100" y="0"/>
            <a:ext cx="4755799" cy="6858000"/>
          </a:xfrm>
          <a:prstGeom prst="rect">
            <a:avLst/>
          </a:prstGeom>
        </p:spPr>
      </p:pic>
    </p:spTree>
    <p:extLst>
      <p:ext uri="{BB962C8B-B14F-4D97-AF65-F5344CB8AC3E}">
        <p14:creationId xmlns:p14="http://schemas.microsoft.com/office/powerpoint/2010/main" val="964136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66A228F-4D9E-9F43-844D-BCC0C74C034F}"/>
              </a:ext>
            </a:extLst>
          </p:cNvPr>
          <p:cNvSpPr>
            <a:spLocks noGrp="1"/>
          </p:cNvSpPr>
          <p:nvPr>
            <p:ph type="sldNum" sz="quarter" idx="12"/>
          </p:nvPr>
        </p:nvSpPr>
        <p:spPr/>
        <p:txBody>
          <a:bodyPr/>
          <a:lstStyle/>
          <a:p>
            <a:fld id="{3BE1A8C0-2BEE-354A-AC32-38F4FCE103AD}" type="slidenum">
              <a:rPr lang="en-US" smtClean="0"/>
              <a:t>53</a:t>
            </a:fld>
            <a:endParaRPr lang="en-US"/>
          </a:p>
        </p:txBody>
      </p:sp>
      <p:pic>
        <p:nvPicPr>
          <p:cNvPr id="3" name="Picture 2">
            <a:extLst>
              <a:ext uri="{FF2B5EF4-FFF2-40B4-BE49-F238E27FC236}">
                <a16:creationId xmlns:a16="http://schemas.microsoft.com/office/drawing/2014/main" id="{7FEE54F9-8959-824B-AD76-011BD00C4D20}"/>
              </a:ext>
            </a:extLst>
          </p:cNvPr>
          <p:cNvPicPr>
            <a:picLocks noChangeAspect="1"/>
          </p:cNvPicPr>
          <p:nvPr/>
        </p:nvPicPr>
        <p:blipFill>
          <a:blip r:embed="rId2"/>
          <a:stretch>
            <a:fillRect/>
          </a:stretch>
        </p:blipFill>
        <p:spPr>
          <a:xfrm>
            <a:off x="2603500" y="958850"/>
            <a:ext cx="6985000" cy="4940300"/>
          </a:xfrm>
          <a:prstGeom prst="rect">
            <a:avLst/>
          </a:prstGeom>
        </p:spPr>
      </p:pic>
    </p:spTree>
    <p:extLst>
      <p:ext uri="{BB962C8B-B14F-4D97-AF65-F5344CB8AC3E}">
        <p14:creationId xmlns:p14="http://schemas.microsoft.com/office/powerpoint/2010/main" val="5216996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788600C-8D50-EB42-A855-52BA4707BBA7}"/>
              </a:ext>
            </a:extLst>
          </p:cNvPr>
          <p:cNvSpPr>
            <a:spLocks noGrp="1"/>
          </p:cNvSpPr>
          <p:nvPr>
            <p:ph type="sldNum" sz="quarter" idx="12"/>
          </p:nvPr>
        </p:nvSpPr>
        <p:spPr/>
        <p:txBody>
          <a:bodyPr/>
          <a:lstStyle/>
          <a:p>
            <a:fld id="{3BE1A8C0-2BEE-354A-AC32-38F4FCE103AD}" type="slidenum">
              <a:rPr lang="en-US" smtClean="0"/>
              <a:t>54</a:t>
            </a:fld>
            <a:endParaRPr lang="en-US"/>
          </a:p>
        </p:txBody>
      </p:sp>
      <p:pic>
        <p:nvPicPr>
          <p:cNvPr id="3" name="Picture 2">
            <a:extLst>
              <a:ext uri="{FF2B5EF4-FFF2-40B4-BE49-F238E27FC236}">
                <a16:creationId xmlns:a16="http://schemas.microsoft.com/office/drawing/2014/main" id="{4425BD66-F4F5-304F-9237-99AB96FD6EF5}"/>
              </a:ext>
            </a:extLst>
          </p:cNvPr>
          <p:cNvPicPr>
            <a:picLocks noChangeAspect="1"/>
          </p:cNvPicPr>
          <p:nvPr/>
        </p:nvPicPr>
        <p:blipFill>
          <a:blip r:embed="rId2"/>
          <a:stretch>
            <a:fillRect/>
          </a:stretch>
        </p:blipFill>
        <p:spPr>
          <a:xfrm>
            <a:off x="4080230" y="0"/>
            <a:ext cx="4031540" cy="6858000"/>
          </a:xfrm>
          <a:prstGeom prst="rect">
            <a:avLst/>
          </a:prstGeom>
        </p:spPr>
      </p:pic>
    </p:spTree>
    <p:extLst>
      <p:ext uri="{BB962C8B-B14F-4D97-AF65-F5344CB8AC3E}">
        <p14:creationId xmlns:p14="http://schemas.microsoft.com/office/powerpoint/2010/main" val="2216171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1A8778A-3D63-D840-9041-EC6842CBDD08}"/>
              </a:ext>
            </a:extLst>
          </p:cNvPr>
          <p:cNvSpPr>
            <a:spLocks noGrp="1"/>
          </p:cNvSpPr>
          <p:nvPr>
            <p:ph type="sldNum" sz="quarter" idx="12"/>
          </p:nvPr>
        </p:nvSpPr>
        <p:spPr/>
        <p:txBody>
          <a:bodyPr/>
          <a:lstStyle/>
          <a:p>
            <a:fld id="{3BE1A8C0-2BEE-354A-AC32-38F4FCE103AD}" type="slidenum">
              <a:rPr lang="en-US" smtClean="0"/>
              <a:t>55</a:t>
            </a:fld>
            <a:endParaRPr lang="en-US"/>
          </a:p>
        </p:txBody>
      </p:sp>
      <p:pic>
        <p:nvPicPr>
          <p:cNvPr id="3" name="Picture 2">
            <a:extLst>
              <a:ext uri="{FF2B5EF4-FFF2-40B4-BE49-F238E27FC236}">
                <a16:creationId xmlns:a16="http://schemas.microsoft.com/office/drawing/2014/main" id="{AA54D320-68E8-5E4B-B638-C2A669A1D2A1}"/>
              </a:ext>
            </a:extLst>
          </p:cNvPr>
          <p:cNvPicPr>
            <a:picLocks noChangeAspect="1"/>
          </p:cNvPicPr>
          <p:nvPr/>
        </p:nvPicPr>
        <p:blipFill>
          <a:blip r:embed="rId2"/>
          <a:stretch>
            <a:fillRect/>
          </a:stretch>
        </p:blipFill>
        <p:spPr>
          <a:xfrm>
            <a:off x="3855666" y="0"/>
            <a:ext cx="4480667" cy="6858000"/>
          </a:xfrm>
          <a:prstGeom prst="rect">
            <a:avLst/>
          </a:prstGeom>
        </p:spPr>
      </p:pic>
    </p:spTree>
    <p:extLst>
      <p:ext uri="{BB962C8B-B14F-4D97-AF65-F5344CB8AC3E}">
        <p14:creationId xmlns:p14="http://schemas.microsoft.com/office/powerpoint/2010/main" val="1880413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B35B946-31F6-FE4B-9509-14CEC45B371D}"/>
              </a:ext>
            </a:extLst>
          </p:cNvPr>
          <p:cNvSpPr>
            <a:spLocks noGrp="1"/>
          </p:cNvSpPr>
          <p:nvPr>
            <p:ph type="sldNum" sz="quarter" idx="12"/>
          </p:nvPr>
        </p:nvSpPr>
        <p:spPr/>
        <p:txBody>
          <a:bodyPr/>
          <a:lstStyle/>
          <a:p>
            <a:fld id="{3BE1A8C0-2BEE-354A-AC32-38F4FCE103AD}" type="slidenum">
              <a:rPr lang="en-US" smtClean="0"/>
              <a:t>56</a:t>
            </a:fld>
            <a:endParaRPr lang="en-US"/>
          </a:p>
        </p:txBody>
      </p:sp>
      <p:pic>
        <p:nvPicPr>
          <p:cNvPr id="3" name="Picture 2">
            <a:extLst>
              <a:ext uri="{FF2B5EF4-FFF2-40B4-BE49-F238E27FC236}">
                <a16:creationId xmlns:a16="http://schemas.microsoft.com/office/drawing/2014/main" id="{36AFD132-9FA8-2742-AAEC-F63760FB0675}"/>
              </a:ext>
            </a:extLst>
          </p:cNvPr>
          <p:cNvPicPr>
            <a:picLocks noChangeAspect="1"/>
          </p:cNvPicPr>
          <p:nvPr/>
        </p:nvPicPr>
        <p:blipFill>
          <a:blip r:embed="rId2"/>
          <a:stretch>
            <a:fillRect/>
          </a:stretch>
        </p:blipFill>
        <p:spPr>
          <a:xfrm>
            <a:off x="781050" y="1473200"/>
            <a:ext cx="10629900" cy="3911600"/>
          </a:xfrm>
          <a:prstGeom prst="rect">
            <a:avLst/>
          </a:prstGeom>
        </p:spPr>
      </p:pic>
    </p:spTree>
    <p:extLst>
      <p:ext uri="{BB962C8B-B14F-4D97-AF65-F5344CB8AC3E}">
        <p14:creationId xmlns:p14="http://schemas.microsoft.com/office/powerpoint/2010/main" val="2743960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0C464697-F3AA-EC42-9575-EC102F42228E}"/>
              </a:ext>
            </a:extLst>
          </p:cNvPr>
          <p:cNvSpPr>
            <a:spLocks noGrp="1"/>
          </p:cNvSpPr>
          <p:nvPr>
            <p:ph type="sldNum" sz="quarter" idx="12"/>
          </p:nvPr>
        </p:nvSpPr>
        <p:spPr/>
        <p:txBody>
          <a:bodyPr/>
          <a:lstStyle/>
          <a:p>
            <a:fld id="{3BE1A8C0-2BEE-354A-AC32-38F4FCE103AD}" type="slidenum">
              <a:rPr lang="en-US" smtClean="0"/>
              <a:t>57</a:t>
            </a:fld>
            <a:endParaRPr lang="en-US"/>
          </a:p>
        </p:txBody>
      </p:sp>
      <p:pic>
        <p:nvPicPr>
          <p:cNvPr id="3" name="Picture 2">
            <a:extLst>
              <a:ext uri="{FF2B5EF4-FFF2-40B4-BE49-F238E27FC236}">
                <a16:creationId xmlns:a16="http://schemas.microsoft.com/office/drawing/2014/main" id="{49436219-DF51-E24E-8146-6174E89705AE}"/>
              </a:ext>
            </a:extLst>
          </p:cNvPr>
          <p:cNvPicPr>
            <a:picLocks noChangeAspect="1"/>
          </p:cNvPicPr>
          <p:nvPr/>
        </p:nvPicPr>
        <p:blipFill>
          <a:blip r:embed="rId2"/>
          <a:stretch>
            <a:fillRect/>
          </a:stretch>
        </p:blipFill>
        <p:spPr>
          <a:xfrm>
            <a:off x="2578100" y="146050"/>
            <a:ext cx="7035800" cy="6565900"/>
          </a:xfrm>
          <a:prstGeom prst="rect">
            <a:avLst/>
          </a:prstGeom>
        </p:spPr>
      </p:pic>
    </p:spTree>
    <p:extLst>
      <p:ext uri="{BB962C8B-B14F-4D97-AF65-F5344CB8AC3E}">
        <p14:creationId xmlns:p14="http://schemas.microsoft.com/office/powerpoint/2010/main" val="12050278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5D9ED106-97BD-924E-AE2B-3FD1FD31E7A4}"/>
              </a:ext>
            </a:extLst>
          </p:cNvPr>
          <p:cNvSpPr>
            <a:spLocks noGrp="1"/>
          </p:cNvSpPr>
          <p:nvPr>
            <p:ph type="sldNum" sz="quarter" idx="12"/>
          </p:nvPr>
        </p:nvSpPr>
        <p:spPr/>
        <p:txBody>
          <a:bodyPr/>
          <a:lstStyle/>
          <a:p>
            <a:fld id="{3BE1A8C0-2BEE-354A-AC32-38F4FCE103AD}" type="slidenum">
              <a:rPr lang="en-US" smtClean="0"/>
              <a:t>58</a:t>
            </a:fld>
            <a:endParaRPr lang="en-US"/>
          </a:p>
        </p:txBody>
      </p:sp>
      <p:pic>
        <p:nvPicPr>
          <p:cNvPr id="3" name="Picture 2">
            <a:extLst>
              <a:ext uri="{FF2B5EF4-FFF2-40B4-BE49-F238E27FC236}">
                <a16:creationId xmlns:a16="http://schemas.microsoft.com/office/drawing/2014/main" id="{EA6E850A-EEF4-364B-ACA5-CAF9EF552F1B}"/>
              </a:ext>
            </a:extLst>
          </p:cNvPr>
          <p:cNvPicPr>
            <a:picLocks noChangeAspect="1"/>
          </p:cNvPicPr>
          <p:nvPr/>
        </p:nvPicPr>
        <p:blipFill>
          <a:blip r:embed="rId2"/>
          <a:stretch>
            <a:fillRect/>
          </a:stretch>
        </p:blipFill>
        <p:spPr>
          <a:xfrm>
            <a:off x="2616200" y="558800"/>
            <a:ext cx="6959600" cy="5740400"/>
          </a:xfrm>
          <a:prstGeom prst="rect">
            <a:avLst/>
          </a:prstGeom>
        </p:spPr>
      </p:pic>
    </p:spTree>
    <p:extLst>
      <p:ext uri="{BB962C8B-B14F-4D97-AF65-F5344CB8AC3E}">
        <p14:creationId xmlns:p14="http://schemas.microsoft.com/office/powerpoint/2010/main" val="2905047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91E813E-6EDD-8A4F-8AA7-16ECB422751D}"/>
              </a:ext>
            </a:extLst>
          </p:cNvPr>
          <p:cNvSpPr>
            <a:spLocks noGrp="1"/>
          </p:cNvSpPr>
          <p:nvPr>
            <p:ph type="sldNum" sz="quarter" idx="12"/>
          </p:nvPr>
        </p:nvSpPr>
        <p:spPr/>
        <p:txBody>
          <a:bodyPr/>
          <a:lstStyle/>
          <a:p>
            <a:fld id="{3BE1A8C0-2BEE-354A-AC32-38F4FCE103AD}" type="slidenum">
              <a:rPr lang="en-US" smtClean="0"/>
              <a:t>59</a:t>
            </a:fld>
            <a:endParaRPr lang="en-US"/>
          </a:p>
        </p:txBody>
      </p:sp>
      <p:pic>
        <p:nvPicPr>
          <p:cNvPr id="3" name="Picture 2">
            <a:extLst>
              <a:ext uri="{FF2B5EF4-FFF2-40B4-BE49-F238E27FC236}">
                <a16:creationId xmlns:a16="http://schemas.microsoft.com/office/drawing/2014/main" id="{8190DFAB-9336-4249-813E-3B97C14337B6}"/>
              </a:ext>
            </a:extLst>
          </p:cNvPr>
          <p:cNvPicPr>
            <a:picLocks noChangeAspect="1"/>
          </p:cNvPicPr>
          <p:nvPr/>
        </p:nvPicPr>
        <p:blipFill>
          <a:blip r:embed="rId2"/>
          <a:stretch>
            <a:fillRect/>
          </a:stretch>
        </p:blipFill>
        <p:spPr>
          <a:xfrm>
            <a:off x="3279321" y="0"/>
            <a:ext cx="5633357" cy="6858000"/>
          </a:xfrm>
          <a:prstGeom prst="rect">
            <a:avLst/>
          </a:prstGeom>
        </p:spPr>
      </p:pic>
    </p:spTree>
    <p:extLst>
      <p:ext uri="{BB962C8B-B14F-4D97-AF65-F5344CB8AC3E}">
        <p14:creationId xmlns:p14="http://schemas.microsoft.com/office/powerpoint/2010/main" val="46143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B7B11-9477-483B-8F78-69C1221AA40B}"/>
              </a:ext>
            </a:extLst>
          </p:cNvPr>
          <p:cNvPicPr>
            <a:picLocks noChangeAspect="1"/>
          </p:cNvPicPr>
          <p:nvPr/>
        </p:nvPicPr>
        <p:blipFill>
          <a:blip r:embed="rId3"/>
          <a:stretch>
            <a:fillRect/>
          </a:stretch>
        </p:blipFill>
        <p:spPr>
          <a:xfrm>
            <a:off x="235079" y="2841903"/>
            <a:ext cx="3203957" cy="2968372"/>
          </a:xfrm>
          <a:prstGeom prst="rect">
            <a:avLst/>
          </a:prstGeom>
        </p:spPr>
      </p:pic>
      <p:sp>
        <p:nvSpPr>
          <p:cNvPr id="10" name="Slide Number Placeholder 3">
            <a:extLst>
              <a:ext uri="{FF2B5EF4-FFF2-40B4-BE49-F238E27FC236}">
                <a16:creationId xmlns:a16="http://schemas.microsoft.com/office/drawing/2014/main" id="{9C39DCC7-452A-4DB1-9BC3-003BC950563A}"/>
              </a:ext>
            </a:extLst>
          </p:cNvPr>
          <p:cNvSpPr>
            <a:spLocks noGrp="1"/>
          </p:cNvSpPr>
          <p:nvPr>
            <p:ph type="sldNum" sz="quarter" idx="12"/>
          </p:nvPr>
        </p:nvSpPr>
        <p:spPr>
          <a:xfrm>
            <a:off x="8610600" y="6356350"/>
            <a:ext cx="2743200" cy="365125"/>
          </a:xfrm>
        </p:spPr>
        <p:txBody>
          <a:bodyPr/>
          <a:lstStyle/>
          <a:p>
            <a:fld id="{07884486-B7E9-CD4F-B261-673C490AB2D2}" type="slidenum">
              <a:rPr lang="en-US" smtClean="0">
                <a:latin typeface="Arial" panose="020B0604020202020204" pitchFamily="34" charset="0"/>
                <a:cs typeface="Arial" panose="020B0604020202020204" pitchFamily="34" charset="0"/>
              </a:rPr>
              <a:t>6</a:t>
            </a:fld>
            <a:endParaRPr lang="en-US"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6280FD-D80A-4DE8-8CB9-CECE6EADD6D1}"/>
              </a:ext>
            </a:extLst>
          </p:cNvPr>
          <p:cNvSpPr/>
          <p:nvPr/>
        </p:nvSpPr>
        <p:spPr>
          <a:xfrm>
            <a:off x="296189" y="155940"/>
            <a:ext cx="9281598" cy="3847207"/>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The original nanocomposite</a:t>
            </a:r>
          </a:p>
          <a:p>
            <a:endParaRPr lang="en-US" sz="32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Polydisperse aggregates</a:t>
            </a:r>
          </a:p>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Processed under shear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Kinetically mixed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B9FA83B-ACB7-45D9-A346-936CBCCD26C7}"/>
              </a:ext>
            </a:extLst>
          </p:cNvPr>
          <p:cNvSpPr/>
          <p:nvPr/>
        </p:nvSpPr>
        <p:spPr>
          <a:xfrm>
            <a:off x="225291" y="6092317"/>
            <a:ext cx="8626081"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Song, L; Wang, Z; Tang, X.; Chen, L.; Chen, P.; Yuan, Q.; </a:t>
            </a:r>
            <a:r>
              <a:rPr lang="en-US" sz="1200" b="1" dirty="0">
                <a:latin typeface="Arial" panose="020B0604020202020204" pitchFamily="34" charset="0"/>
                <a:cs typeface="Arial" panose="020B0604020202020204" pitchFamily="34" charset="0"/>
              </a:rPr>
              <a:t>Li, L. </a:t>
            </a:r>
            <a:r>
              <a:rPr lang="en-US" sz="1200" dirty="0">
                <a:latin typeface="Arial" panose="020B0604020202020204" pitchFamily="34" charset="0"/>
                <a:cs typeface="Arial" panose="020B0604020202020204" pitchFamily="34" charset="0"/>
              </a:rPr>
              <a:t>Visualizing the Toughening Mechanism of Nanofiller with 3D X-ray Nano-CT: Stress-Induced Phase Separation of Silica Nanofiller and Silicone Polymer Double Networks Macromolecules 50 7249-7257 (2017). </a:t>
            </a:r>
          </a:p>
        </p:txBody>
      </p:sp>
      <p:pic>
        <p:nvPicPr>
          <p:cNvPr id="22" name="Picture 21">
            <a:extLst>
              <a:ext uri="{FF2B5EF4-FFF2-40B4-BE49-F238E27FC236}">
                <a16:creationId xmlns:a16="http://schemas.microsoft.com/office/drawing/2014/main" id="{89E109B9-6763-4CD2-96A1-FB8CBD622CA1}"/>
              </a:ext>
            </a:extLst>
          </p:cNvPr>
          <p:cNvPicPr>
            <a:picLocks noChangeAspect="1"/>
          </p:cNvPicPr>
          <p:nvPr/>
        </p:nvPicPr>
        <p:blipFill>
          <a:blip r:embed="rId4"/>
          <a:stretch>
            <a:fillRect/>
          </a:stretch>
        </p:blipFill>
        <p:spPr>
          <a:xfrm>
            <a:off x="8439149" y="136525"/>
            <a:ext cx="3456661" cy="4727291"/>
          </a:xfrm>
          <a:prstGeom prst="rect">
            <a:avLst/>
          </a:prstGeom>
        </p:spPr>
      </p:pic>
      <p:sp>
        <p:nvSpPr>
          <p:cNvPr id="23" name="Explosion: 14 Points 22">
            <a:extLst>
              <a:ext uri="{FF2B5EF4-FFF2-40B4-BE49-F238E27FC236}">
                <a16:creationId xmlns:a16="http://schemas.microsoft.com/office/drawing/2014/main" id="{649008A3-8F13-4843-BB06-B0FB4AF7635B}"/>
              </a:ext>
            </a:extLst>
          </p:cNvPr>
          <p:cNvSpPr/>
          <p:nvPr/>
        </p:nvSpPr>
        <p:spPr>
          <a:xfrm>
            <a:off x="6157836" y="4285189"/>
            <a:ext cx="3106136" cy="1773118"/>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100,000x larger</a:t>
            </a:r>
          </a:p>
        </p:txBody>
      </p:sp>
      <p:sp>
        <p:nvSpPr>
          <p:cNvPr id="26" name="TextBox 25">
            <a:extLst>
              <a:ext uri="{FF2B5EF4-FFF2-40B4-BE49-F238E27FC236}">
                <a16:creationId xmlns:a16="http://schemas.microsoft.com/office/drawing/2014/main" id="{0501EC9E-33EF-48B9-B004-891840633AEC}"/>
              </a:ext>
            </a:extLst>
          </p:cNvPr>
          <p:cNvSpPr txBox="1"/>
          <p:nvPr/>
        </p:nvSpPr>
        <p:spPr>
          <a:xfrm>
            <a:off x="2614213" y="1900005"/>
            <a:ext cx="6096000" cy="1200329"/>
          </a:xfrm>
          <a:prstGeom prst="rect">
            <a:avLst/>
          </a:prstGeom>
          <a:noFill/>
        </p:spPr>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Objective: </a:t>
            </a:r>
          </a:p>
          <a:p>
            <a:pPr algn="ctr"/>
            <a:r>
              <a:rPr lang="en-US" sz="2400" b="1" dirty="0">
                <a:solidFill>
                  <a:srgbClr val="FF0000"/>
                </a:solidFill>
                <a:latin typeface="Arial" panose="020B0604020202020204" pitchFamily="34" charset="0"/>
                <a:cs typeface="Arial" panose="020B0604020202020204" pitchFamily="34" charset="0"/>
              </a:rPr>
              <a:t>Tear resistance </a:t>
            </a:r>
          </a:p>
          <a:p>
            <a:pPr algn="ctr"/>
            <a:r>
              <a:rPr lang="en-US" sz="2400" b="1" dirty="0">
                <a:solidFill>
                  <a:srgbClr val="FF0000"/>
                </a:solidFill>
                <a:latin typeface="Arial" panose="020B0604020202020204" pitchFamily="34" charset="0"/>
                <a:cs typeface="Arial" panose="020B0604020202020204" pitchFamily="34" charset="0"/>
              </a:rPr>
              <a:t>Static charge dissipation</a:t>
            </a:r>
          </a:p>
        </p:txBody>
      </p:sp>
    </p:spTree>
    <p:extLst>
      <p:ext uri="{BB962C8B-B14F-4D97-AF65-F5344CB8AC3E}">
        <p14:creationId xmlns:p14="http://schemas.microsoft.com/office/powerpoint/2010/main" val="272955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C39717A-D1BF-FD47-9D5A-DEF008EC2FB2}"/>
              </a:ext>
            </a:extLst>
          </p:cNvPr>
          <p:cNvSpPr>
            <a:spLocks noGrp="1"/>
          </p:cNvSpPr>
          <p:nvPr>
            <p:ph type="sldNum" sz="quarter" idx="12"/>
          </p:nvPr>
        </p:nvSpPr>
        <p:spPr/>
        <p:txBody>
          <a:bodyPr/>
          <a:lstStyle/>
          <a:p>
            <a:fld id="{3BE1A8C0-2BEE-354A-AC32-38F4FCE103AD}" type="slidenum">
              <a:rPr lang="en-US" smtClean="0"/>
              <a:t>60</a:t>
            </a:fld>
            <a:endParaRPr lang="en-US"/>
          </a:p>
        </p:txBody>
      </p:sp>
      <p:pic>
        <p:nvPicPr>
          <p:cNvPr id="3" name="Picture 2">
            <a:extLst>
              <a:ext uri="{FF2B5EF4-FFF2-40B4-BE49-F238E27FC236}">
                <a16:creationId xmlns:a16="http://schemas.microsoft.com/office/drawing/2014/main" id="{E1F3DDD6-2FD3-0B44-8CFB-FA1D4A13AADB}"/>
              </a:ext>
            </a:extLst>
          </p:cNvPr>
          <p:cNvPicPr>
            <a:picLocks noChangeAspect="1"/>
          </p:cNvPicPr>
          <p:nvPr/>
        </p:nvPicPr>
        <p:blipFill>
          <a:blip r:embed="rId2"/>
          <a:stretch>
            <a:fillRect/>
          </a:stretch>
        </p:blipFill>
        <p:spPr>
          <a:xfrm>
            <a:off x="2590800" y="381000"/>
            <a:ext cx="7010400" cy="6096000"/>
          </a:xfrm>
          <a:prstGeom prst="rect">
            <a:avLst/>
          </a:prstGeom>
        </p:spPr>
      </p:pic>
      <p:sp>
        <p:nvSpPr>
          <p:cNvPr id="4" name="TextBox 3">
            <a:extLst>
              <a:ext uri="{FF2B5EF4-FFF2-40B4-BE49-F238E27FC236}">
                <a16:creationId xmlns:a16="http://schemas.microsoft.com/office/drawing/2014/main" id="{ADA9CFE1-135E-2644-8A36-AE35F5E3438D}"/>
              </a:ext>
            </a:extLst>
          </p:cNvPr>
          <p:cNvSpPr txBox="1"/>
          <p:nvPr/>
        </p:nvSpPr>
        <p:spPr>
          <a:xfrm>
            <a:off x="9772650" y="5412945"/>
            <a:ext cx="212910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SE = Stokes-Einstein</a:t>
            </a:r>
          </a:p>
        </p:txBody>
      </p:sp>
    </p:spTree>
    <p:extLst>
      <p:ext uri="{BB962C8B-B14F-4D97-AF65-F5344CB8AC3E}">
        <p14:creationId xmlns:p14="http://schemas.microsoft.com/office/powerpoint/2010/main" val="167744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2EB5DB1-6673-6B44-8D1F-7D1F2CAEA8BE}"/>
              </a:ext>
            </a:extLst>
          </p:cNvPr>
          <p:cNvSpPr>
            <a:spLocks noGrp="1"/>
          </p:cNvSpPr>
          <p:nvPr>
            <p:ph type="sldNum" sz="quarter" idx="12"/>
          </p:nvPr>
        </p:nvSpPr>
        <p:spPr/>
        <p:txBody>
          <a:bodyPr/>
          <a:lstStyle/>
          <a:p>
            <a:fld id="{3BE1A8C0-2BEE-354A-AC32-38F4FCE103AD}" type="slidenum">
              <a:rPr lang="en-US" smtClean="0"/>
              <a:t>61</a:t>
            </a:fld>
            <a:endParaRPr lang="en-US"/>
          </a:p>
        </p:txBody>
      </p:sp>
      <p:pic>
        <p:nvPicPr>
          <p:cNvPr id="3" name="Picture 2">
            <a:extLst>
              <a:ext uri="{FF2B5EF4-FFF2-40B4-BE49-F238E27FC236}">
                <a16:creationId xmlns:a16="http://schemas.microsoft.com/office/drawing/2014/main" id="{693A377F-593F-E343-A638-E81A34D10A8F}"/>
              </a:ext>
            </a:extLst>
          </p:cNvPr>
          <p:cNvPicPr>
            <a:picLocks noChangeAspect="1"/>
          </p:cNvPicPr>
          <p:nvPr/>
        </p:nvPicPr>
        <p:blipFill>
          <a:blip r:embed="rId2"/>
          <a:stretch>
            <a:fillRect/>
          </a:stretch>
        </p:blipFill>
        <p:spPr>
          <a:xfrm>
            <a:off x="2584450" y="685800"/>
            <a:ext cx="7023100" cy="5486400"/>
          </a:xfrm>
          <a:prstGeom prst="rect">
            <a:avLst/>
          </a:prstGeom>
        </p:spPr>
      </p:pic>
    </p:spTree>
    <p:extLst>
      <p:ext uri="{BB962C8B-B14F-4D97-AF65-F5344CB8AC3E}">
        <p14:creationId xmlns:p14="http://schemas.microsoft.com/office/powerpoint/2010/main" val="4083466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78ADFD11-B3E3-584E-BA2C-C5AB7D884386}"/>
              </a:ext>
            </a:extLst>
          </p:cNvPr>
          <p:cNvSpPr>
            <a:spLocks noGrp="1"/>
          </p:cNvSpPr>
          <p:nvPr>
            <p:ph type="sldNum" sz="quarter" idx="12"/>
          </p:nvPr>
        </p:nvSpPr>
        <p:spPr/>
        <p:txBody>
          <a:bodyPr/>
          <a:lstStyle/>
          <a:p>
            <a:fld id="{3BE1A8C0-2BEE-354A-AC32-38F4FCE103AD}" type="slidenum">
              <a:rPr lang="en-US" smtClean="0"/>
              <a:t>62</a:t>
            </a:fld>
            <a:endParaRPr lang="en-US"/>
          </a:p>
        </p:txBody>
      </p:sp>
      <p:pic>
        <p:nvPicPr>
          <p:cNvPr id="3" name="Picture 2">
            <a:extLst>
              <a:ext uri="{FF2B5EF4-FFF2-40B4-BE49-F238E27FC236}">
                <a16:creationId xmlns:a16="http://schemas.microsoft.com/office/drawing/2014/main" id="{72B5B1E9-D7C6-5541-81A5-0645B066772C}"/>
              </a:ext>
            </a:extLst>
          </p:cNvPr>
          <p:cNvPicPr>
            <a:picLocks noChangeAspect="1"/>
          </p:cNvPicPr>
          <p:nvPr/>
        </p:nvPicPr>
        <p:blipFill>
          <a:blip r:embed="rId2"/>
          <a:stretch>
            <a:fillRect/>
          </a:stretch>
        </p:blipFill>
        <p:spPr>
          <a:xfrm>
            <a:off x="2584450" y="177800"/>
            <a:ext cx="7023100" cy="6502400"/>
          </a:xfrm>
          <a:prstGeom prst="rect">
            <a:avLst/>
          </a:prstGeom>
        </p:spPr>
      </p:pic>
    </p:spTree>
    <p:extLst>
      <p:ext uri="{BB962C8B-B14F-4D97-AF65-F5344CB8AC3E}">
        <p14:creationId xmlns:p14="http://schemas.microsoft.com/office/powerpoint/2010/main" val="2474809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0AF92D8-C5C9-C94F-9F9D-0102C7B92B5F}"/>
              </a:ext>
            </a:extLst>
          </p:cNvPr>
          <p:cNvSpPr>
            <a:spLocks noGrp="1"/>
          </p:cNvSpPr>
          <p:nvPr>
            <p:ph type="sldNum" sz="quarter" idx="12"/>
          </p:nvPr>
        </p:nvSpPr>
        <p:spPr/>
        <p:txBody>
          <a:bodyPr/>
          <a:lstStyle/>
          <a:p>
            <a:fld id="{3BE1A8C0-2BEE-354A-AC32-38F4FCE103AD}" type="slidenum">
              <a:rPr lang="en-US" smtClean="0"/>
              <a:t>63</a:t>
            </a:fld>
            <a:endParaRPr lang="en-US"/>
          </a:p>
        </p:txBody>
      </p:sp>
      <p:pic>
        <p:nvPicPr>
          <p:cNvPr id="3" name="Picture 2">
            <a:extLst>
              <a:ext uri="{FF2B5EF4-FFF2-40B4-BE49-F238E27FC236}">
                <a16:creationId xmlns:a16="http://schemas.microsoft.com/office/drawing/2014/main" id="{B6C77DA7-0FC9-6640-B392-004C23C8197D}"/>
              </a:ext>
            </a:extLst>
          </p:cNvPr>
          <p:cNvPicPr>
            <a:picLocks noChangeAspect="1"/>
          </p:cNvPicPr>
          <p:nvPr/>
        </p:nvPicPr>
        <p:blipFill>
          <a:blip r:embed="rId2"/>
          <a:stretch>
            <a:fillRect/>
          </a:stretch>
        </p:blipFill>
        <p:spPr>
          <a:xfrm>
            <a:off x="4000927" y="0"/>
            <a:ext cx="4190146" cy="6858000"/>
          </a:xfrm>
          <a:prstGeom prst="rect">
            <a:avLst/>
          </a:prstGeom>
        </p:spPr>
      </p:pic>
    </p:spTree>
    <p:extLst>
      <p:ext uri="{BB962C8B-B14F-4D97-AF65-F5344CB8AC3E}">
        <p14:creationId xmlns:p14="http://schemas.microsoft.com/office/powerpoint/2010/main" val="4286574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1A309BD-8777-FC43-A757-8153800F0FA9}"/>
              </a:ext>
            </a:extLst>
          </p:cNvPr>
          <p:cNvSpPr>
            <a:spLocks noGrp="1"/>
          </p:cNvSpPr>
          <p:nvPr>
            <p:ph type="sldNum" sz="quarter" idx="12"/>
          </p:nvPr>
        </p:nvSpPr>
        <p:spPr/>
        <p:txBody>
          <a:bodyPr/>
          <a:lstStyle/>
          <a:p>
            <a:fld id="{3BE1A8C0-2BEE-354A-AC32-38F4FCE103AD}" type="slidenum">
              <a:rPr lang="en-US" smtClean="0"/>
              <a:t>64</a:t>
            </a:fld>
            <a:endParaRPr lang="en-US"/>
          </a:p>
        </p:txBody>
      </p:sp>
    </p:spTree>
    <p:extLst>
      <p:ext uri="{BB962C8B-B14F-4D97-AF65-F5344CB8AC3E}">
        <p14:creationId xmlns:p14="http://schemas.microsoft.com/office/powerpoint/2010/main" val="267882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0559EBE-4CA7-F24A-98D3-E77BC5B48EFC}"/>
              </a:ext>
            </a:extLst>
          </p:cNvPr>
          <p:cNvSpPr>
            <a:spLocks noGrp="1"/>
          </p:cNvSpPr>
          <p:nvPr>
            <p:ph type="sldNum" sz="quarter" idx="12"/>
          </p:nvPr>
        </p:nvSpPr>
        <p:spPr/>
        <p:txBody>
          <a:bodyPr/>
          <a:lstStyle/>
          <a:p>
            <a:fld id="{3BE1A8C0-2BEE-354A-AC32-38F4FCE103AD}" type="slidenum">
              <a:rPr lang="en-US" smtClean="0"/>
              <a:t>65</a:t>
            </a:fld>
            <a:endParaRPr lang="en-US"/>
          </a:p>
        </p:txBody>
      </p:sp>
    </p:spTree>
    <p:extLst>
      <p:ext uri="{BB962C8B-B14F-4D97-AF65-F5344CB8AC3E}">
        <p14:creationId xmlns:p14="http://schemas.microsoft.com/office/powerpoint/2010/main" val="2579912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0332496-87A7-4746-BDE4-623884F89359}"/>
              </a:ext>
            </a:extLst>
          </p:cNvPr>
          <p:cNvSpPr>
            <a:spLocks noGrp="1"/>
          </p:cNvSpPr>
          <p:nvPr>
            <p:ph type="sldNum" sz="quarter" idx="12"/>
          </p:nvPr>
        </p:nvSpPr>
        <p:spPr/>
        <p:txBody>
          <a:bodyPr/>
          <a:lstStyle/>
          <a:p>
            <a:fld id="{3BE1A8C0-2BEE-354A-AC32-38F4FCE103AD}" type="slidenum">
              <a:rPr lang="en-US" smtClean="0"/>
              <a:t>66</a:t>
            </a:fld>
            <a:endParaRPr lang="en-US"/>
          </a:p>
        </p:txBody>
      </p:sp>
    </p:spTree>
    <p:extLst>
      <p:ext uri="{BB962C8B-B14F-4D97-AF65-F5344CB8AC3E}">
        <p14:creationId xmlns:p14="http://schemas.microsoft.com/office/powerpoint/2010/main" val="243063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1FD201C-69C7-3444-B8DC-4F0077C39C7A}"/>
              </a:ext>
            </a:extLst>
          </p:cNvPr>
          <p:cNvSpPr>
            <a:spLocks noGrp="1"/>
          </p:cNvSpPr>
          <p:nvPr>
            <p:ph type="sldNum" sz="quarter" idx="12"/>
          </p:nvPr>
        </p:nvSpPr>
        <p:spPr/>
        <p:txBody>
          <a:bodyPr/>
          <a:lstStyle/>
          <a:p>
            <a:fld id="{3BE1A8C0-2BEE-354A-AC32-38F4FCE103AD}" type="slidenum">
              <a:rPr lang="en-US" smtClean="0"/>
              <a:t>67</a:t>
            </a:fld>
            <a:endParaRPr lang="en-US"/>
          </a:p>
        </p:txBody>
      </p:sp>
    </p:spTree>
    <p:extLst>
      <p:ext uri="{BB962C8B-B14F-4D97-AF65-F5344CB8AC3E}">
        <p14:creationId xmlns:p14="http://schemas.microsoft.com/office/powerpoint/2010/main" val="2364101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A71E84C-A7E6-C543-AD0A-A0076EFC5096}"/>
              </a:ext>
            </a:extLst>
          </p:cNvPr>
          <p:cNvSpPr>
            <a:spLocks noGrp="1"/>
          </p:cNvSpPr>
          <p:nvPr>
            <p:ph type="sldNum" sz="quarter" idx="12"/>
          </p:nvPr>
        </p:nvSpPr>
        <p:spPr/>
        <p:txBody>
          <a:bodyPr/>
          <a:lstStyle/>
          <a:p>
            <a:fld id="{3BE1A8C0-2BEE-354A-AC32-38F4FCE103AD}" type="slidenum">
              <a:rPr lang="en-US" smtClean="0"/>
              <a:t>68</a:t>
            </a:fld>
            <a:endParaRPr lang="en-US"/>
          </a:p>
        </p:txBody>
      </p:sp>
    </p:spTree>
    <p:extLst>
      <p:ext uri="{BB962C8B-B14F-4D97-AF65-F5344CB8AC3E}">
        <p14:creationId xmlns:p14="http://schemas.microsoft.com/office/powerpoint/2010/main" val="2971954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5CA5FFC-7573-8746-9365-659E55CC1706}"/>
              </a:ext>
            </a:extLst>
          </p:cNvPr>
          <p:cNvSpPr>
            <a:spLocks noGrp="1"/>
          </p:cNvSpPr>
          <p:nvPr>
            <p:ph type="sldNum" sz="quarter" idx="12"/>
          </p:nvPr>
        </p:nvSpPr>
        <p:spPr/>
        <p:txBody>
          <a:bodyPr/>
          <a:lstStyle/>
          <a:p>
            <a:fld id="{3BE1A8C0-2BEE-354A-AC32-38F4FCE103AD}" type="slidenum">
              <a:rPr lang="en-US" smtClean="0"/>
              <a:t>69</a:t>
            </a:fld>
            <a:endParaRPr lang="en-US"/>
          </a:p>
        </p:txBody>
      </p:sp>
    </p:spTree>
    <p:extLst>
      <p:ext uri="{BB962C8B-B14F-4D97-AF65-F5344CB8AC3E}">
        <p14:creationId xmlns:p14="http://schemas.microsoft.com/office/powerpoint/2010/main" val="4240425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ABCE3F-61BE-4FF6-8E79-7258D6F48CDD}"/>
              </a:ext>
            </a:extLst>
          </p:cNvPr>
          <p:cNvSpPr>
            <a:spLocks noGrp="1"/>
          </p:cNvSpPr>
          <p:nvPr>
            <p:ph type="sldNum" sz="quarter" idx="12"/>
          </p:nvPr>
        </p:nvSpPr>
        <p:spPr/>
        <p:txBody>
          <a:bodyPr/>
          <a:lstStyle/>
          <a:p>
            <a:fld id="{F1EE4BA0-ABC5-49FC-9702-B147EDACC70D}"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2AD6213-1A9B-4CAF-A0B2-C3BED2DB004F}"/>
              </a:ext>
            </a:extLst>
          </p:cNvPr>
          <p:cNvPicPr>
            <a:picLocks noChangeAspect="1"/>
          </p:cNvPicPr>
          <p:nvPr/>
        </p:nvPicPr>
        <p:blipFill rotWithShape="1">
          <a:blip r:embed="rId3"/>
          <a:srcRect b="6796"/>
          <a:stretch/>
        </p:blipFill>
        <p:spPr>
          <a:xfrm>
            <a:off x="8496624" y="216530"/>
            <a:ext cx="3548086" cy="2481868"/>
          </a:xfrm>
          <a:prstGeom prst="rect">
            <a:avLst/>
          </a:prstGeom>
        </p:spPr>
      </p:pic>
      <p:cxnSp>
        <p:nvCxnSpPr>
          <p:cNvPr id="13" name="Straight Arrow Connector 12">
            <a:extLst>
              <a:ext uri="{FF2B5EF4-FFF2-40B4-BE49-F238E27FC236}">
                <a16:creationId xmlns:a16="http://schemas.microsoft.com/office/drawing/2014/main" id="{F0997E17-2625-4482-AD02-8C2F6602C236}"/>
              </a:ext>
            </a:extLst>
          </p:cNvPr>
          <p:cNvCxnSpPr>
            <a:cxnSpLocks/>
          </p:cNvCxnSpPr>
          <p:nvPr/>
        </p:nvCxnSpPr>
        <p:spPr>
          <a:xfrm>
            <a:off x="9566292" y="1974074"/>
            <a:ext cx="70437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D79F23-AD87-4012-B345-9155BE9EB145}"/>
              </a:ext>
            </a:extLst>
          </p:cNvPr>
          <p:cNvSpPr txBox="1"/>
          <p:nvPr/>
        </p:nvSpPr>
        <p:spPr>
          <a:xfrm>
            <a:off x="9240046" y="1444914"/>
            <a:ext cx="1534394" cy="523220"/>
          </a:xfrm>
          <a:prstGeom prst="rect">
            <a:avLst/>
          </a:prstGeom>
          <a:noFill/>
        </p:spPr>
        <p:txBody>
          <a:bodyPr wrap="none" rtlCol="0">
            <a:spAutoFit/>
          </a:bodyPr>
          <a:lstStyle/>
          <a:p>
            <a:r>
              <a:rPr lang="en-US" sz="2800" b="1" dirty="0">
                <a:solidFill>
                  <a:srgbClr val="202124"/>
                </a:solidFill>
                <a:latin typeface="Arial" panose="020B0604020202020204" pitchFamily="34" charset="0"/>
                <a:cs typeface="Arial" panose="020B0604020202020204" pitchFamily="34" charset="0"/>
              </a:rPr>
              <a:t>~100nm</a:t>
            </a:r>
            <a:endParaRPr lang="en-US" sz="28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73C4F2B-71F4-4BC6-AC33-9415202F60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062335" y="941101"/>
            <a:ext cx="5005655" cy="4706482"/>
          </a:xfrm>
          <a:prstGeom prst="rect">
            <a:avLst/>
          </a:prstGeom>
        </p:spPr>
      </p:pic>
      <p:cxnSp>
        <p:nvCxnSpPr>
          <p:cNvPr id="21" name="Straight Arrow Connector 20">
            <a:extLst>
              <a:ext uri="{FF2B5EF4-FFF2-40B4-BE49-F238E27FC236}">
                <a16:creationId xmlns:a16="http://schemas.microsoft.com/office/drawing/2014/main" id="{CE66A27B-412A-4D16-9677-C1387E25CE1B}"/>
              </a:ext>
            </a:extLst>
          </p:cNvPr>
          <p:cNvCxnSpPr>
            <a:cxnSpLocks/>
          </p:cNvCxnSpPr>
          <p:nvPr/>
        </p:nvCxnSpPr>
        <p:spPr>
          <a:xfrm flipV="1">
            <a:off x="6381345" y="2282092"/>
            <a:ext cx="3309732" cy="9676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F703F4D-1CB4-4E9B-9855-F517921C6E3B}"/>
              </a:ext>
            </a:extLst>
          </p:cNvPr>
          <p:cNvCxnSpPr/>
          <p:nvPr/>
        </p:nvCxnSpPr>
        <p:spPr>
          <a:xfrm flipV="1">
            <a:off x="5107021" y="965446"/>
            <a:ext cx="5272392" cy="11656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D1945748-60BF-435A-9D46-6EFEFF85454E}"/>
              </a:ext>
            </a:extLst>
          </p:cNvPr>
          <p:cNvSpPr/>
          <p:nvPr/>
        </p:nvSpPr>
        <p:spPr>
          <a:xfrm>
            <a:off x="210376" y="5674912"/>
            <a:ext cx="10249533" cy="1231106"/>
          </a:xfrm>
          <a:prstGeom prst="rect">
            <a:avLst/>
          </a:prstGeom>
        </p:spPr>
        <p:txBody>
          <a:bodyPr wrap="square">
            <a:spAutoFit/>
          </a:bodyPr>
          <a:lstStyle/>
          <a:p>
            <a:r>
              <a:rPr lang="en-US" sz="1050" dirty="0">
                <a:solidFill>
                  <a:srgbClr val="222222"/>
                </a:solidFill>
                <a:latin typeface="Arial" panose="020B0604020202020204" pitchFamily="34" charset="0"/>
              </a:rPr>
              <a:t>L. </a:t>
            </a:r>
            <a:r>
              <a:rPr lang="en-US" sz="1050" dirty="0" err="1">
                <a:solidFill>
                  <a:srgbClr val="222222"/>
                </a:solidFill>
                <a:latin typeface="Arial" panose="020B0604020202020204" pitchFamily="34" charset="0"/>
              </a:rPr>
              <a:t>Pahalagedara</a:t>
            </a:r>
            <a:r>
              <a:rPr lang="en-US" sz="1050" dirty="0">
                <a:solidFill>
                  <a:srgbClr val="222222"/>
                </a:solidFill>
                <a:latin typeface="Arial" panose="020B0604020202020204" pitchFamily="34" charset="0"/>
              </a:rPr>
              <a:t>, H. Sharma, C.H. </a:t>
            </a:r>
            <a:r>
              <a:rPr lang="en-US" sz="1050" dirty="0" err="1">
                <a:solidFill>
                  <a:srgbClr val="222222"/>
                </a:solidFill>
                <a:latin typeface="Arial" panose="020B0604020202020204" pitchFamily="34" charset="0"/>
              </a:rPr>
              <a:t>Kuo</a:t>
            </a:r>
            <a:r>
              <a:rPr lang="en-US" sz="1050" dirty="0">
                <a:solidFill>
                  <a:srgbClr val="222222"/>
                </a:solidFill>
                <a:latin typeface="Arial" panose="020B0604020202020204" pitchFamily="34" charset="0"/>
              </a:rPr>
              <a:t>, S. </a:t>
            </a:r>
            <a:r>
              <a:rPr lang="en-US" sz="1050" dirty="0" err="1">
                <a:solidFill>
                  <a:srgbClr val="222222"/>
                </a:solidFill>
                <a:latin typeface="Arial" panose="020B0604020202020204" pitchFamily="34" charset="0"/>
              </a:rPr>
              <a:t>Dharmarathna</a:t>
            </a:r>
            <a:r>
              <a:rPr lang="en-US" sz="1050" dirty="0">
                <a:solidFill>
                  <a:srgbClr val="222222"/>
                </a:solidFill>
                <a:latin typeface="Arial" panose="020B0604020202020204" pitchFamily="34" charset="0"/>
              </a:rPr>
              <a:t>, A. Joshi, S.L. </a:t>
            </a:r>
            <a:r>
              <a:rPr lang="en-US" sz="1050" dirty="0" err="1">
                <a:solidFill>
                  <a:srgbClr val="222222"/>
                </a:solidFill>
                <a:latin typeface="Arial" panose="020B0604020202020204" pitchFamily="34" charset="0"/>
              </a:rPr>
              <a:t>Suib</a:t>
            </a:r>
            <a:r>
              <a:rPr lang="en-US" sz="1050" dirty="0">
                <a:solidFill>
                  <a:srgbClr val="222222"/>
                </a:solidFill>
                <a:latin typeface="Arial" panose="020B0604020202020204" pitchFamily="34" charset="0"/>
              </a:rPr>
              <a:t>, A.B. </a:t>
            </a:r>
            <a:r>
              <a:rPr lang="en-US" sz="1050" dirty="0" err="1">
                <a:solidFill>
                  <a:srgbClr val="222222"/>
                </a:solidFill>
                <a:latin typeface="Arial" panose="020B0604020202020204" pitchFamily="34" charset="0"/>
              </a:rPr>
              <a:t>Mhadeshwar</a:t>
            </a:r>
            <a:r>
              <a:rPr lang="en-US" sz="1050" dirty="0">
                <a:solidFill>
                  <a:srgbClr val="222222"/>
                </a:solidFill>
                <a:latin typeface="Arial" panose="020B0604020202020204" pitchFamily="34" charset="0"/>
              </a:rPr>
              <a:t>, Structure and oxidation activity correlations for carbon blacks and diesel soot, Energy and Fuels. 26 (2012) 6757–6764</a:t>
            </a:r>
          </a:p>
          <a:p>
            <a:r>
              <a:rPr lang="en-US" sz="1050" b="0" i="0" dirty="0">
                <a:solidFill>
                  <a:srgbClr val="222222"/>
                </a:solidFill>
                <a:effectLst/>
                <a:latin typeface="Arial" panose="020B0604020202020204" pitchFamily="34" charset="0"/>
              </a:rPr>
              <a:t>Rishi, K., Beaucage, G., Kuppa, V., Mulderig, A., Narayanan, V., McGlasson, A., Rackaitis, M. and Ilavsky, J., 2018. Impact of an emergent hierarchical filler network on nanocomposite dynamics. </a:t>
            </a:r>
            <a:r>
              <a:rPr lang="en-US" sz="1050" b="0" i="1" dirty="0">
                <a:solidFill>
                  <a:srgbClr val="222222"/>
                </a:solidFill>
                <a:effectLst/>
                <a:latin typeface="Arial" panose="020B0604020202020204" pitchFamily="34" charset="0"/>
              </a:rPr>
              <a:t>Macromolecules</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51</a:t>
            </a:r>
            <a:r>
              <a:rPr lang="en-US" sz="1050" b="0" i="0" dirty="0">
                <a:solidFill>
                  <a:srgbClr val="222222"/>
                </a:solidFill>
                <a:effectLst/>
                <a:latin typeface="Arial" panose="020B0604020202020204" pitchFamily="34" charset="0"/>
              </a:rPr>
              <a:t>(20), pp.7893-7904.</a:t>
            </a:r>
          </a:p>
          <a:p>
            <a:r>
              <a:rPr lang="en-US" sz="1050" b="0" i="0" dirty="0">
                <a:solidFill>
                  <a:srgbClr val="222222"/>
                </a:solidFill>
                <a:effectLst/>
                <a:latin typeface="Arial" panose="020B0604020202020204" pitchFamily="34" charset="0"/>
              </a:rPr>
              <a:t>Mulderig, A., Beaucage, G., Vogtt, K., Jiang, H. and Kuppa, V., 2017. Quantification of branching in fumed silica. </a:t>
            </a:r>
            <a:r>
              <a:rPr lang="en-US" sz="1050" b="0" i="1" dirty="0">
                <a:solidFill>
                  <a:srgbClr val="222222"/>
                </a:solidFill>
                <a:effectLst/>
                <a:latin typeface="Arial" panose="020B0604020202020204" pitchFamily="34" charset="0"/>
              </a:rPr>
              <a:t>Journal of Aerosol Science</a:t>
            </a:r>
            <a:r>
              <a:rPr lang="en-US" sz="1050" b="0" i="0" dirty="0">
                <a:solidFill>
                  <a:srgbClr val="222222"/>
                </a:solidFill>
                <a:effectLst/>
                <a:latin typeface="Arial" panose="020B0604020202020204" pitchFamily="34" charset="0"/>
              </a:rPr>
              <a:t>, </a:t>
            </a:r>
            <a:r>
              <a:rPr lang="en-US" sz="1050" b="0" i="1" dirty="0">
                <a:solidFill>
                  <a:srgbClr val="222222"/>
                </a:solidFill>
                <a:effectLst/>
                <a:latin typeface="Arial" panose="020B0604020202020204" pitchFamily="34" charset="0"/>
              </a:rPr>
              <a:t>109</a:t>
            </a:r>
            <a:r>
              <a:rPr lang="en-US" sz="1050" b="0" i="0" dirty="0">
                <a:solidFill>
                  <a:srgbClr val="222222"/>
                </a:solidFill>
                <a:effectLst/>
                <a:latin typeface="Arial" panose="020B0604020202020204" pitchFamily="34" charset="0"/>
              </a:rPr>
              <a:t>, pp.28-37.</a:t>
            </a:r>
            <a:r>
              <a:rPr lang="en-US" sz="1050" dirty="0">
                <a:solidFill>
                  <a:srgbClr val="222222"/>
                </a:solidFill>
                <a:latin typeface="Arial" panose="020B0604020202020204" pitchFamily="34" charset="0"/>
              </a:rPr>
              <a:t> Beaucage, G. Approximations Leading to a Unified Exponential/Power-Law Approach to Small-Angle Scattering. J. Appl. Crystallogr. 1995, 28, 717−728.</a:t>
            </a:r>
          </a:p>
          <a:p>
            <a:endParaRPr lang="en-US" sz="11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B13CF94E-6940-471B-A2DF-401EC06E19A1}"/>
              </a:ext>
            </a:extLst>
          </p:cNvPr>
          <p:cNvSpPr txBox="1"/>
          <p:nvPr/>
        </p:nvSpPr>
        <p:spPr>
          <a:xfrm>
            <a:off x="5398373" y="740257"/>
            <a:ext cx="697627"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Size</a:t>
            </a:r>
          </a:p>
        </p:txBody>
      </p:sp>
      <p:sp>
        <p:nvSpPr>
          <p:cNvPr id="48" name="TextBox 47">
            <a:extLst>
              <a:ext uri="{FF2B5EF4-FFF2-40B4-BE49-F238E27FC236}">
                <a16:creationId xmlns:a16="http://schemas.microsoft.com/office/drawing/2014/main" id="{7CD179A6-CD9A-46CF-B0D9-D685CB4864CC}"/>
              </a:ext>
            </a:extLst>
          </p:cNvPr>
          <p:cNvSpPr txBox="1"/>
          <p:nvPr/>
        </p:nvSpPr>
        <p:spPr>
          <a:xfrm>
            <a:off x="8199999" y="2696589"/>
            <a:ext cx="4043094"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Aggregates of primary particles</a:t>
            </a:r>
          </a:p>
        </p:txBody>
      </p:sp>
      <p:sp>
        <p:nvSpPr>
          <p:cNvPr id="19" name="TextBox 18">
            <a:extLst>
              <a:ext uri="{FF2B5EF4-FFF2-40B4-BE49-F238E27FC236}">
                <a16:creationId xmlns:a16="http://schemas.microsoft.com/office/drawing/2014/main" id="{52633DD5-7015-45D9-88CB-7882962F8826}"/>
              </a:ext>
            </a:extLst>
          </p:cNvPr>
          <p:cNvSpPr txBox="1"/>
          <p:nvPr/>
        </p:nvSpPr>
        <p:spPr>
          <a:xfrm>
            <a:off x="210376" y="63149"/>
            <a:ext cx="7825835" cy="1077218"/>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Multiscale Hierarchical Structures (Dilute filler content) </a:t>
            </a:r>
          </a:p>
        </p:txBody>
      </p:sp>
      <p:pic>
        <p:nvPicPr>
          <p:cNvPr id="5" name="Picture 4">
            <a:extLst>
              <a:ext uri="{FF2B5EF4-FFF2-40B4-BE49-F238E27FC236}">
                <a16:creationId xmlns:a16="http://schemas.microsoft.com/office/drawing/2014/main" id="{1541415F-B8CA-45D2-93D3-790238535907}"/>
              </a:ext>
            </a:extLst>
          </p:cNvPr>
          <p:cNvPicPr>
            <a:picLocks noChangeAspect="1"/>
          </p:cNvPicPr>
          <p:nvPr/>
        </p:nvPicPr>
        <p:blipFill>
          <a:blip r:embed="rId5"/>
          <a:stretch>
            <a:fillRect/>
          </a:stretch>
        </p:blipFill>
        <p:spPr>
          <a:xfrm>
            <a:off x="1240171" y="1483856"/>
            <a:ext cx="1685925" cy="1571625"/>
          </a:xfrm>
          <a:prstGeom prst="rect">
            <a:avLst/>
          </a:prstGeom>
        </p:spPr>
      </p:pic>
      <p:cxnSp>
        <p:nvCxnSpPr>
          <p:cNvPr id="20" name="Straight Arrow Connector 19">
            <a:extLst>
              <a:ext uri="{FF2B5EF4-FFF2-40B4-BE49-F238E27FC236}">
                <a16:creationId xmlns:a16="http://schemas.microsoft.com/office/drawing/2014/main" id="{D60C5797-DD06-4063-9DB3-F34364ABA840}"/>
              </a:ext>
            </a:extLst>
          </p:cNvPr>
          <p:cNvCxnSpPr>
            <a:cxnSpLocks/>
          </p:cNvCxnSpPr>
          <p:nvPr/>
        </p:nvCxnSpPr>
        <p:spPr>
          <a:xfrm flipH="1">
            <a:off x="2688493" y="1706524"/>
            <a:ext cx="1813169" cy="3965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EA43B01F-F4AC-435D-B12F-6BABD8E02D2F}"/>
              </a:ext>
            </a:extLst>
          </p:cNvPr>
          <p:cNvPicPr>
            <a:picLocks noChangeAspect="1"/>
          </p:cNvPicPr>
          <p:nvPr/>
        </p:nvPicPr>
        <p:blipFill>
          <a:blip r:embed="rId6"/>
          <a:stretch>
            <a:fillRect/>
          </a:stretch>
        </p:blipFill>
        <p:spPr>
          <a:xfrm>
            <a:off x="60121" y="3429000"/>
            <a:ext cx="2970435" cy="1790399"/>
          </a:xfrm>
          <a:prstGeom prst="rect">
            <a:avLst/>
          </a:prstGeom>
        </p:spPr>
      </p:pic>
      <p:cxnSp>
        <p:nvCxnSpPr>
          <p:cNvPr id="27" name="Straight Arrow Connector 26">
            <a:extLst>
              <a:ext uri="{FF2B5EF4-FFF2-40B4-BE49-F238E27FC236}">
                <a16:creationId xmlns:a16="http://schemas.microsoft.com/office/drawing/2014/main" id="{D5BF261F-F2D4-49D3-9F87-B77D342689B5}"/>
              </a:ext>
            </a:extLst>
          </p:cNvPr>
          <p:cNvCxnSpPr>
            <a:cxnSpLocks/>
          </p:cNvCxnSpPr>
          <p:nvPr/>
        </p:nvCxnSpPr>
        <p:spPr>
          <a:xfrm flipH="1">
            <a:off x="3415323" y="4436324"/>
            <a:ext cx="3587262" cy="290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79760344-0CC3-4967-9D07-2BA28DDCD66F}"/>
              </a:ext>
            </a:extLst>
          </p:cNvPr>
          <p:cNvPicPr>
            <a:picLocks noChangeAspect="1"/>
          </p:cNvPicPr>
          <p:nvPr/>
        </p:nvPicPr>
        <p:blipFill>
          <a:blip r:embed="rId7"/>
          <a:stretch>
            <a:fillRect/>
          </a:stretch>
        </p:blipFill>
        <p:spPr>
          <a:xfrm>
            <a:off x="8077468" y="3561694"/>
            <a:ext cx="3891845" cy="1646883"/>
          </a:xfrm>
          <a:prstGeom prst="rect">
            <a:avLst/>
          </a:prstGeom>
        </p:spPr>
      </p:pic>
      <p:sp>
        <p:nvSpPr>
          <p:cNvPr id="36" name="TextBox 35">
            <a:extLst>
              <a:ext uri="{FF2B5EF4-FFF2-40B4-BE49-F238E27FC236}">
                <a16:creationId xmlns:a16="http://schemas.microsoft.com/office/drawing/2014/main" id="{885A05FA-58EC-4970-9682-16959F8AA770}"/>
              </a:ext>
            </a:extLst>
          </p:cNvPr>
          <p:cNvSpPr txBox="1"/>
          <p:nvPr/>
        </p:nvSpPr>
        <p:spPr>
          <a:xfrm>
            <a:off x="44912" y="3080030"/>
            <a:ext cx="2073057"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primary particles</a:t>
            </a:r>
            <a:endParaRPr lang="en-US" dirty="0"/>
          </a:p>
        </p:txBody>
      </p:sp>
      <p:sp>
        <p:nvSpPr>
          <p:cNvPr id="38" name="TextBox 37">
            <a:extLst>
              <a:ext uri="{FF2B5EF4-FFF2-40B4-BE49-F238E27FC236}">
                <a16:creationId xmlns:a16="http://schemas.microsoft.com/office/drawing/2014/main" id="{759B7687-9766-46F1-A5EB-D3804ABD997A}"/>
              </a:ext>
            </a:extLst>
          </p:cNvPr>
          <p:cNvSpPr txBox="1"/>
          <p:nvPr/>
        </p:nvSpPr>
        <p:spPr>
          <a:xfrm>
            <a:off x="1432170" y="5262469"/>
            <a:ext cx="6138984"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Graphitic layers</a:t>
            </a:r>
            <a:endParaRPr lang="en-US" dirty="0"/>
          </a:p>
        </p:txBody>
      </p:sp>
      <p:sp>
        <p:nvSpPr>
          <p:cNvPr id="42" name="TextBox 41">
            <a:extLst>
              <a:ext uri="{FF2B5EF4-FFF2-40B4-BE49-F238E27FC236}">
                <a16:creationId xmlns:a16="http://schemas.microsoft.com/office/drawing/2014/main" id="{CA2D37A7-8801-4356-92B6-68B2BE82958E}"/>
              </a:ext>
            </a:extLst>
          </p:cNvPr>
          <p:cNvSpPr txBox="1"/>
          <p:nvPr/>
        </p:nvSpPr>
        <p:spPr>
          <a:xfrm>
            <a:off x="1067234" y="1035644"/>
            <a:ext cx="2112311" cy="646331"/>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Agglomerates of aggregates</a:t>
            </a:r>
            <a:endParaRPr lang="en-US" dirty="0"/>
          </a:p>
        </p:txBody>
      </p:sp>
      <p:pic>
        <p:nvPicPr>
          <p:cNvPr id="22" name="Picture 21">
            <a:extLst>
              <a:ext uri="{FF2B5EF4-FFF2-40B4-BE49-F238E27FC236}">
                <a16:creationId xmlns:a16="http://schemas.microsoft.com/office/drawing/2014/main" id="{691A0557-D9AD-472B-A3E1-D766157D5300}"/>
              </a:ext>
            </a:extLst>
          </p:cNvPr>
          <p:cNvPicPr>
            <a:picLocks noChangeAspect="1"/>
          </p:cNvPicPr>
          <p:nvPr/>
        </p:nvPicPr>
        <p:blipFill>
          <a:blip r:embed="rId8"/>
          <a:stretch>
            <a:fillRect/>
          </a:stretch>
        </p:blipFill>
        <p:spPr>
          <a:xfrm>
            <a:off x="8116075" y="5178457"/>
            <a:ext cx="2307038" cy="434266"/>
          </a:xfrm>
          <a:prstGeom prst="rect">
            <a:avLst/>
          </a:prstGeom>
        </p:spPr>
      </p:pic>
    </p:spTree>
    <p:extLst>
      <p:ext uri="{BB962C8B-B14F-4D97-AF65-F5344CB8AC3E}">
        <p14:creationId xmlns:p14="http://schemas.microsoft.com/office/powerpoint/2010/main" val="218543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D646281-347A-7C41-950E-59093BC0E8CB}"/>
              </a:ext>
            </a:extLst>
          </p:cNvPr>
          <p:cNvSpPr>
            <a:spLocks noGrp="1"/>
          </p:cNvSpPr>
          <p:nvPr>
            <p:ph type="sldNum" sz="quarter" idx="12"/>
          </p:nvPr>
        </p:nvSpPr>
        <p:spPr/>
        <p:txBody>
          <a:bodyPr/>
          <a:lstStyle/>
          <a:p>
            <a:fld id="{3BE1A8C0-2BEE-354A-AC32-38F4FCE103AD}" type="slidenum">
              <a:rPr lang="en-US" smtClean="0"/>
              <a:t>70</a:t>
            </a:fld>
            <a:endParaRPr lang="en-US"/>
          </a:p>
        </p:txBody>
      </p:sp>
    </p:spTree>
    <p:extLst>
      <p:ext uri="{BB962C8B-B14F-4D97-AF65-F5344CB8AC3E}">
        <p14:creationId xmlns:p14="http://schemas.microsoft.com/office/powerpoint/2010/main" val="235298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4D0A0A-44C7-9F42-A632-0BE15F6222A7}"/>
              </a:ext>
            </a:extLst>
          </p:cNvPr>
          <p:cNvSpPr/>
          <p:nvPr/>
        </p:nvSpPr>
        <p:spPr>
          <a:xfrm>
            <a:off x="7339914" y="5597611"/>
            <a:ext cx="630194" cy="420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AE086001-81F8-FF4A-BB76-39E3860F5830}"/>
              </a:ext>
            </a:extLst>
          </p:cNvPr>
          <p:cNvSpPr>
            <a:spLocks noGrp="1"/>
          </p:cNvSpPr>
          <p:nvPr>
            <p:ph type="sldNum" sz="quarter" idx="12"/>
          </p:nvPr>
        </p:nvSpPr>
        <p:spPr/>
        <p:txBody>
          <a:bodyPr/>
          <a:lstStyle/>
          <a:p>
            <a:fld id="{3BE1A8C0-2BEE-354A-AC32-38F4FCE103AD}" type="slidenum">
              <a:rPr lang="en-US" smtClean="0"/>
              <a:t>71</a:t>
            </a:fld>
            <a:endParaRPr lang="en-US"/>
          </a:p>
        </p:txBody>
      </p:sp>
    </p:spTree>
    <p:extLst>
      <p:ext uri="{BB962C8B-B14F-4D97-AF65-F5344CB8AC3E}">
        <p14:creationId xmlns:p14="http://schemas.microsoft.com/office/powerpoint/2010/main" val="378783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A8C615-F48D-4B17-9509-EF16FC4F9AD6}"/>
              </a:ext>
            </a:extLst>
          </p:cNvPr>
          <p:cNvSpPr>
            <a:spLocks noGrp="1"/>
          </p:cNvSpPr>
          <p:nvPr>
            <p:ph type="sldNum" sz="quarter" idx="12"/>
          </p:nvPr>
        </p:nvSpPr>
        <p:spPr/>
        <p:txBody>
          <a:bodyPr/>
          <a:lstStyle/>
          <a:p>
            <a:fld id="{F1EE4BA0-ABC5-49FC-9702-B147EDACC70D}" type="slidenum">
              <a:rPr lang="en-US" smtClean="0"/>
              <a:t>8</a:t>
            </a:fld>
            <a:endParaRPr lang="en-US"/>
          </a:p>
        </p:txBody>
      </p:sp>
      <p:pic>
        <p:nvPicPr>
          <p:cNvPr id="5" name="Content Placeholder 4">
            <a:extLst>
              <a:ext uri="{FF2B5EF4-FFF2-40B4-BE49-F238E27FC236}">
                <a16:creationId xmlns:a16="http://schemas.microsoft.com/office/drawing/2014/main" id="{89165ECD-34B8-40A2-88C9-C1020C61F2F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0099" y="1456199"/>
            <a:ext cx="5060075" cy="4681189"/>
          </a:xfrm>
          <a:prstGeom prst="rect">
            <a:avLst/>
          </a:prstGeom>
          <a:noFill/>
          <a:ln>
            <a:noFill/>
          </a:ln>
        </p:spPr>
      </p:pic>
      <p:pic>
        <p:nvPicPr>
          <p:cNvPr id="6" name="Picture 5" descr="Chart&#10;&#10;Description automatically generated">
            <a:extLst>
              <a:ext uri="{FF2B5EF4-FFF2-40B4-BE49-F238E27FC236}">
                <a16:creationId xmlns:a16="http://schemas.microsoft.com/office/drawing/2014/main" id="{F4142501-DD62-469C-9F2E-43331A649D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2185" y="1615361"/>
            <a:ext cx="4931592" cy="4435264"/>
          </a:xfrm>
          <a:prstGeom prst="rect">
            <a:avLst/>
          </a:prstGeom>
          <a:noFill/>
          <a:ln>
            <a:noFill/>
          </a:ln>
        </p:spPr>
      </p:pic>
      <p:sp>
        <p:nvSpPr>
          <p:cNvPr id="10" name="TextBox 9">
            <a:extLst>
              <a:ext uri="{FF2B5EF4-FFF2-40B4-BE49-F238E27FC236}">
                <a16:creationId xmlns:a16="http://schemas.microsoft.com/office/drawing/2014/main" id="{9FE728B3-5680-4E12-B01F-5AE3EE2B11FB}"/>
              </a:ext>
            </a:extLst>
          </p:cNvPr>
          <p:cNvSpPr txBox="1"/>
          <p:nvPr/>
        </p:nvSpPr>
        <p:spPr>
          <a:xfrm>
            <a:off x="441195" y="152580"/>
            <a:ext cx="7825835" cy="1077218"/>
          </a:xfrm>
          <a:prstGeom prst="rect">
            <a:avLst/>
          </a:prstGeom>
          <a:noFill/>
        </p:spPr>
        <p:txBody>
          <a:bodyPr wrap="square">
            <a:spAutoFit/>
          </a:bodyPr>
          <a:lstStyle/>
          <a:p>
            <a:r>
              <a:rPr lang="en-US" sz="3200" b="1" dirty="0">
                <a:latin typeface="Arial" panose="020B0604020202020204" pitchFamily="34" charset="0"/>
                <a:cs typeface="Arial" panose="020B0604020202020204" pitchFamily="34" charset="0"/>
              </a:rPr>
              <a:t>Multiscale Hierarchical Structures (Dilute) </a:t>
            </a:r>
          </a:p>
        </p:txBody>
      </p:sp>
      <p:sp>
        <p:nvSpPr>
          <p:cNvPr id="11" name="TextBox 10">
            <a:extLst>
              <a:ext uri="{FF2B5EF4-FFF2-40B4-BE49-F238E27FC236}">
                <a16:creationId xmlns:a16="http://schemas.microsoft.com/office/drawing/2014/main" id="{E10F5AEB-B8AE-4EF3-96AC-87006569BA7F}"/>
              </a:ext>
            </a:extLst>
          </p:cNvPr>
          <p:cNvSpPr txBox="1"/>
          <p:nvPr/>
        </p:nvSpPr>
        <p:spPr>
          <a:xfrm>
            <a:off x="1687112" y="6291122"/>
            <a:ext cx="2667000"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Precipitated Silica</a:t>
            </a:r>
            <a:endParaRPr lang="en-US" dirty="0"/>
          </a:p>
        </p:txBody>
      </p:sp>
      <p:sp>
        <p:nvSpPr>
          <p:cNvPr id="13" name="TextBox 12">
            <a:extLst>
              <a:ext uri="{FF2B5EF4-FFF2-40B4-BE49-F238E27FC236}">
                <a16:creationId xmlns:a16="http://schemas.microsoft.com/office/drawing/2014/main" id="{4DE36CFE-8498-4994-B51D-3DF0D4DC48D3}"/>
              </a:ext>
            </a:extLst>
          </p:cNvPr>
          <p:cNvSpPr txBox="1"/>
          <p:nvPr/>
        </p:nvSpPr>
        <p:spPr>
          <a:xfrm>
            <a:off x="6674977" y="5987018"/>
            <a:ext cx="3184105" cy="369332"/>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Carbon coated fumed silica</a:t>
            </a:r>
            <a:endParaRPr lang="en-US" dirty="0"/>
          </a:p>
        </p:txBody>
      </p:sp>
    </p:spTree>
    <p:extLst>
      <p:ext uri="{BB962C8B-B14F-4D97-AF65-F5344CB8AC3E}">
        <p14:creationId xmlns:p14="http://schemas.microsoft.com/office/powerpoint/2010/main" val="4052711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8DE345-BADE-E44F-9CDB-D405D63FA93D}"/>
              </a:ext>
            </a:extLst>
          </p:cNvPr>
          <p:cNvSpPr txBox="1"/>
          <p:nvPr/>
        </p:nvSpPr>
        <p:spPr>
          <a:xfrm>
            <a:off x="778477" y="642552"/>
            <a:ext cx="1111696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Mackay ME, </a:t>
            </a:r>
            <a:r>
              <a:rPr lang="en-US" dirty="0" err="1">
                <a:latin typeface="Times New Roman" panose="02020603050405020304" pitchFamily="18" charset="0"/>
                <a:cs typeface="Times New Roman" panose="02020603050405020304" pitchFamily="18" charset="0"/>
              </a:rPr>
              <a:t>Tuteja</a:t>
            </a:r>
            <a:r>
              <a:rPr lang="en-US" dirty="0">
                <a:latin typeface="Times New Roman" panose="02020603050405020304" pitchFamily="18" charset="0"/>
                <a:cs typeface="Times New Roman" panose="02020603050405020304" pitchFamily="18" charset="0"/>
              </a:rPr>
              <a:t> A, Duxbury PM, Hawker CJ, Van Horn B, Guan Z, Chen G, Krishnan RS </a:t>
            </a:r>
            <a:r>
              <a:rPr lang="en-US" i="1" dirty="0">
                <a:latin typeface="Times New Roman" panose="02020603050405020304" pitchFamily="18" charset="0"/>
                <a:cs typeface="Times New Roman" panose="02020603050405020304" pitchFamily="18" charset="0"/>
              </a:rPr>
              <a:t>General Strategies for Nanoparticle Dispersion </a:t>
            </a:r>
            <a:r>
              <a:rPr lang="en-US" dirty="0">
                <a:latin typeface="Times New Roman" panose="02020603050405020304" pitchFamily="18" charset="0"/>
                <a:cs typeface="Times New Roman" panose="02020603050405020304" pitchFamily="18" charset="0"/>
              </a:rPr>
              <a:t>Science </a:t>
            </a:r>
            <a:r>
              <a:rPr lang="en-US" b="1" dirty="0">
                <a:latin typeface="Times New Roman" panose="02020603050405020304" pitchFamily="18" charset="0"/>
                <a:cs typeface="Times New Roman" panose="02020603050405020304" pitchFamily="18" charset="0"/>
              </a:rPr>
              <a:t>311 </a:t>
            </a:r>
            <a:r>
              <a:rPr lang="en-US" dirty="0">
                <a:latin typeface="Times New Roman" panose="02020603050405020304" pitchFamily="18" charset="0"/>
                <a:cs typeface="Times New Roman" panose="02020603050405020304" pitchFamily="18" charset="0"/>
              </a:rPr>
              <a:t>1740-173 (2006)</a:t>
            </a:r>
          </a:p>
        </p:txBody>
      </p:sp>
      <p:pic>
        <p:nvPicPr>
          <p:cNvPr id="5" name="Picture 4">
            <a:extLst>
              <a:ext uri="{FF2B5EF4-FFF2-40B4-BE49-F238E27FC236}">
                <a16:creationId xmlns:a16="http://schemas.microsoft.com/office/drawing/2014/main" id="{DBA36585-0121-C843-ABAA-23F708A6753C}"/>
              </a:ext>
            </a:extLst>
          </p:cNvPr>
          <p:cNvPicPr>
            <a:picLocks noChangeAspect="1"/>
          </p:cNvPicPr>
          <p:nvPr/>
        </p:nvPicPr>
        <p:blipFill>
          <a:blip r:embed="rId2"/>
          <a:stretch>
            <a:fillRect/>
          </a:stretch>
        </p:blipFill>
        <p:spPr>
          <a:xfrm>
            <a:off x="778477" y="1680519"/>
            <a:ext cx="5423479" cy="4856205"/>
          </a:xfrm>
          <a:prstGeom prst="rect">
            <a:avLst/>
          </a:prstGeom>
        </p:spPr>
      </p:pic>
      <p:sp>
        <p:nvSpPr>
          <p:cNvPr id="6" name="TextBox 5">
            <a:extLst>
              <a:ext uri="{FF2B5EF4-FFF2-40B4-BE49-F238E27FC236}">
                <a16:creationId xmlns:a16="http://schemas.microsoft.com/office/drawing/2014/main" id="{D0B5459F-72A5-AB45-90DE-7AB55F042B5B}"/>
              </a:ext>
            </a:extLst>
          </p:cNvPr>
          <p:cNvSpPr txBox="1"/>
          <p:nvPr/>
        </p:nvSpPr>
        <p:spPr>
          <a:xfrm>
            <a:off x="7339914" y="2160364"/>
            <a:ext cx="4852086"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When chains are larger than particles system is “dispersed”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Linear chains are swelled in the presence of nanoparticles,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grows with volume fraction NP</a:t>
            </a:r>
          </a:p>
        </p:txBody>
      </p:sp>
      <p:pic>
        <p:nvPicPr>
          <p:cNvPr id="7" name="Picture 6">
            <a:extLst>
              <a:ext uri="{FF2B5EF4-FFF2-40B4-BE49-F238E27FC236}">
                <a16:creationId xmlns:a16="http://schemas.microsoft.com/office/drawing/2014/main" id="{6960076C-672A-EE4B-AAE1-451FF7BC890D}"/>
              </a:ext>
            </a:extLst>
          </p:cNvPr>
          <p:cNvPicPr>
            <a:picLocks noChangeAspect="1"/>
          </p:cNvPicPr>
          <p:nvPr/>
        </p:nvPicPr>
        <p:blipFill>
          <a:blip r:embed="rId3"/>
          <a:stretch>
            <a:fillRect/>
          </a:stretch>
        </p:blipFill>
        <p:spPr>
          <a:xfrm>
            <a:off x="7983151" y="3761259"/>
            <a:ext cx="2887984" cy="2775465"/>
          </a:xfrm>
          <a:prstGeom prst="rect">
            <a:avLst/>
          </a:prstGeom>
        </p:spPr>
      </p:pic>
      <p:sp>
        <p:nvSpPr>
          <p:cNvPr id="8" name="TextBox 7">
            <a:extLst>
              <a:ext uri="{FF2B5EF4-FFF2-40B4-BE49-F238E27FC236}">
                <a16:creationId xmlns:a16="http://schemas.microsoft.com/office/drawing/2014/main" id="{5C21B0F1-C29C-6A40-BFC8-6A726819530D}"/>
              </a:ext>
            </a:extLst>
          </p:cNvPr>
          <p:cNvSpPr txBox="1"/>
          <p:nvPr/>
        </p:nvSpPr>
        <p:spPr>
          <a:xfrm>
            <a:off x="7339914" y="1268966"/>
            <a:ext cx="455552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Studied C60 (</a:t>
            </a:r>
            <a:r>
              <a:rPr lang="en-US" dirty="0" err="1">
                <a:latin typeface="Times New Roman" panose="02020603050405020304" pitchFamily="18" charset="0"/>
                <a:cs typeface="Times New Roman" panose="02020603050405020304" pitchFamily="18" charset="0"/>
              </a:rPr>
              <a:t>Buckeyballs</a:t>
            </a:r>
            <a:r>
              <a:rPr lang="en-US" dirty="0">
                <a:latin typeface="Times New Roman" panose="02020603050405020304" pitchFamily="18" charset="0"/>
                <a:cs typeface="Times New Roman" panose="02020603050405020304" pitchFamily="18" charset="0"/>
              </a:rPr>
              <a:t>) in PS; PS NP in PS;  and dendritic PE in PS</a:t>
            </a:r>
          </a:p>
        </p:txBody>
      </p:sp>
      <p:sp>
        <p:nvSpPr>
          <p:cNvPr id="9" name="Slide Number Placeholder 8">
            <a:extLst>
              <a:ext uri="{FF2B5EF4-FFF2-40B4-BE49-F238E27FC236}">
                <a16:creationId xmlns:a16="http://schemas.microsoft.com/office/drawing/2014/main" id="{4686C4E5-42E7-CE45-90A9-28B5B83408BF}"/>
              </a:ext>
            </a:extLst>
          </p:cNvPr>
          <p:cNvSpPr>
            <a:spLocks noGrp="1"/>
          </p:cNvSpPr>
          <p:nvPr>
            <p:ph type="sldNum" sz="quarter" idx="12"/>
          </p:nvPr>
        </p:nvSpPr>
        <p:spPr/>
        <p:txBody>
          <a:bodyPr/>
          <a:lstStyle/>
          <a:p>
            <a:fld id="{3BE1A8C0-2BEE-354A-AC32-38F4FCE103AD}" type="slidenum">
              <a:rPr lang="en-US" smtClean="0"/>
              <a:t>9</a:t>
            </a:fld>
            <a:endParaRPr lang="en-US"/>
          </a:p>
        </p:txBody>
      </p:sp>
      <p:cxnSp>
        <p:nvCxnSpPr>
          <p:cNvPr id="3" name="Straight Connector 2">
            <a:extLst>
              <a:ext uri="{FF2B5EF4-FFF2-40B4-BE49-F238E27FC236}">
                <a16:creationId xmlns:a16="http://schemas.microsoft.com/office/drawing/2014/main" id="{75339B5E-DB98-115E-0948-24F6D6DC8005}"/>
              </a:ext>
            </a:extLst>
          </p:cNvPr>
          <p:cNvCxnSpPr/>
          <p:nvPr/>
        </p:nvCxnSpPr>
        <p:spPr>
          <a:xfrm>
            <a:off x="4465529" y="3761259"/>
            <a:ext cx="1630471" cy="200697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5EC3CA-52D1-D289-8FC4-3F34AE3F7B6B}"/>
              </a:ext>
            </a:extLst>
          </p:cNvPr>
          <p:cNvSpPr txBox="1"/>
          <p:nvPr/>
        </p:nvSpPr>
        <p:spPr>
          <a:xfrm>
            <a:off x="5192038" y="4559474"/>
            <a:ext cx="33374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120199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24933</TotalTime>
  <Words>3561</Words>
  <Application>Microsoft Macintosh PowerPoint</Application>
  <PresentationFormat>Widescreen</PresentationFormat>
  <Paragraphs>347</Paragraphs>
  <Slides>71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Beaucage, Gregory (beaucag)</dc:creator>
  <cp:lastModifiedBy>Beaucage, Gregory (beaucag)</cp:lastModifiedBy>
  <cp:revision>97</cp:revision>
  <cp:lastPrinted>2023-03-29T13:59:00Z</cp:lastPrinted>
  <dcterms:created xsi:type="dcterms:W3CDTF">2022-04-16T23:33:13Z</dcterms:created>
  <dcterms:modified xsi:type="dcterms:W3CDTF">2023-04-05T15:25:17Z</dcterms:modified>
</cp:coreProperties>
</file>