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599" r:id="rId2"/>
    <p:sldId id="334" r:id="rId3"/>
    <p:sldId id="256" r:id="rId4"/>
    <p:sldId id="257" r:id="rId5"/>
    <p:sldId id="258" r:id="rId6"/>
    <p:sldId id="259" r:id="rId7"/>
    <p:sldId id="260" r:id="rId8"/>
    <p:sldId id="264" r:id="rId9"/>
    <p:sldId id="261" r:id="rId10"/>
    <p:sldId id="262" r:id="rId11"/>
    <p:sldId id="278" r:id="rId12"/>
    <p:sldId id="279" r:id="rId13"/>
    <p:sldId id="263" r:id="rId14"/>
    <p:sldId id="265" r:id="rId15"/>
    <p:sldId id="266" r:id="rId16"/>
    <p:sldId id="267" r:id="rId17"/>
    <p:sldId id="268" r:id="rId18"/>
    <p:sldId id="277" r:id="rId19"/>
    <p:sldId id="270" r:id="rId20"/>
    <p:sldId id="274" r:id="rId21"/>
    <p:sldId id="275" r:id="rId22"/>
    <p:sldId id="284" r:id="rId23"/>
    <p:sldId id="286" r:id="rId24"/>
    <p:sldId id="285" r:id="rId25"/>
    <p:sldId id="287" r:id="rId26"/>
    <p:sldId id="288" r:id="rId27"/>
    <p:sldId id="269" r:id="rId28"/>
    <p:sldId id="271" r:id="rId29"/>
    <p:sldId id="272" r:id="rId30"/>
    <p:sldId id="273" r:id="rId31"/>
    <p:sldId id="280" r:id="rId32"/>
    <p:sldId id="276" r:id="rId33"/>
    <p:sldId id="281" r:id="rId34"/>
    <p:sldId id="584" r:id="rId35"/>
    <p:sldId id="598" r:id="rId36"/>
    <p:sldId id="282" r:id="rId37"/>
    <p:sldId id="600" r:id="rId38"/>
    <p:sldId id="283" r:id="rId39"/>
    <p:sldId id="601" r:id="rId40"/>
    <p:sldId id="58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77"/>
    <p:restoredTop sz="96327"/>
  </p:normalViewPr>
  <p:slideViewPr>
    <p:cSldViewPr snapToGrid="0" snapToObjects="1">
      <p:cViewPr varScale="1">
        <p:scale>
          <a:sx n="136" d="100"/>
          <a:sy n="136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39CF5-D05F-9747-B702-795FC354E168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5851F-28B9-D444-9283-CA7FDF180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4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1FE2-1DDF-3947-871A-3F7676265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F0D9-0339-CE46-A129-E4E9591E5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0FD1-CCDF-8C40-9D5F-85FD3B4F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B214-FC61-0743-8423-A99BCBAE3A8D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62F65-EE50-0445-B986-7EBB7E1E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AD66F-D1BF-674A-A976-70FD6B56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FC60-CE32-6940-8E75-0194D304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7F1B6-2764-9745-A0DD-8C49C61E8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DC25-F797-FE41-8BBA-1B90F816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DA16-A19D-8648-9B22-0B2E86091C27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16EBA-0AE7-ED4A-BCE9-34367A28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B2E6B-63E9-9D48-8A6E-15D23E56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9C7AD-D7AA-8248-9BB0-DE798F3BF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9F8F5-637F-6443-9761-86029AD7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B1FA0-B53E-6F4A-B8CE-AAAE02D6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F208-DBF9-2745-A2DC-A8C7F31E1C7F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A4E00-0B51-9141-BB97-39FDB594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A88EE-473C-F349-9862-4A7ADE29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2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D8E0-5277-784C-843B-79642700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5AF85-696D-8A43-AFCA-DB06247A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DCB5E-F075-A945-BF4E-F0FD5AC4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88A0-A11C-F142-92F2-D058CF7CBE8D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0E1FD-D36A-B846-9F4B-EA2657FB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FB075-5B3C-2D4A-B397-B2D9B70A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4D4D-1507-5E4B-87BC-F6590395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7C9A6-295A-154F-AA52-0749B846C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9D1BC-C0A9-D749-ABA8-11860F66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80B8-FE25-E141-8F58-3E44BDE0198E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C9CD5-4F7E-FD49-8EB0-B8B3D056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4608-D718-C841-80D1-1A92FCF0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2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47CA-C92C-F74C-B18A-E2CB4D37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154C7-CBF7-084C-83DB-47A9DDCF0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C2E1F-D391-A94B-8A67-50036615F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A5242-3213-F94C-B191-8471E57E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52FB-AAD4-CA4D-8B09-FF0FC0951085}" type="datetime1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8DC11-8EC8-D34C-824C-5A443035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164E2-2144-EB49-8FF1-C29AC8EE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49E3-88B1-784A-8B9B-AE68C6C5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8AC0D-99AF-6649-B28B-048A6758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8428A-4EB6-7A4A-A195-90691B680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5A4D1-9075-0D4B-8DE2-909134ABA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D49D9C-087A-2644-94D6-E208D8ADC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21DD2-4691-1E43-B8B0-C275716F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927-FCE5-624E-9338-36B961B13E9A}" type="datetime1">
              <a:rPr lang="en-US" smtClean="0"/>
              <a:t>3/23/23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05BB1-E486-3B4B-8D10-32725471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332C4-844F-0F44-A56F-90CE02B7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094F-EB4E-1E4B-891F-E99C0846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3D1FF-018D-0E45-AC4A-B12D556C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5ACC-3A9C-754A-B987-D69C5AD9E3B3}" type="datetime1">
              <a:rPr lang="en-US" smtClean="0"/>
              <a:t>3/23/23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F3315-476E-AA49-85C4-C35DD2AA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1316D-7283-4249-8379-35495500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66AA2-D273-B648-8547-94C73F07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3FF1-5B10-7348-ACEA-204A26878F1C}" type="datetime1">
              <a:rPr lang="en-US" smtClean="0"/>
              <a:t>3/23/23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E19A0-4906-B543-9B80-AF2FF33D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C8902-EF3E-FA46-BD63-25DC9383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6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7C2B-237C-8949-B870-9E76B748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B0FAB-0E13-624A-AE7C-1C0E53B29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0CA49-B81F-D44F-BA2C-B65456DF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82EAB-5EE3-EA44-B82E-D168FA67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7C06-86F1-B94B-B1BF-5808FCA9E29F}" type="datetime1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B08DE-4769-CC4B-8A56-83E2339A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D3368-7818-5748-8D7E-97C0CBB3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A181-5457-8F42-8815-792B9602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E01AD-C741-5F4D-8032-A62A33E03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77130-AC10-BE44-BBA1-F1479722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E3D78-8903-0B47-AB07-38095D97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7843-D820-D541-9C3F-CF84369C4CAF}" type="datetime1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87377-9D2C-6742-A7CD-71A83F0A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785AB-02CF-D847-BB91-85030261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CF997-9FAC-AF4D-B518-B289356A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5E301-3D23-6545-967F-605F54A0A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9A805-CFF6-7E49-B93F-9BF2FFB3C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5E50-CCFB-BB4B-908D-EB6733A4861F}" type="datetime1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D89B3-EAF9-E643-9B30-1C6FC6046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9ACC1-880E-1D47-8A95-9DCC5609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1EC9-E00D-2C4E-9D03-61FE1B92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7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73.emf"/><Relationship Id="rId4" Type="http://schemas.openxmlformats.org/officeDocument/2006/relationships/image" Target="../media/image70.emf"/><Relationship Id="rId9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73.emf"/><Relationship Id="rId4" Type="http://schemas.openxmlformats.org/officeDocument/2006/relationships/image" Target="../media/image70.emf"/><Relationship Id="rId9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11DC852-567E-7E4D-8A62-D298505A6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1144181B-997D-CE45-85A6-73BBBDF9083A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1</a:t>
            </a:fld>
            <a:endParaRPr lang="en-US" altLang="en-US" sz="773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93925" name="Rectangle 4">
            <a:extLst>
              <a:ext uri="{FF2B5EF4-FFF2-40B4-BE49-F238E27FC236}">
                <a16:creationId xmlns:a16="http://schemas.microsoft.com/office/drawing/2014/main" id="{C14A1F4C-41E0-1549-B28E-328FA389B233}"/>
              </a:ext>
            </a:extLst>
          </p:cNvPr>
          <p:cNvSpPr>
            <a:spLocks/>
          </p:cNvSpPr>
          <p:nvPr/>
        </p:nvSpPr>
        <p:spPr bwMode="auto">
          <a:xfrm>
            <a:off x="2961412" y="1380980"/>
            <a:ext cx="6842463" cy="338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Zimm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model predicts</a:t>
            </a:r>
            <a:endParaRPr lang="en-US" altLang="en-US" sz="3200" baseline="320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 =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</a:t>
            </a:r>
            <a:r>
              <a:rPr lang="en-US" altLang="en-US" sz="3200" dirty="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/(6</a:t>
            </a:r>
            <a:r>
              <a:rPr lang="en-US" altLang="en-US" sz="3200" dirty="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US" alt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b N</a:t>
            </a:r>
            <a:r>
              <a:rPr lang="en-US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1/2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~ N</a:t>
            </a:r>
            <a:r>
              <a:rPr lang="en-US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-1/</a:t>
            </a:r>
            <a:r>
              <a:rPr lang="en-US" altLang="en-US" sz="3200" baseline="30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df</a:t>
            </a:r>
            <a:endParaRPr lang="en-US" altLang="en-US" sz="3200" baseline="300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Symbol" pitchFamily="2" charset="2"/>
              <a:buChar char="t"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N </a:t>
            </a:r>
            <a:r>
              <a:rPr lang="en-US" altLang="en-US" sz="3200" dirty="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x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6</a:t>
            </a:r>
            <a:r>
              <a:rPr lang="en-US" altLang="en-US" sz="3200" dirty="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US" alt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b N</a:t>
            </a:r>
            <a:r>
              <a:rPr lang="en-US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3/2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6</a:t>
            </a:r>
            <a:r>
              <a:rPr lang="en-US" altLang="en-US" sz="3200" dirty="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US" alt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b N</a:t>
            </a:r>
            <a:r>
              <a:rPr lang="en-US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3/</a:t>
            </a:r>
            <a:r>
              <a:rPr lang="en-US" altLang="en-US" sz="3200" baseline="30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df</a:t>
            </a:r>
            <a:endParaRPr lang="en-US" altLang="en-US" sz="3200" baseline="300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~ N</a:t>
            </a:r>
            <a:r>
              <a:rPr lang="en-US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3/</a:t>
            </a:r>
            <a:r>
              <a:rPr lang="en-US" altLang="en-US" sz="3200" baseline="30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df</a:t>
            </a:r>
            <a:r>
              <a:rPr lang="en-US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-1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N</a:t>
            </a:r>
            <a:r>
              <a:rPr lang="en-US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0.5 or 0.8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7D789-E7B2-91D0-68EE-9CEC54E52422}"/>
              </a:ext>
            </a:extLst>
          </p:cNvPr>
          <p:cNvSpPr txBox="1"/>
          <p:nvPr/>
        </p:nvSpPr>
        <p:spPr>
          <a:xfrm>
            <a:off x="1390598" y="136525"/>
            <a:ext cx="554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Zimm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(Non-draining)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F27D88-D9AF-5E16-664D-4A43C79BD254}"/>
                  </a:ext>
                </a:extLst>
              </p:cNvPr>
              <p:cNvSpPr txBox="1"/>
              <p:nvPr/>
            </p:nvSpPr>
            <p:spPr>
              <a:xfrm>
                <a:off x="9622299" y="3152001"/>
                <a:ext cx="15107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F27D88-D9AF-5E16-664D-4A43C79BD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299" y="3152001"/>
                <a:ext cx="1510756" cy="276999"/>
              </a:xfrm>
              <a:prstGeom prst="rect">
                <a:avLst/>
              </a:prstGeom>
              <a:blipFill>
                <a:blip r:embed="rId2"/>
                <a:stretch>
                  <a:fillRect t="-434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8DEB17-BFB3-D424-CAB9-75257DA0CAC0}"/>
                  </a:ext>
                </a:extLst>
              </p:cNvPr>
              <p:cNvSpPr txBox="1"/>
              <p:nvPr/>
            </p:nvSpPr>
            <p:spPr>
              <a:xfrm>
                <a:off x="7154045" y="3526919"/>
                <a:ext cx="4450349" cy="3817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8DEB17-BFB3-D424-CAB9-75257DA0C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045" y="3526919"/>
                <a:ext cx="4450349" cy="381708"/>
              </a:xfrm>
              <a:prstGeom prst="rect">
                <a:avLst/>
              </a:prstGeom>
              <a:blipFill>
                <a:blip r:embed="rId3"/>
                <a:stretch>
                  <a:fillRect l="-1994" t="-135484" b="-2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09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F925E3-8068-0A49-B70A-8B95E0BE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457"/>
            <a:ext cx="12192000" cy="31350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1D4E5-2806-514B-8403-14F54F0A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F2553-0AE5-ED4F-BB02-D937B016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4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127D4-D954-4E41-836E-636171DEC806}"/>
              </a:ext>
            </a:extLst>
          </p:cNvPr>
          <p:cNvSpPr txBox="1"/>
          <p:nvPr/>
        </p:nvSpPr>
        <p:spPr>
          <a:xfrm>
            <a:off x="2810107" y="1018477"/>
            <a:ext cx="6115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creep compliance, J(t) because it is easier to model.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(Stress relaxation is easier to measure, G(t).)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F2553-0AE5-ED4F-BB02-D937B016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80D2E-CCE7-FE80-D963-8921DEA10A29}"/>
              </a:ext>
            </a:extLst>
          </p:cNvPr>
          <p:cNvSpPr txBox="1"/>
          <p:nvPr/>
        </p:nvSpPr>
        <p:spPr>
          <a:xfrm>
            <a:off x="2309567" y="2073897"/>
            <a:ext cx="535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Maxwell Model or Simple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relaxor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Dumbell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4C076-1440-CA3D-6955-D512FBB8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73" y="2910526"/>
            <a:ext cx="5410200" cy="151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8DF06-959B-A748-E38D-55705665C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173" y="1925294"/>
            <a:ext cx="3855272" cy="3306582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39C9A514-CC69-D8C2-C442-53D249197E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r="19310" b="11992"/>
          <a:stretch/>
        </p:blipFill>
        <p:spPr bwMode="auto">
          <a:xfrm>
            <a:off x="8711431" y="5143642"/>
            <a:ext cx="1740755" cy="127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57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21154-ADB9-114D-ACE3-9F8D2A0DFD8D}"/>
              </a:ext>
            </a:extLst>
          </p:cNvPr>
          <p:cNvSpPr txBox="1"/>
          <p:nvPr/>
        </p:nvSpPr>
        <p:spPr>
          <a:xfrm>
            <a:off x="2687054" y="387928"/>
            <a:ext cx="7250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Debye Single Relaxation time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Relaxor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9643EC-2CA6-E243-A167-301995BF5A49}"/>
                  </a:ext>
                </a:extLst>
              </p:cNvPr>
              <p:cNvSpPr txBox="1"/>
              <p:nvPr/>
            </p:nvSpPr>
            <p:spPr>
              <a:xfrm>
                <a:off x="5538231" y="1515114"/>
                <a:ext cx="2002663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9643EC-2CA6-E243-A167-301995BF5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231" y="1515114"/>
                <a:ext cx="2002663" cy="318164"/>
              </a:xfrm>
              <a:prstGeom prst="rect">
                <a:avLst/>
              </a:prstGeom>
              <a:blipFill>
                <a:blip r:embed="rId2"/>
                <a:stretch>
                  <a:fillRect l="-3165" t="-180769" r="-8228" b="-2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BB217E70-A3FC-E747-BC75-B44114B37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81" y="2516056"/>
            <a:ext cx="40943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 oscillatory strain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CC06EF-A081-A54D-B998-35507B309424}"/>
                  </a:ext>
                </a:extLst>
              </p:cNvPr>
              <p:cNvSpPr txBox="1"/>
              <p:nvPr/>
            </p:nvSpPr>
            <p:spPr>
              <a:xfrm>
                <a:off x="2079035" y="3757169"/>
                <a:ext cx="8033930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𝐽𝑒𝑥𝑝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𝐽𝑒𝑥𝑝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f>
                                    <m:fPr>
                                      <m:type m:val="skw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CC06EF-A081-A54D-B998-35507B309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035" y="3757169"/>
                <a:ext cx="8033930" cy="811312"/>
              </a:xfrm>
              <a:prstGeom prst="rect">
                <a:avLst/>
              </a:prstGeom>
              <a:blipFill>
                <a:blip r:embed="rId3"/>
                <a:stretch>
                  <a:fillRect l="-473" t="-127692" b="-19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5DAFFC-5BEC-CA43-A358-FE8E17934DC7}"/>
                  </a:ext>
                </a:extLst>
              </p:cNvPr>
              <p:cNvSpPr txBox="1"/>
              <p:nvPr/>
            </p:nvSpPr>
            <p:spPr>
              <a:xfrm>
                <a:off x="2319454" y="5115640"/>
                <a:ext cx="8440219" cy="550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5DAFFC-5BEC-CA43-A358-FE8E17934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54" y="5115640"/>
                <a:ext cx="8440219" cy="550728"/>
              </a:xfrm>
              <a:prstGeom prst="rect">
                <a:avLst/>
              </a:prstGeom>
              <a:blipFill>
                <a:blip r:embed="rId4"/>
                <a:stretch>
                  <a:fillRect l="-1201" t="-73333" b="-1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B16CA-F177-3941-8BD5-37B8E140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3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D0F0C-7E98-E143-8E6A-71775A81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32" y="2682168"/>
            <a:ext cx="7181521" cy="3755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EE27B1C-2B13-BA41-9000-3182A3BB2462}"/>
                  </a:ext>
                </a:extLst>
              </p:cNvPr>
              <p:cNvSpPr/>
              <p:nvPr/>
            </p:nvSpPr>
            <p:spPr>
              <a:xfrm>
                <a:off x="5587993" y="1633497"/>
                <a:ext cx="4616869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”=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𝜔𝜏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EE27B1C-2B13-BA41-9000-3182A3BB24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993" y="1633497"/>
                <a:ext cx="4616869" cy="1154162"/>
              </a:xfrm>
              <a:prstGeom prst="rect">
                <a:avLst/>
              </a:prstGeom>
              <a:blipFill>
                <a:blip r:embed="rId3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2218DD-D2AC-0440-BF65-F7BE5D2FC48B}"/>
                  </a:ext>
                </a:extLst>
              </p:cNvPr>
              <p:cNvSpPr txBox="1"/>
              <p:nvPr/>
            </p:nvSpPr>
            <p:spPr>
              <a:xfrm>
                <a:off x="1821364" y="846654"/>
                <a:ext cx="8440219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2218DD-D2AC-0440-BF65-F7BE5D2FC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64" y="846654"/>
                <a:ext cx="8440219" cy="525016"/>
              </a:xfrm>
              <a:prstGeom prst="rect">
                <a:avLst/>
              </a:prstGeom>
              <a:blipFill>
                <a:blip r:embed="rId4"/>
                <a:stretch>
                  <a:fillRect t="-4651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49FDFF-C5D0-3641-9E2D-561D7C440DAA}"/>
                  </a:ext>
                </a:extLst>
              </p:cNvPr>
              <p:cNvSpPr/>
              <p:nvPr/>
            </p:nvSpPr>
            <p:spPr>
              <a:xfrm>
                <a:off x="3075517" y="1901904"/>
                <a:ext cx="2438399" cy="6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49FDFF-C5D0-3641-9E2D-561D7C440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517" y="1901904"/>
                <a:ext cx="2438399" cy="617348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85009-D5AC-664F-A848-521F5BBD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E19B3-9371-1865-D6E6-257CA47D6410}"/>
              </a:ext>
            </a:extLst>
          </p:cNvPr>
          <p:cNvSpPr txBox="1"/>
          <p:nvPr/>
        </p:nvSpPr>
        <p:spPr>
          <a:xfrm>
            <a:off x="5137680" y="50699"/>
            <a:ext cx="1807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Maxwell 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1798C-7810-3142-BBD6-2A46C36A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003" y="3607507"/>
            <a:ext cx="7641993" cy="2946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0DECD-1F45-7140-9684-1594D7180D26}"/>
              </a:ext>
            </a:extLst>
          </p:cNvPr>
          <p:cNvSpPr txBox="1"/>
          <p:nvPr/>
        </p:nvSpPr>
        <p:spPr>
          <a:xfrm>
            <a:off x="3404839" y="304182"/>
            <a:ext cx="579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Cole-Cole Plot as an indication of a simple Debye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relaxor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D6682-3EF1-9546-997A-1CBF39E5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901C2C-26AC-9C4F-A447-E14155F1617F}"/>
                  </a:ext>
                </a:extLst>
              </p:cNvPr>
              <p:cNvSpPr txBox="1"/>
              <p:nvPr/>
            </p:nvSpPr>
            <p:spPr>
              <a:xfrm>
                <a:off x="1875889" y="788968"/>
                <a:ext cx="8440219" cy="802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unrelaxed compliance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901C2C-26AC-9C4F-A447-E14155F16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889" y="788968"/>
                <a:ext cx="8440219" cy="802014"/>
              </a:xfrm>
              <a:prstGeom prst="rect">
                <a:avLst/>
              </a:prstGeom>
              <a:blipFill>
                <a:blip r:embed="rId3"/>
                <a:stretch>
                  <a:fillRect t="-153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432254-6A79-CB47-9B66-7A9995FC98D4}"/>
                  </a:ext>
                </a:extLst>
              </p:cNvPr>
              <p:cNvSpPr txBox="1"/>
              <p:nvPr/>
            </p:nvSpPr>
            <p:spPr>
              <a:xfrm>
                <a:off x="2156202" y="1952596"/>
                <a:ext cx="7772256" cy="1390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”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”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”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432254-6A79-CB47-9B66-7A9995FC9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202" y="1952596"/>
                <a:ext cx="7772256" cy="1390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937265-81A1-7D4D-608B-C705AF4F33AF}"/>
              </a:ext>
            </a:extLst>
          </p:cNvPr>
          <p:cNvSpPr txBox="1"/>
          <p:nvPr/>
        </p:nvSpPr>
        <p:spPr>
          <a:xfrm>
            <a:off x="10124388" y="2828042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774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E6E569-40AF-4540-AA82-1C068663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4E07A-C16E-B841-85C9-94C3BEF3E0C2}"/>
              </a:ext>
            </a:extLst>
          </p:cNvPr>
          <p:cNvSpPr txBox="1"/>
          <p:nvPr/>
        </p:nvSpPr>
        <p:spPr>
          <a:xfrm>
            <a:off x="2408664" y="587297"/>
            <a:ext cx="797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 compliance,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easy to calculate. Shear modulus, G*(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easy to measure.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3FDD35-5B30-F84F-A3BB-D09A5A4C54B6}"/>
                  </a:ext>
                </a:extLst>
              </p:cNvPr>
              <p:cNvSpPr txBox="1"/>
              <p:nvPr/>
            </p:nvSpPr>
            <p:spPr>
              <a:xfrm>
                <a:off x="1412489" y="1460018"/>
                <a:ext cx="212853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3FDD35-5B30-F84F-A3BB-D09A5A4C5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489" y="1460018"/>
                <a:ext cx="2128531" cy="520463"/>
              </a:xfrm>
              <a:prstGeom prst="rect">
                <a:avLst/>
              </a:prstGeom>
              <a:blipFill>
                <a:blip r:embed="rId2"/>
                <a:stretch>
                  <a:fillRect l="-2976" t="-7317" r="-59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E4940-327E-4245-AF61-91075E2FC38E}"/>
                  </a:ext>
                </a:extLst>
              </p:cNvPr>
              <p:cNvSpPr txBox="1"/>
              <p:nvPr/>
            </p:nvSpPr>
            <p:spPr>
              <a:xfrm>
                <a:off x="4783874" y="1545511"/>
                <a:ext cx="7004931" cy="1134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𝜔𝜏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E4940-327E-4245-AF61-91075E2FC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74" y="1545511"/>
                <a:ext cx="7004931" cy="1134413"/>
              </a:xfrm>
              <a:prstGeom prst="rect">
                <a:avLst/>
              </a:prstGeom>
              <a:blipFill>
                <a:blip r:embed="rId3"/>
                <a:stretch>
                  <a:fillRect l="-181" t="-2198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CD7361-5313-86C5-D66E-9BA3CAF51BCC}"/>
                  </a:ext>
                </a:extLst>
              </p:cNvPr>
              <p:cNvSpPr txBox="1"/>
              <p:nvPr/>
            </p:nvSpPr>
            <p:spPr>
              <a:xfrm>
                <a:off x="467051" y="5312489"/>
                <a:ext cx="8033930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𝐽𝑒𝑥𝑝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𝐽𝑒𝑥𝑝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f>
                                    <m:fPr>
                                      <m:type m:val="skw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CD7361-5313-86C5-D66E-9BA3CAF51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51" y="5312489"/>
                <a:ext cx="8033930" cy="811312"/>
              </a:xfrm>
              <a:prstGeom prst="rect">
                <a:avLst/>
              </a:prstGeom>
              <a:blipFill>
                <a:blip r:embed="rId4"/>
                <a:stretch>
                  <a:fillRect l="-315" t="-127692" b="-1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88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9F038-0670-0545-A11B-92A0D902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C6650-4FED-664E-B364-52991BD65A6C}"/>
              </a:ext>
            </a:extLst>
          </p:cNvPr>
          <p:cNvSpPr txBox="1"/>
          <p:nvPr/>
        </p:nvSpPr>
        <p:spPr>
          <a:xfrm>
            <a:off x="4469532" y="223024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terminal flow regime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A7F86-B625-364A-9D0D-AF9FFE470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671" y="690757"/>
            <a:ext cx="3903546" cy="2621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C242A6-E64B-5448-A6FF-BFC2E483EE50}"/>
                  </a:ext>
                </a:extLst>
              </p:cNvPr>
              <p:cNvSpPr txBox="1"/>
              <p:nvPr/>
            </p:nvSpPr>
            <p:spPr>
              <a:xfrm>
                <a:off x="4346869" y="3410517"/>
                <a:ext cx="3099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C242A6-E64B-5448-A6FF-BFC2E483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869" y="3410517"/>
                <a:ext cx="3099310" cy="276999"/>
              </a:xfrm>
              <a:prstGeom prst="rect">
                <a:avLst/>
              </a:prstGeom>
              <a:blipFill>
                <a:blip r:embed="rId3"/>
                <a:stretch>
                  <a:fillRect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43E586-7882-C643-A721-4664D6156FF5}"/>
                  </a:ext>
                </a:extLst>
              </p:cNvPr>
              <p:cNvSpPr txBox="1"/>
              <p:nvPr/>
            </p:nvSpPr>
            <p:spPr>
              <a:xfrm>
                <a:off x="2786881" y="3826155"/>
                <a:ext cx="6969087" cy="58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𝑡𝑖𝑚𝑒𝑠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43E586-7882-C643-A721-4664D6156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881" y="3826155"/>
                <a:ext cx="6969087" cy="584584"/>
              </a:xfrm>
              <a:prstGeom prst="rect">
                <a:avLst/>
              </a:prstGeom>
              <a:blipFill>
                <a:blip r:embed="rId4"/>
                <a:stretch>
                  <a:fillRect t="-2128" r="-364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286502D-4049-734B-BBE4-79166EF32F9E}"/>
              </a:ext>
            </a:extLst>
          </p:cNvPr>
          <p:cNvSpPr txBox="1"/>
          <p:nvPr/>
        </p:nvSpPr>
        <p:spPr>
          <a:xfrm>
            <a:off x="3257082" y="4571979"/>
            <a:ext cx="567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terminal flow regime for the dynamic compliance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22F2DB-EF27-B943-821F-55852A62B615}"/>
                  </a:ext>
                </a:extLst>
              </p:cNvPr>
              <p:cNvSpPr txBox="1"/>
              <p:nvPr/>
            </p:nvSpPr>
            <p:spPr>
              <a:xfrm>
                <a:off x="3412902" y="5230583"/>
                <a:ext cx="4967243" cy="567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22F2DB-EF27-B943-821F-55852A62B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02" y="5230583"/>
                <a:ext cx="4967243" cy="567463"/>
              </a:xfrm>
              <a:prstGeom prst="rect">
                <a:avLst/>
              </a:prstGeom>
              <a:blipFill>
                <a:blip r:embed="rId5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3D591E1-E53B-609E-A08E-2A915F89A6EF}"/>
              </a:ext>
            </a:extLst>
          </p:cNvPr>
          <p:cNvSpPr txBox="1"/>
          <p:nvPr/>
        </p:nvSpPr>
        <p:spPr>
          <a:xfrm>
            <a:off x="8831223" y="2599639"/>
            <a:ext cx="292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long times, the Maxwell element is just viscous</a:t>
            </a:r>
          </a:p>
        </p:txBody>
      </p:sp>
    </p:spTree>
    <p:extLst>
      <p:ext uri="{BB962C8B-B14F-4D97-AF65-F5344CB8AC3E}">
        <p14:creationId xmlns:p14="http://schemas.microsoft.com/office/powerpoint/2010/main" val="2754771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9F038-0670-0545-A11B-92A0D902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C6650-4FED-664E-B364-52991BD65A6C}"/>
              </a:ext>
            </a:extLst>
          </p:cNvPr>
          <p:cNvSpPr txBox="1"/>
          <p:nvPr/>
        </p:nvSpPr>
        <p:spPr>
          <a:xfrm>
            <a:off x="3473357" y="268912"/>
            <a:ext cx="507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terminal flow regime/low frequency regime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6502D-4049-734B-BBE4-79166EF32F9E}"/>
              </a:ext>
            </a:extLst>
          </p:cNvPr>
          <p:cNvSpPr txBox="1"/>
          <p:nvPr/>
        </p:nvSpPr>
        <p:spPr>
          <a:xfrm>
            <a:off x="3257082" y="3244334"/>
            <a:ext cx="567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terminal flow regime for the dynamic compliance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22F2DB-EF27-B943-821F-55852A62B615}"/>
                  </a:ext>
                </a:extLst>
              </p:cNvPr>
              <p:cNvSpPr txBox="1"/>
              <p:nvPr/>
            </p:nvSpPr>
            <p:spPr>
              <a:xfrm>
                <a:off x="3473357" y="3832963"/>
                <a:ext cx="4967243" cy="567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𝒍𝒐𝒘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22F2DB-EF27-B943-821F-55852A62B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357" y="3832963"/>
                <a:ext cx="4967243" cy="567463"/>
              </a:xfrm>
              <a:prstGeom prst="rect">
                <a:avLst/>
              </a:prstGeom>
              <a:blipFill>
                <a:blip r:embed="rId2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C1A330-32C5-2A41-87C9-0CE12D59E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40" y="707563"/>
            <a:ext cx="2944696" cy="2449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7E77F1-F26D-6340-A046-819112704782}"/>
                  </a:ext>
                </a:extLst>
              </p:cNvPr>
              <p:cNvSpPr txBox="1"/>
              <p:nvPr/>
            </p:nvSpPr>
            <p:spPr>
              <a:xfrm>
                <a:off x="3378819" y="4665177"/>
                <a:ext cx="5692840" cy="639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7E77F1-F26D-6340-A046-819112704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819" y="4665177"/>
                <a:ext cx="5692840" cy="639662"/>
              </a:xfrm>
              <a:prstGeom prst="rect">
                <a:avLst/>
              </a:prstGeom>
              <a:blipFill>
                <a:blip r:embed="rId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FD0E92-6AE0-9E42-8E16-C60C3812FFAB}"/>
                  </a:ext>
                </a:extLst>
              </p:cNvPr>
              <p:cNvSpPr txBox="1"/>
              <p:nvPr/>
            </p:nvSpPr>
            <p:spPr>
              <a:xfrm>
                <a:off x="3473357" y="5692095"/>
                <a:ext cx="4814395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FD0E92-6AE0-9E42-8E16-C60C3812F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357" y="5692095"/>
                <a:ext cx="4814395" cy="287323"/>
              </a:xfrm>
              <a:prstGeom prst="rect">
                <a:avLst/>
              </a:prstGeom>
              <a:blipFill>
                <a:blip r:embed="rId5"/>
                <a:stretch>
                  <a:fillRect l="-526" t="-8696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03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C798B-0E0F-CD41-8D92-1BE90A20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150B9-3152-9A4C-8309-BF63F7FEC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785" y="1833431"/>
            <a:ext cx="6852119" cy="4459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A3EB31-8D71-A24E-A385-9B9AC09F6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770086"/>
            <a:ext cx="2438400" cy="57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08B2BE-C22E-644C-9AF2-0B335D3F19B4}"/>
                  </a:ext>
                </a:extLst>
              </p:cNvPr>
              <p:cNvSpPr txBox="1"/>
              <p:nvPr/>
            </p:nvSpPr>
            <p:spPr>
              <a:xfrm>
                <a:off x="1999785" y="4081666"/>
                <a:ext cx="158139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08B2BE-C22E-644C-9AF2-0B335D3F1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85" y="4081666"/>
                <a:ext cx="1581395" cy="738664"/>
              </a:xfrm>
              <a:prstGeom prst="rect">
                <a:avLst/>
              </a:prstGeom>
              <a:blipFill>
                <a:blip r:embed="rId4"/>
                <a:stretch>
                  <a:fillRect l="-1600" r="-1600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7234C3E-EC7C-2A4F-8FE4-7D8BAC5CD953}"/>
              </a:ext>
            </a:extLst>
          </p:cNvPr>
          <p:cNvSpPr txBox="1"/>
          <p:nvPr/>
        </p:nvSpPr>
        <p:spPr>
          <a:xfrm>
            <a:off x="6757639" y="130097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3C17B-4708-874B-80B9-F8E3A57001FE}"/>
              </a:ext>
            </a:extLst>
          </p:cNvPr>
          <p:cNvSpPr txBox="1"/>
          <p:nvPr/>
        </p:nvSpPr>
        <p:spPr>
          <a:xfrm>
            <a:off x="1999785" y="3624655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Newtonian</a:t>
            </a:r>
          </a:p>
        </p:txBody>
      </p:sp>
    </p:spTree>
    <p:extLst>
      <p:ext uri="{BB962C8B-B14F-4D97-AF65-F5344CB8AC3E}">
        <p14:creationId xmlns:p14="http://schemas.microsoft.com/office/powerpoint/2010/main" val="298688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11DC852-567E-7E4D-8A62-D298505A6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1144181B-997D-CE45-85A6-73BBBDF9083A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2</a:t>
            </a:fld>
            <a:endParaRPr lang="en-US" altLang="en-US" sz="773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93922" name="Rectangle 1">
            <a:extLst>
              <a:ext uri="{FF2B5EF4-FFF2-40B4-BE49-F238E27FC236}">
                <a16:creationId xmlns:a16="http://schemas.microsoft.com/office/drawing/2014/main" id="{ADE3D0B7-66BE-8C48-9903-CC96440947B9}"/>
              </a:ext>
            </a:extLst>
          </p:cNvPr>
          <p:cNvSpPr>
            <a:spLocks/>
          </p:cNvSpPr>
          <p:nvPr/>
        </p:nvSpPr>
        <p:spPr bwMode="auto">
          <a:xfrm>
            <a:off x="5044530" y="450618"/>
            <a:ext cx="188994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Dilute Solution Chain</a:t>
            </a:r>
          </a:p>
        </p:txBody>
      </p:sp>
      <p:sp>
        <p:nvSpPr>
          <p:cNvPr id="593923" name="Rectangle 2">
            <a:extLst>
              <a:ext uri="{FF2B5EF4-FFF2-40B4-BE49-F238E27FC236}">
                <a16:creationId xmlns:a16="http://schemas.microsoft.com/office/drawing/2014/main" id="{50D0A560-5BCE-C14B-B74D-B3005FD71813}"/>
              </a:ext>
            </a:extLst>
          </p:cNvPr>
          <p:cNvSpPr>
            <a:spLocks/>
          </p:cNvSpPr>
          <p:nvPr/>
        </p:nvSpPr>
        <p:spPr bwMode="auto">
          <a:xfrm>
            <a:off x="4990951" y="816735"/>
            <a:ext cx="199413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Dynamics of the chain </a:t>
            </a:r>
          </a:p>
        </p:txBody>
      </p:sp>
      <p:sp>
        <p:nvSpPr>
          <p:cNvPr id="593924" name="Rectangle 3">
            <a:extLst>
              <a:ext uri="{FF2B5EF4-FFF2-40B4-BE49-F238E27FC236}">
                <a16:creationId xmlns:a16="http://schemas.microsoft.com/office/drawing/2014/main" id="{139FFDC9-5EE3-6046-AEF1-AE6480D41BF3}"/>
              </a:ext>
            </a:extLst>
          </p:cNvPr>
          <p:cNvSpPr>
            <a:spLocks/>
          </p:cNvSpPr>
          <p:nvPr/>
        </p:nvSpPr>
        <p:spPr bwMode="auto">
          <a:xfrm>
            <a:off x="5286747" y="1200712"/>
            <a:ext cx="123751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Rouse Motion</a:t>
            </a:r>
          </a:p>
        </p:txBody>
      </p:sp>
      <p:sp>
        <p:nvSpPr>
          <p:cNvPr id="593925" name="Rectangle 4">
            <a:extLst>
              <a:ext uri="{FF2B5EF4-FFF2-40B4-BE49-F238E27FC236}">
                <a16:creationId xmlns:a16="http://schemas.microsoft.com/office/drawing/2014/main" id="{C14A1F4C-41E0-1549-B28E-328FA389B233}"/>
              </a:ext>
            </a:extLst>
          </p:cNvPr>
          <p:cNvSpPr>
            <a:spLocks/>
          </p:cNvSpPr>
          <p:nvPr/>
        </p:nvSpPr>
        <p:spPr bwMode="auto">
          <a:xfrm>
            <a:off x="1170320" y="5764444"/>
            <a:ext cx="4389706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Rouse model predicts relaxation time follows N</a:t>
            </a:r>
            <a:r>
              <a:rPr lang="en-US" altLang="en-US" sz="1687" baseline="3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 = </a:t>
            </a:r>
            <a:r>
              <a:rPr lang="en-US" altLang="en-US" sz="1687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kT</a:t>
            </a:r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</a:t>
            </a:r>
            <a:r>
              <a:rPr lang="en-US" altLang="en-US" sz="1687" dirty="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en-US" altLang="en-US" sz="1687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kTN</a:t>
            </a:r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</a:t>
            </a:r>
            <a:r>
              <a:rPr lang="en-US" altLang="en-US" sz="1687" dirty="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follows D ~ </a:t>
            </a:r>
            <a:r>
              <a:rPr lang="en-US" altLang="en-US" sz="1687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kT</a:t>
            </a:r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/N</a:t>
            </a:r>
            <a:endParaRPr lang="en-US" altLang="en-US" sz="1687" baseline="300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93926" name="Rectangle 5">
            <a:extLst>
              <a:ext uri="{FF2B5EF4-FFF2-40B4-BE49-F238E27FC236}">
                <a16:creationId xmlns:a16="http://schemas.microsoft.com/office/drawing/2014/main" id="{0AB4939E-9BF1-9D4B-A51B-505FB5B25ABF}"/>
              </a:ext>
            </a:extLst>
          </p:cNvPr>
          <p:cNvSpPr>
            <a:spLocks/>
          </p:cNvSpPr>
          <p:nvPr/>
        </p:nvSpPr>
        <p:spPr bwMode="auto">
          <a:xfrm>
            <a:off x="6985086" y="5643562"/>
            <a:ext cx="4036593" cy="8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Predicts that the viscosity will follow N which is true for low molecular weights in the melt and for fully draining polymers in solution</a:t>
            </a:r>
          </a:p>
        </p:txBody>
      </p:sp>
      <p:pic>
        <p:nvPicPr>
          <p:cNvPr id="593927" name="Picture 6">
            <a:extLst>
              <a:ext uri="{FF2B5EF4-FFF2-40B4-BE49-F238E27FC236}">
                <a16:creationId xmlns:a16="http://schemas.microsoft.com/office/drawing/2014/main" id="{C4E56779-B85E-2649-9677-9A20A323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27" y="1637332"/>
            <a:ext cx="4492231" cy="400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28" name="Picture 7">
            <a:extLst>
              <a:ext uri="{FF2B5EF4-FFF2-40B4-BE49-F238E27FC236}">
                <a16:creationId xmlns:a16="http://schemas.microsoft.com/office/drawing/2014/main" id="{E4A16BEC-A1D9-DA4F-8CE3-282A060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17" y="250031"/>
            <a:ext cx="3455789" cy="52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7D789-E7B2-91D0-68EE-9CEC54E52422}"/>
              </a:ext>
            </a:extLst>
          </p:cNvPr>
          <p:cNvSpPr txBox="1"/>
          <p:nvPr/>
        </p:nvSpPr>
        <p:spPr>
          <a:xfrm>
            <a:off x="1390598" y="136525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Rouse Model</a:t>
            </a:r>
          </a:p>
        </p:txBody>
      </p:sp>
    </p:spTree>
    <p:extLst>
      <p:ext uri="{BB962C8B-B14F-4D97-AF65-F5344CB8AC3E}">
        <p14:creationId xmlns:p14="http://schemas.microsoft.com/office/powerpoint/2010/main" val="3026675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D9D1C-017D-4A47-969E-61A1005F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A1E31-027C-1744-A490-19E4D2AF4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119" y="660377"/>
            <a:ext cx="2438400" cy="57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893BD-5D54-824A-955C-D52124FEBAA8}"/>
              </a:ext>
            </a:extLst>
          </p:cNvPr>
          <p:cNvSpPr txBox="1"/>
          <p:nvPr/>
        </p:nvSpPr>
        <p:spPr>
          <a:xfrm>
            <a:off x="5239558" y="191267"/>
            <a:ext cx="98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728A8-9968-2143-AE09-E602801D1A6A}"/>
              </a:ext>
            </a:extLst>
          </p:cNvPr>
          <p:cNvSpPr txBox="1"/>
          <p:nvPr/>
        </p:nvSpPr>
        <p:spPr>
          <a:xfrm>
            <a:off x="3986073" y="1447060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Modulus has units of energy per volume, MPa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mode of vibration, p, in the Rouse Model has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9392AA-BAD9-1B4C-AAEA-8BD4CF98792C}"/>
                  </a:ext>
                </a:extLst>
              </p:cNvPr>
              <p:cNvSpPr txBox="1"/>
              <p:nvPr/>
            </p:nvSpPr>
            <p:spPr>
              <a:xfrm>
                <a:off x="5239558" y="2155016"/>
                <a:ext cx="1338508" cy="619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9392AA-BAD9-1B4C-AAEA-8BD4CF987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558" y="2155016"/>
                <a:ext cx="1338508" cy="619913"/>
              </a:xfrm>
              <a:prstGeom prst="rect">
                <a:avLst/>
              </a:prstGeom>
              <a:blipFill>
                <a:blip r:embed="rId3"/>
                <a:stretch>
                  <a:fillRect l="-1887" r="-1887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91841E1-3553-3148-9FFA-471FEC71717F}"/>
              </a:ext>
            </a:extLst>
          </p:cNvPr>
          <p:cNvSpPr txBox="1"/>
          <p:nvPr/>
        </p:nvSpPr>
        <p:spPr>
          <a:xfrm>
            <a:off x="1036515" y="2928910"/>
            <a:ext cx="106955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p modes have smaller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p modes are relaxed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 =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 =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unrelaxed modes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composed of segments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these segments have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N/p monomers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volume 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volume fraction of monomers of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unrelaxed segments per volume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N/p)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 storage modulus is G(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N/p)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 that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(N/p)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p ~ (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and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N/p) =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-1/2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for time t =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-1/2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G’(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wt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wh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BEF6F-AFA6-BC40-A120-5B5E6C69BCD3}"/>
              </a:ext>
            </a:extLst>
          </p:cNvPr>
          <p:cNvSpPr/>
          <p:nvPr/>
        </p:nvSpPr>
        <p:spPr>
          <a:xfrm>
            <a:off x="8394559" y="4233376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t &lt; </a:t>
            </a:r>
            <a:r>
              <a:rPr lang="en-US" b="1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092087-11C3-5C4B-A299-0E5621E61F26}"/>
              </a:ext>
            </a:extLst>
          </p:cNvPr>
          <p:cNvSpPr/>
          <p:nvPr/>
        </p:nvSpPr>
        <p:spPr>
          <a:xfrm>
            <a:off x="2783802" y="5703421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-1/2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exp(-t/</a:t>
            </a:r>
            <a:r>
              <a:rPr lang="en-US" b="1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74331-5647-494E-AD7E-5C1D03C537F0}"/>
              </a:ext>
            </a:extLst>
          </p:cNvPr>
          <p:cNvSpPr/>
          <p:nvPr/>
        </p:nvSpPr>
        <p:spPr>
          <a:xfrm>
            <a:off x="7010095" y="5703421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0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C798B-0E0F-CD41-8D92-1BE90A20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AA0499-7BE9-2A47-9B03-C92A0589A9C8}"/>
                  </a:ext>
                </a:extLst>
              </p:cNvPr>
              <p:cNvSpPr txBox="1"/>
              <p:nvPr/>
            </p:nvSpPr>
            <p:spPr>
              <a:xfrm>
                <a:off x="3764131" y="1464815"/>
                <a:ext cx="4207370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dirty="0"/>
                            <m:t>t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AA0499-7BE9-2A47-9B03-C92A0589A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31" y="1464815"/>
                <a:ext cx="4207370" cy="811312"/>
              </a:xfrm>
              <a:prstGeom prst="rect">
                <a:avLst/>
              </a:prstGeom>
              <a:blipFill>
                <a:blip r:embed="rId2"/>
                <a:stretch>
                  <a:fillRect l="-1205" t="-127692" r="-904" b="-1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DD118-165E-6D44-A4BC-CA8B256F5A59}"/>
                  </a:ext>
                </a:extLst>
              </p:cNvPr>
              <p:cNvSpPr txBox="1"/>
              <p:nvPr/>
            </p:nvSpPr>
            <p:spPr>
              <a:xfrm>
                <a:off x="3764131" y="2276127"/>
                <a:ext cx="3642792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dirty="0"/>
                            <m:t>t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DD118-165E-6D44-A4BC-CA8B256F5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31" y="2276127"/>
                <a:ext cx="3642792" cy="811312"/>
              </a:xfrm>
              <a:prstGeom prst="rect">
                <a:avLst/>
              </a:prstGeom>
              <a:blipFill>
                <a:blip r:embed="rId3"/>
                <a:stretch>
                  <a:fillRect l="-1042" t="-129688" r="-1042" b="-198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5BA2280-D69D-5048-9E65-3216A4D89A42}"/>
              </a:ext>
            </a:extLst>
          </p:cNvPr>
          <p:cNvSpPr/>
          <p:nvPr/>
        </p:nvSpPr>
        <p:spPr>
          <a:xfrm>
            <a:off x="3165542" y="973342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~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-1/2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exp(-t/</a:t>
            </a:r>
            <a:r>
              <a:rPr lang="en-US" b="1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1129E-3E85-2048-B2FA-09B5AB8D7CA7}"/>
              </a:ext>
            </a:extLst>
          </p:cNvPr>
          <p:cNvSpPr/>
          <p:nvPr/>
        </p:nvSpPr>
        <p:spPr>
          <a:xfrm>
            <a:off x="7391835" y="973342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90333A-7CE5-0C42-88E6-0122CD2054D9}"/>
                  </a:ext>
                </a:extLst>
              </p:cNvPr>
              <p:cNvSpPr txBox="1"/>
              <p:nvPr/>
            </p:nvSpPr>
            <p:spPr>
              <a:xfrm>
                <a:off x="2557390" y="3670917"/>
                <a:ext cx="4849533" cy="900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𝑅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ra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90333A-7CE5-0C42-88E6-0122CD205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390" y="3670917"/>
                <a:ext cx="4849533" cy="900375"/>
              </a:xfrm>
              <a:prstGeom prst="rect">
                <a:avLst/>
              </a:prstGeom>
              <a:blipFill>
                <a:blip r:embed="rId4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E9B12B8-460E-1C42-8E24-A668CBCDD76D}"/>
              </a:ext>
            </a:extLst>
          </p:cNvPr>
          <p:cNvSpPr/>
          <p:nvPr/>
        </p:nvSpPr>
        <p:spPr>
          <a:xfrm>
            <a:off x="8442123" y="4719438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1/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6A4E1C-6BE9-CA4A-BFEA-3B1DE070BE97}"/>
                  </a:ext>
                </a:extLst>
              </p:cNvPr>
              <p:cNvSpPr txBox="1"/>
              <p:nvPr/>
            </p:nvSpPr>
            <p:spPr>
              <a:xfrm>
                <a:off x="2557390" y="4873988"/>
                <a:ext cx="401558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𝑅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rad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6A4E1C-6BE9-CA4A-BFEA-3B1DE070B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390" y="4873988"/>
                <a:ext cx="4015586" cy="818366"/>
              </a:xfrm>
              <a:prstGeom prst="rect">
                <a:avLst/>
              </a:prstGeom>
              <a:blipFill>
                <a:blip r:embed="rId5"/>
                <a:stretch>
                  <a:fillRect l="-946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0F00F26-8498-EB48-A4C6-DA9C74FC4E6D}"/>
              </a:ext>
            </a:extLst>
          </p:cNvPr>
          <p:cNvSpPr txBox="1"/>
          <p:nvPr/>
        </p:nvSpPr>
        <p:spPr>
          <a:xfrm>
            <a:off x="5239558" y="191267"/>
            <a:ext cx="98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Rouse</a:t>
            </a:r>
          </a:p>
        </p:txBody>
      </p:sp>
    </p:spTree>
    <p:extLst>
      <p:ext uri="{BB962C8B-B14F-4D97-AF65-F5344CB8AC3E}">
        <p14:creationId xmlns:p14="http://schemas.microsoft.com/office/powerpoint/2010/main" val="366936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C798B-0E0F-CD41-8D92-1BE90A20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F840E7-A89D-CC47-8A2F-1299800C3662}"/>
                  </a:ext>
                </a:extLst>
              </p:cNvPr>
              <p:cNvSpPr txBox="1"/>
              <p:nvPr/>
            </p:nvSpPr>
            <p:spPr>
              <a:xfrm>
                <a:off x="163795" y="652932"/>
                <a:ext cx="4849533" cy="900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𝑅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ra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F840E7-A89D-CC47-8A2F-1299800C3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5" y="652932"/>
                <a:ext cx="4849533" cy="900375"/>
              </a:xfrm>
              <a:prstGeom prst="rect">
                <a:avLst/>
              </a:prstGeo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C99B50-92A5-D347-A890-80FFBF229A38}"/>
                  </a:ext>
                </a:extLst>
              </p:cNvPr>
              <p:cNvSpPr txBox="1"/>
              <p:nvPr/>
            </p:nvSpPr>
            <p:spPr>
              <a:xfrm>
                <a:off x="163795" y="1856003"/>
                <a:ext cx="401558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𝑅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rad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C99B50-92A5-D347-A890-80FFBF229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5" y="1856003"/>
                <a:ext cx="4015586" cy="818366"/>
              </a:xfrm>
              <a:prstGeom prst="rect">
                <a:avLst/>
              </a:prstGeom>
              <a:blipFill>
                <a:blip r:embed="rId3"/>
                <a:stretch>
                  <a:fillRect l="-629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60B4A6F-42A1-D74C-A7BE-503E994C1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608" y="6350"/>
            <a:ext cx="3924300" cy="6845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D358F8-EDCC-1B4A-BAB4-E8B412FF70B6}"/>
              </a:ext>
            </a:extLst>
          </p:cNvPr>
          <p:cNvSpPr txBox="1"/>
          <p:nvPr/>
        </p:nvSpPr>
        <p:spPr>
          <a:xfrm>
            <a:off x="1050942" y="2995678"/>
            <a:ext cx="543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i="1" dirty="0" err="1">
                <a:latin typeface="Symbol" pitchFamily="2" charset="2"/>
                <a:cs typeface="Times New Roman" panose="02020603050405020304" pitchFamily="18" charset="0"/>
              </a:rPr>
              <a:t>wt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low frequency Normal Viscoelastic Fluid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F416D5-2A57-7C49-AA08-DE53FA3F6D07}"/>
                  </a:ext>
                </a:extLst>
              </p:cNvPr>
              <p:cNvSpPr/>
              <p:nvPr/>
            </p:nvSpPr>
            <p:spPr>
              <a:xfrm>
                <a:off x="1050942" y="3644150"/>
                <a:ext cx="227921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F416D5-2A57-7C49-AA08-DE53FA3F6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42" y="3644150"/>
                <a:ext cx="2279214" cy="618246"/>
              </a:xfrm>
              <a:prstGeom prst="rect">
                <a:avLst/>
              </a:prstGeom>
              <a:blipFill>
                <a:blip r:embed="rId5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D51BD2-88D2-9C42-A6AC-95DA904E48C9}"/>
                  </a:ext>
                </a:extLst>
              </p:cNvPr>
              <p:cNvSpPr txBox="1"/>
              <p:nvPr/>
            </p:nvSpPr>
            <p:spPr>
              <a:xfrm>
                <a:off x="3994188" y="3644150"/>
                <a:ext cx="182287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D51BD2-88D2-9C42-A6AC-95DA904E4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188" y="3644150"/>
                <a:ext cx="1822871" cy="525913"/>
              </a:xfrm>
              <a:prstGeom prst="rect">
                <a:avLst/>
              </a:prstGeom>
              <a:blipFill>
                <a:blip r:embed="rId6"/>
                <a:stretch>
                  <a:fillRect l="-2778" t="-4762" r="-69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C6EAD89-B35F-0F4B-8234-318008D12345}"/>
              </a:ext>
            </a:extLst>
          </p:cNvPr>
          <p:cNvSpPr/>
          <p:nvPr/>
        </p:nvSpPr>
        <p:spPr>
          <a:xfrm>
            <a:off x="1402641" y="4330038"/>
            <a:ext cx="173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monomer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FF6B8-8769-FC45-AB34-11EDBCA26EA7}"/>
              </a:ext>
            </a:extLst>
          </p:cNvPr>
          <p:cNvSpPr txBox="1"/>
          <p:nvPr/>
        </p:nvSpPr>
        <p:spPr>
          <a:xfrm>
            <a:off x="296092" y="4990676"/>
            <a:ext cx="7396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1/</a:t>
            </a:r>
            <a:r>
              <a:rPr lang="en-US" b="1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1/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Rouse Range, Fluid acts like a gel (Winter-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Chambon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(Solution in the limit </a:t>
            </a:r>
            <a:r>
              <a:rPr lang="en-US" b="1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i="1" dirty="0" err="1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&gt;&gt;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B527FF-D7C0-F845-895C-375B06FFE411}"/>
                  </a:ext>
                </a:extLst>
              </p:cNvPr>
              <p:cNvSpPr/>
              <p:nvPr/>
            </p:nvSpPr>
            <p:spPr>
              <a:xfrm>
                <a:off x="2190549" y="5843149"/>
                <a:ext cx="2642839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~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B527FF-D7C0-F845-895C-375B06FFE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49" y="5843149"/>
                <a:ext cx="2642839" cy="379656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D5E24A0-A119-C24E-AAB1-4A2B782DA285}"/>
              </a:ext>
            </a:extLst>
          </p:cNvPr>
          <p:cNvSpPr txBox="1"/>
          <p:nvPr/>
        </p:nvSpPr>
        <p:spPr>
          <a:xfrm>
            <a:off x="5239558" y="191267"/>
            <a:ext cx="98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Rouse</a:t>
            </a:r>
          </a:p>
        </p:txBody>
      </p:sp>
    </p:spTree>
    <p:extLst>
      <p:ext uri="{BB962C8B-B14F-4D97-AF65-F5344CB8AC3E}">
        <p14:creationId xmlns:p14="http://schemas.microsoft.com/office/powerpoint/2010/main" val="1190023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C798B-0E0F-CD41-8D92-1BE90A20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B4A6F-42A1-D74C-A7BE-503E994C1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08" y="6350"/>
            <a:ext cx="3924300" cy="684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9FF6B8-8769-FC45-AB34-11EDBCA26EA7}"/>
              </a:ext>
            </a:extLst>
          </p:cNvPr>
          <p:cNvSpPr txBox="1"/>
          <p:nvPr/>
        </p:nvSpPr>
        <p:spPr>
          <a:xfrm>
            <a:off x="969429" y="606129"/>
            <a:ext cx="36526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1/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High Frequency limit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relaxation modes, 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High-frequency saturation of G’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G” (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~ 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Solid Behavior</a:t>
            </a:r>
          </a:p>
        </p:txBody>
      </p:sp>
    </p:spTree>
    <p:extLst>
      <p:ext uri="{BB962C8B-B14F-4D97-AF65-F5344CB8AC3E}">
        <p14:creationId xmlns:p14="http://schemas.microsoft.com/office/powerpoint/2010/main" val="1016750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C798B-0E0F-CD41-8D92-1BE90A20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88D08-9690-D34E-B106-AE7D2E1018BB}"/>
              </a:ext>
            </a:extLst>
          </p:cNvPr>
          <p:cNvSpPr txBox="1"/>
          <p:nvPr/>
        </p:nvSpPr>
        <p:spPr>
          <a:xfrm>
            <a:off x="1373079" y="275208"/>
            <a:ext cx="944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HH,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Chambon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Linear Viscoelasticity of a Crosslinking Polymer at the Gel 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Rheo.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367-382 (1986).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487BA-1F37-5945-A444-A09F99C8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603" y="1279160"/>
            <a:ext cx="2948007" cy="1998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A16C0F-CBC0-5B42-B0CE-24B68E63E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12" y="1340487"/>
            <a:ext cx="3271545" cy="1998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85980-00C9-4A4D-AF83-FB572022C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656" y="1211792"/>
            <a:ext cx="3271545" cy="221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E24E2-1783-204D-9E7C-0F070D53A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26" y="3669405"/>
            <a:ext cx="3865177" cy="2869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6C12C-5164-CE4D-9BBB-F90D92E4D753}"/>
                  </a:ext>
                </a:extLst>
              </p:cNvPr>
              <p:cNvSpPr txBox="1"/>
              <p:nvPr/>
            </p:nvSpPr>
            <p:spPr>
              <a:xfrm>
                <a:off x="5956917" y="3959441"/>
                <a:ext cx="51493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Power-Law is not Restricted in Frequency Range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G’(T,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G” (T,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(</a:t>
                </a:r>
                <a:r>
                  <a:rPr lang="en-US" dirty="0">
                    <a:latin typeface="Symbol" pitchFamily="2" charset="2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/2)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S(T)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0 &lt;</a:t>
                </a:r>
                <a:r>
                  <a:rPr lang="en-US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∞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S(T) = (2/</a:t>
                </a:r>
                <a:r>
                  <a:rPr lang="en-US" dirty="0">
                    <a:latin typeface="Symbol" pitchFamily="2" charset="2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1/2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Experimentally n = ½ (same as Rouse at moderate </a:t>
                </a:r>
                <a:r>
                  <a:rPr lang="en-US" dirty="0">
                    <a:latin typeface="Symbol" pitchFamily="2" charset="2"/>
                    <a:cs typeface="Times New Roman" panose="02020603050405020304" pitchFamily="18" charset="0"/>
                  </a:rPr>
                  <a:t>w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6C12C-5164-CE4D-9BBB-F90D92E4D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17" y="3959441"/>
                <a:ext cx="5149358" cy="1938992"/>
              </a:xfrm>
              <a:prstGeom prst="rect">
                <a:avLst/>
              </a:prstGeom>
              <a:blipFill>
                <a:blip r:embed="rId6"/>
                <a:stretch>
                  <a:fillRect l="-737" t="-196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194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181A6-2D1C-D84F-9193-F47854D1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488B0-9EFF-D54F-B6C3-4C4CD01E2768}"/>
              </a:ext>
            </a:extLst>
          </p:cNvPr>
          <p:cNvSpPr txBox="1"/>
          <p:nvPr/>
        </p:nvSpPr>
        <p:spPr>
          <a:xfrm>
            <a:off x="1373079" y="275208"/>
            <a:ext cx="944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HH,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Chambon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Linear Viscoelasticity of a Crosslinking Polymer at the Gel 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Rheo.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367-382 (1986).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23B07-CB15-BD44-A0B2-C51B9AE84167}"/>
              </a:ext>
            </a:extLst>
          </p:cNvPr>
          <p:cNvSpPr txBox="1"/>
          <p:nvPr/>
        </p:nvSpPr>
        <p:spPr>
          <a:xfrm>
            <a:off x="2379215" y="1597981"/>
            <a:ext cx="646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Kramers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 must be followed for this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AF789-E8E8-0F4A-A54B-BB7EA21A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4" y="2330844"/>
            <a:ext cx="6705600" cy="1308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90F8B6-C8E3-FA48-94D0-6FCE66EE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18" y="3714947"/>
            <a:ext cx="6997700" cy="128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B48774-402C-5B4E-B477-F13506973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359" y="5536598"/>
            <a:ext cx="7251700" cy="647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3EE400-CE14-0947-BADC-E962A19A521F}"/>
              </a:ext>
            </a:extLst>
          </p:cNvPr>
          <p:cNvSpPr txBox="1"/>
          <p:nvPr/>
        </p:nvSpPr>
        <p:spPr>
          <a:xfrm>
            <a:off x="2490618" y="5086697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for n (only positive values are physical)</a:t>
            </a:r>
          </a:p>
        </p:txBody>
      </p:sp>
    </p:spTree>
    <p:extLst>
      <p:ext uri="{BB962C8B-B14F-4D97-AF65-F5344CB8AC3E}">
        <p14:creationId xmlns:p14="http://schemas.microsoft.com/office/powerpoint/2010/main" val="267473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181A6-2D1C-D84F-9193-F47854D1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1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D9D1C-017D-4A47-969E-61A1005F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17DBF-7AE1-5E40-94CD-B1FA6B7F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1" y="775164"/>
            <a:ext cx="2298700" cy="128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76A44-5318-AF48-BF55-1F64FDE57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00564"/>
            <a:ext cx="2628900" cy="12573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9E429CED-D673-DD4A-B4A8-F1F87A5EF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52" y="2445371"/>
            <a:ext cx="6337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B738AC8-09DD-514B-9468-4EE7D2B76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52" y="4502771"/>
            <a:ext cx="83693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92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181A6-2D1C-D84F-9193-F47854D1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EED0CC4-9B38-D248-8359-9B05C956F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7"/>
          <a:stretch/>
        </p:blipFill>
        <p:spPr bwMode="auto">
          <a:xfrm>
            <a:off x="493095" y="1312126"/>
            <a:ext cx="6946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A7B2257E-1731-0445-AE16-B032ABBF331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1981" y="2378926"/>
            <a:ext cx="1295400" cy="274320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7FCC386E-DDD5-7742-9F11-F4AED8F7C9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23381" y="2683726"/>
            <a:ext cx="1676400" cy="190500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9C500622-60D4-EC48-BE83-6A5DCA02FF5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52381" y="1921726"/>
            <a:ext cx="2133600" cy="114300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7">
            <a:extLst>
              <a:ext uri="{FF2B5EF4-FFF2-40B4-BE49-F238E27FC236}">
                <a16:creationId xmlns:a16="http://schemas.microsoft.com/office/drawing/2014/main" id="{F60294D2-21C3-5D4A-A8AF-8B14746F97C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37981" y="1845526"/>
            <a:ext cx="2971800" cy="220980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Object 20">
            <a:extLst>
              <a:ext uri="{FF2B5EF4-FFF2-40B4-BE49-F238E27FC236}">
                <a16:creationId xmlns:a16="http://schemas.microsoft.com/office/drawing/2014/main" id="{A64B4330-C68B-F54A-BE67-05242086B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080083"/>
              </p:ext>
            </p:extLst>
          </p:nvPr>
        </p:nvGraphicFramePr>
        <p:xfrm>
          <a:off x="3275981" y="2378926"/>
          <a:ext cx="400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500" imgH="203200" progId="Equation.3">
                  <p:embed/>
                </p:oleObj>
              </mc:Choice>
              <mc:Fallback>
                <p:oleObj name="Equation" r:id="rId3" imgW="190500" imgH="203200" progId="Equation.3">
                  <p:embed/>
                  <p:pic>
                    <p:nvPicPr>
                      <p:cNvPr id="571399" name="Object 20">
                        <a:extLst>
                          <a:ext uri="{FF2B5EF4-FFF2-40B4-BE49-F238E27FC236}">
                            <a16:creationId xmlns:a16="http://schemas.microsoft.com/office/drawing/2014/main" id="{03041083-B1F3-6746-B786-E3A9A79FBD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981" y="2378926"/>
                        <a:ext cx="4000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>
            <a:extLst>
              <a:ext uri="{FF2B5EF4-FFF2-40B4-BE49-F238E27FC236}">
                <a16:creationId xmlns:a16="http://schemas.microsoft.com/office/drawing/2014/main" id="{DDA70DC1-734E-4A46-AAD9-95F926366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861638"/>
              </p:ext>
            </p:extLst>
          </p:nvPr>
        </p:nvGraphicFramePr>
        <p:xfrm>
          <a:off x="2361581" y="2378926"/>
          <a:ext cx="4524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" imgH="203200" progId="Equation.3">
                  <p:embed/>
                </p:oleObj>
              </mc:Choice>
              <mc:Fallback>
                <p:oleObj name="Equation" r:id="rId5" imgW="215900" imgH="203200" progId="Equation.3">
                  <p:embed/>
                  <p:pic>
                    <p:nvPicPr>
                      <p:cNvPr id="571400" name="Object 21">
                        <a:extLst>
                          <a:ext uri="{FF2B5EF4-FFF2-40B4-BE49-F238E27FC236}">
                            <a16:creationId xmlns:a16="http://schemas.microsoft.com/office/drawing/2014/main" id="{EB5ECDC4-4498-454C-9310-966CB22F4F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581" y="2378926"/>
                        <a:ext cx="45243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2">
            <a:extLst>
              <a:ext uri="{FF2B5EF4-FFF2-40B4-BE49-F238E27FC236}">
                <a16:creationId xmlns:a16="http://schemas.microsoft.com/office/drawing/2014/main" id="{6EDED13A-26E0-934A-B79F-9031109CA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942881"/>
              </p:ext>
            </p:extLst>
          </p:nvPr>
        </p:nvGraphicFramePr>
        <p:xfrm>
          <a:off x="6881194" y="1793139"/>
          <a:ext cx="558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700" imgH="254000" progId="Equation.3">
                  <p:embed/>
                </p:oleObj>
              </mc:Choice>
              <mc:Fallback>
                <p:oleObj name="Equation" r:id="rId7" imgW="266700" imgH="254000" progId="Equation.3">
                  <p:embed/>
                  <p:pic>
                    <p:nvPicPr>
                      <p:cNvPr id="571401" name="Object 22">
                        <a:extLst>
                          <a:ext uri="{FF2B5EF4-FFF2-40B4-BE49-F238E27FC236}">
                            <a16:creationId xmlns:a16="http://schemas.microsoft.com/office/drawing/2014/main" id="{F714A583-48CC-8B43-9CDE-1AA14ECF3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194" y="1793139"/>
                        <a:ext cx="558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9">
            <a:extLst>
              <a:ext uri="{FF2B5EF4-FFF2-40B4-BE49-F238E27FC236}">
                <a16:creationId xmlns:a16="http://schemas.microsoft.com/office/drawing/2014/main" id="{55CF62D1-DA30-C14A-B3D5-DF10EF138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643361"/>
              </p:ext>
            </p:extLst>
          </p:nvPr>
        </p:nvGraphicFramePr>
        <p:xfrm>
          <a:off x="4723781" y="3521926"/>
          <a:ext cx="558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6700" imgH="254000" progId="Equation.3">
                  <p:embed/>
                </p:oleObj>
              </mc:Choice>
              <mc:Fallback>
                <p:oleObj name="Equation" r:id="rId9" imgW="266700" imgH="254000" progId="Equation.3">
                  <p:embed/>
                  <p:pic>
                    <p:nvPicPr>
                      <p:cNvPr id="571402" name="Object 29">
                        <a:extLst>
                          <a:ext uri="{FF2B5EF4-FFF2-40B4-BE49-F238E27FC236}">
                            <a16:creationId xmlns:a16="http://schemas.microsoft.com/office/drawing/2014/main" id="{8B7FDF92-D730-534C-8DE8-520E65D55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781" y="3521926"/>
                        <a:ext cx="558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30">
            <a:extLst>
              <a:ext uri="{FF2B5EF4-FFF2-40B4-BE49-F238E27FC236}">
                <a16:creationId xmlns:a16="http://schemas.microsoft.com/office/drawing/2014/main" id="{ECA4F73A-20BF-964A-9165-5DA33F6A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181" y="626326"/>
            <a:ext cx="1568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Newtonian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BFCB818D-4B13-9E4E-8B88-F4E267408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501" y="626326"/>
            <a:ext cx="18902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Entanglement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Reptation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967373DB-AB7D-7F46-912C-76C036829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203" y="634575"/>
            <a:ext cx="1311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Rouse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08B287DF-4FDC-AC42-B288-428128267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7" t="44068" r="1926"/>
          <a:stretch/>
        </p:blipFill>
        <p:spPr bwMode="auto">
          <a:xfrm>
            <a:off x="7664531" y="2264626"/>
            <a:ext cx="394354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48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E6E569-40AF-4540-AA82-1C068663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5C3BB9-F629-DC4D-B093-F5497DDA4CD5}"/>
              </a:ext>
            </a:extLst>
          </p:cNvPr>
          <p:cNvSpPr txBox="1"/>
          <p:nvPr/>
        </p:nvSpPr>
        <p:spPr>
          <a:xfrm>
            <a:off x="4897369" y="183991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Rouse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B4AEFF-5912-6F41-8CFE-DFD2DC6F7108}"/>
                  </a:ext>
                </a:extLst>
              </p:cNvPr>
              <p:cNvSpPr txBox="1"/>
              <p:nvPr/>
            </p:nvSpPr>
            <p:spPr>
              <a:xfrm>
                <a:off x="4505744" y="1172932"/>
                <a:ext cx="3443909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B4AEFF-5912-6F41-8CFE-DFD2DC6F7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44" y="1172932"/>
                <a:ext cx="3443909" cy="525913"/>
              </a:xfrm>
              <a:prstGeom prst="rect">
                <a:avLst/>
              </a:prstGeom>
              <a:blipFill>
                <a:blip r:embed="rId2"/>
                <a:stretch>
                  <a:fillRect t="-23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C8E3D49-9F6C-6D45-A354-E238356C0049}"/>
              </a:ext>
            </a:extLst>
          </p:cNvPr>
          <p:cNvSpPr txBox="1"/>
          <p:nvPr/>
        </p:nvSpPr>
        <p:spPr>
          <a:xfrm>
            <a:off x="3796081" y="1897339"/>
            <a:ext cx="544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 = ∞ You have a wave solution with no modes for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BD68D1-CC98-DC4D-BF2E-E61DF9B3530D}"/>
                  </a:ext>
                </a:extLst>
              </p:cNvPr>
              <p:cNvSpPr txBox="1"/>
              <p:nvPr/>
            </p:nvSpPr>
            <p:spPr>
              <a:xfrm>
                <a:off x="5441675" y="2355575"/>
                <a:ext cx="1094017" cy="383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BD68D1-CC98-DC4D-BF2E-E61DF9B3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75" y="2355575"/>
                <a:ext cx="1094017" cy="383695"/>
              </a:xfrm>
              <a:prstGeom prst="rect">
                <a:avLst/>
              </a:prstGeom>
              <a:blipFill>
                <a:blip r:embed="rId3"/>
                <a:stretch>
                  <a:fillRect l="-4598" r="-344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8EE6F10-9F9E-6343-B556-37E40F94F8DB}"/>
              </a:ext>
            </a:extLst>
          </p:cNvPr>
          <p:cNvSpPr txBox="1"/>
          <p:nvPr/>
        </p:nvSpPr>
        <p:spPr>
          <a:xfrm>
            <a:off x="6304724" y="2812775"/>
            <a:ext cx="336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the phase shift between beads</a:t>
            </a:r>
            <a:endParaRPr lang="en-US" i="1" dirty="0">
              <a:latin typeface="Symbol" pitchFamily="2" charset="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70894-109A-5143-930C-C99B2468B43C}"/>
              </a:ext>
            </a:extLst>
          </p:cNvPr>
          <p:cNvSpPr txBox="1"/>
          <p:nvPr/>
        </p:nvSpPr>
        <p:spPr>
          <a:xfrm>
            <a:off x="3022806" y="2816707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the relaxation time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</a:t>
            </a:r>
            <a:endParaRPr lang="en-US" i="1" baseline="-25000" dirty="0">
              <a:latin typeface="Symbol" pitchFamily="2" charset="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3523DE-4E92-5D48-8B01-AA5EDE12F972}"/>
              </a:ext>
            </a:extLst>
          </p:cNvPr>
          <p:cNvSpPr txBox="1"/>
          <p:nvPr/>
        </p:nvSpPr>
        <p:spPr>
          <a:xfrm>
            <a:off x="3957101" y="3405045"/>
            <a:ext cx="5157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unknowns and two equations; z, t,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we can solve for a relationship between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C05F2C-49B2-B14F-829B-53A2F506C1A9}"/>
                  </a:ext>
                </a:extLst>
              </p:cNvPr>
              <p:cNvSpPr txBox="1"/>
              <p:nvPr/>
            </p:nvSpPr>
            <p:spPr>
              <a:xfrm>
                <a:off x="3200672" y="5102588"/>
                <a:ext cx="2191306" cy="578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𝑠𝑝𝑟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C05F2C-49B2-B14F-829B-53A2F506C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72" y="5102588"/>
                <a:ext cx="2191306" cy="578748"/>
              </a:xfrm>
              <a:prstGeom prst="rect">
                <a:avLst/>
              </a:prstGeom>
              <a:blipFill>
                <a:blip r:embed="rId4"/>
                <a:stretch>
                  <a:fillRect t="-2128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8" descr="Screen Shot 2014-11-24 at 10.47.14 AM.png">
            <a:extLst>
              <a:ext uri="{FF2B5EF4-FFF2-40B4-BE49-F238E27FC236}">
                <a16:creationId xmlns:a16="http://schemas.microsoft.com/office/drawing/2014/main" id="{EA7F49AF-AC04-E74B-A337-77A3A00215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14302" r="19928" b="24303"/>
          <a:stretch/>
        </p:blipFill>
        <p:spPr bwMode="auto">
          <a:xfrm>
            <a:off x="6547646" y="4188216"/>
            <a:ext cx="3391544" cy="256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84F0503-22AB-BE4C-881E-C3B0AFED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8549D-47D6-DFB9-86C8-979C718486E0}"/>
              </a:ext>
            </a:extLst>
          </p:cNvPr>
          <p:cNvSpPr txBox="1"/>
          <p:nvPr/>
        </p:nvSpPr>
        <p:spPr>
          <a:xfrm>
            <a:off x="8488051" y="1305069"/>
            <a:ext cx="324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Debye used ma for heat capacity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05952-5CF6-E8D9-2C94-77A1712366CA}"/>
              </a:ext>
            </a:extLst>
          </p:cNvPr>
          <p:cNvSpPr txBox="1"/>
          <p:nvPr/>
        </p:nvSpPr>
        <p:spPr>
          <a:xfrm>
            <a:off x="71486" y="2809495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Debye gets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(k/m)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1111575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9F038-0670-0545-A11B-92A0D902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0B027-5BF4-F04B-944E-763AC62DB6F9}"/>
              </a:ext>
            </a:extLst>
          </p:cNvPr>
          <p:cNvSpPr txBox="1"/>
          <p:nvPr/>
        </p:nvSpPr>
        <p:spPr>
          <a:xfrm>
            <a:off x="1663732" y="110502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81D10-5F73-8346-9632-E33241AC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1462"/>
            <a:ext cx="3284968" cy="5374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9F1344-DE5E-CE4E-9A61-87823918BCDE}"/>
              </a:ext>
            </a:extLst>
          </p:cNvPr>
          <p:cNvSpPr txBox="1"/>
          <p:nvPr/>
        </p:nvSpPr>
        <p:spPr>
          <a:xfrm>
            <a:off x="5620214" y="208156"/>
            <a:ext cx="5980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-One-dimensional diffusion along the tube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-Relaxation time, </a:t>
            </a:r>
            <a:r>
              <a:rPr lang="en-US" sz="2400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reptation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the time for the chain to diffuse a distance L ~ N by Rouse diffusion, D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1/N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FEB9CF-9859-A84D-A803-F7389160AB39}"/>
                  </a:ext>
                </a:extLst>
              </p:cNvPr>
              <p:cNvSpPr txBox="1"/>
              <p:nvPr/>
            </p:nvSpPr>
            <p:spPr>
              <a:xfrm>
                <a:off x="5620214" y="2036441"/>
                <a:ext cx="4176336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𝐿𝑎𝑤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FEB9CF-9859-A84D-A803-F7389160A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214" y="2036441"/>
                <a:ext cx="4176336" cy="555858"/>
              </a:xfrm>
              <a:prstGeom prst="rect">
                <a:avLst/>
              </a:prstGeom>
              <a:blipFill>
                <a:blip r:embed="rId3"/>
                <a:stretch>
                  <a:fillRect l="-909" r="-60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519225-BFC9-8C4B-A649-0ECAAA76F870}"/>
                  </a:ext>
                </a:extLst>
              </p:cNvPr>
              <p:cNvSpPr txBox="1"/>
              <p:nvPr/>
            </p:nvSpPr>
            <p:spPr>
              <a:xfrm>
                <a:off x="5870083" y="2755587"/>
                <a:ext cx="2985241" cy="63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519225-BFC9-8C4B-A649-0ECAAA76F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083" y="2755587"/>
                <a:ext cx="2985241" cy="634341"/>
              </a:xfrm>
              <a:prstGeom prst="rect">
                <a:avLst/>
              </a:prstGeom>
              <a:blipFill>
                <a:blip r:embed="rId4"/>
                <a:stretch>
                  <a:fillRect l="-1271" t="-58824" b="-90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1F336-E145-EB40-B5A1-7E6DDDA228B3}"/>
                  </a:ext>
                </a:extLst>
              </p:cNvPr>
              <p:cNvSpPr txBox="1"/>
              <p:nvPr/>
            </p:nvSpPr>
            <p:spPr>
              <a:xfrm>
                <a:off x="5824820" y="3543088"/>
                <a:ext cx="2994025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91F336-E145-EB40-B5A1-7E6DDDA22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820" y="3543088"/>
                <a:ext cx="2994025" cy="809581"/>
              </a:xfrm>
              <a:prstGeom prst="rect">
                <a:avLst/>
              </a:prstGeom>
              <a:blipFill>
                <a:blip r:embed="rId5"/>
                <a:stretch>
                  <a:fillRect l="-5907" t="-127692" r="-844" b="-1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5E011-ACD1-964C-88DC-AD5F78FF79F9}"/>
                  </a:ext>
                </a:extLst>
              </p:cNvPr>
              <p:cNvSpPr txBox="1"/>
              <p:nvPr/>
            </p:nvSpPr>
            <p:spPr>
              <a:xfrm>
                <a:off x="5824558" y="4628737"/>
                <a:ext cx="2373342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5E011-ACD1-964C-88DC-AD5F78FF7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558" y="4628737"/>
                <a:ext cx="2373342" cy="602857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FBA5953-003C-C34B-BEE2-8511949A4404}"/>
              </a:ext>
            </a:extLst>
          </p:cNvPr>
          <p:cNvSpPr/>
          <p:nvPr/>
        </p:nvSpPr>
        <p:spPr>
          <a:xfrm>
            <a:off x="8818845" y="474549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Compare: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AD7FD5-2D1D-6243-A720-A930747DDA34}"/>
                  </a:ext>
                </a:extLst>
              </p:cNvPr>
              <p:cNvSpPr txBox="1"/>
              <p:nvPr/>
            </p:nvSpPr>
            <p:spPr>
              <a:xfrm>
                <a:off x="5824558" y="5592932"/>
                <a:ext cx="2476191" cy="633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AD7FD5-2D1D-6243-A720-A930747DD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558" y="5592932"/>
                <a:ext cx="2476191" cy="633058"/>
              </a:xfrm>
              <a:prstGeom prst="rect">
                <a:avLst/>
              </a:prstGeom>
              <a:blipFill>
                <a:blip r:embed="rId7"/>
                <a:stretch>
                  <a:fillRect l="-1531" r="-51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2A6790-7636-D645-902F-E90EAA689A8F}"/>
                  </a:ext>
                </a:extLst>
              </p:cNvPr>
              <p:cNvSpPr/>
              <p:nvPr/>
            </p:nvSpPr>
            <p:spPr>
              <a:xfrm>
                <a:off x="8818844" y="5684253"/>
                <a:ext cx="2354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Compare: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Rouse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2A6790-7636-D645-902F-E90EAA689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844" y="5684253"/>
                <a:ext cx="2354875" cy="369332"/>
              </a:xfrm>
              <a:prstGeom prst="rect">
                <a:avLst/>
              </a:prstGeom>
              <a:blipFill>
                <a:blip r:embed="rId8"/>
                <a:stretch>
                  <a:fillRect l="-215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028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9F038-0670-0545-A11B-92A0D902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0B027-5BF4-F04B-944E-763AC62DB6F9}"/>
              </a:ext>
            </a:extLst>
          </p:cNvPr>
          <p:cNvSpPr txBox="1"/>
          <p:nvPr/>
        </p:nvSpPr>
        <p:spPr>
          <a:xfrm>
            <a:off x="1663732" y="110502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81D10-5F73-8346-9632-E33241AC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1462"/>
            <a:ext cx="3284968" cy="5374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9F1344-DE5E-CE4E-9A61-87823918BCDE}"/>
              </a:ext>
            </a:extLst>
          </p:cNvPr>
          <p:cNvSpPr txBox="1"/>
          <p:nvPr/>
        </p:nvSpPr>
        <p:spPr>
          <a:xfrm>
            <a:off x="5620214" y="208156"/>
            <a:ext cx="598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-Consider a Maxwell model for the fluid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A4A73E-3632-E941-8665-37D27A493958}"/>
                  </a:ext>
                </a:extLst>
              </p:cNvPr>
              <p:cNvSpPr txBox="1"/>
              <p:nvPr/>
            </p:nvSpPr>
            <p:spPr>
              <a:xfrm>
                <a:off x="5824558" y="920114"/>
                <a:ext cx="1178977" cy="528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A4A73E-3632-E941-8665-37D27A493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558" y="920114"/>
                <a:ext cx="1178977" cy="528414"/>
              </a:xfrm>
              <a:prstGeom prst="rect">
                <a:avLst/>
              </a:prstGeom>
              <a:blipFill>
                <a:blip r:embed="rId3"/>
                <a:stretch>
                  <a:fillRect l="-2128" r="-1064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95BD346-5F1A-7349-B131-E52DDD6960DA}"/>
              </a:ext>
            </a:extLst>
          </p:cNvPr>
          <p:cNvSpPr/>
          <p:nvPr/>
        </p:nvSpPr>
        <p:spPr>
          <a:xfrm>
            <a:off x="7363510" y="934805"/>
            <a:ext cx="4535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plateau modulus, 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3kT/M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C7F1AF-3CBC-6241-86D3-466C19BA7336}"/>
                  </a:ext>
                </a:extLst>
              </p:cNvPr>
              <p:cNvSpPr txBox="1"/>
              <p:nvPr/>
            </p:nvSpPr>
            <p:spPr>
              <a:xfrm>
                <a:off x="5923806" y="1702308"/>
                <a:ext cx="2644314" cy="303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kT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Me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C7F1AF-3CBC-6241-86D3-466C19BA7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06" y="1702308"/>
                <a:ext cx="2644314" cy="303929"/>
              </a:xfrm>
              <a:prstGeom prst="rect">
                <a:avLst/>
              </a:prstGeom>
              <a:blipFill>
                <a:blip r:embed="rId4"/>
                <a:stretch>
                  <a:fillRect l="-1914" r="-47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F17DFF7F-029F-6C44-A07F-D92E182F8864}"/>
              </a:ext>
            </a:extLst>
          </p:cNvPr>
          <p:cNvSpPr/>
          <p:nvPr/>
        </p:nvSpPr>
        <p:spPr>
          <a:xfrm>
            <a:off x="5824558" y="2296349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shows 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tube renewal</a:t>
            </a:r>
            <a:endParaRPr lang="en-US" baseline="30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B135B1-AD3F-7945-8C2E-79FBC0A2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277" y="2785378"/>
            <a:ext cx="2624065" cy="3936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1513DC-82F5-0B45-90F9-0251A3111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3513502"/>
            <a:ext cx="22733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47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181A6-2D1C-D84F-9193-F47854D1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D8F6B-01A5-6347-A308-A486E474575E}"/>
              </a:ext>
            </a:extLst>
          </p:cNvPr>
          <p:cNvSpPr txBox="1"/>
          <p:nvPr/>
        </p:nvSpPr>
        <p:spPr>
          <a:xfrm>
            <a:off x="4199138" y="656947"/>
            <a:ext cx="420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Relaxation Modulus for Reptation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D07FE-4102-9B4E-AC22-1F4CFFBD8012}"/>
              </a:ext>
            </a:extLst>
          </p:cNvPr>
          <p:cNvSpPr txBox="1"/>
          <p:nvPr/>
        </p:nvSpPr>
        <p:spPr>
          <a:xfrm>
            <a:off x="4703022" y="1340527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21F99-18C0-034C-BE5A-646C5E0A6667}"/>
              </a:ext>
            </a:extLst>
          </p:cNvPr>
          <p:cNvSpPr txBox="1"/>
          <p:nvPr/>
        </p:nvSpPr>
        <p:spPr>
          <a:xfrm>
            <a:off x="6096000" y="1340527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Follows Rouse Relaxation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04549-473E-6846-83AE-F1262E3CB54A}"/>
              </a:ext>
            </a:extLst>
          </p:cNvPr>
          <p:cNvSpPr txBox="1"/>
          <p:nvPr/>
        </p:nvSpPr>
        <p:spPr>
          <a:xfrm>
            <a:off x="4482559" y="25760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G(t) ~ 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(t/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-1/2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E4828-6CF2-0741-AAA7-503FB0DA9980}"/>
              </a:ext>
            </a:extLst>
          </p:cNvPr>
          <p:cNvSpPr txBox="1"/>
          <p:nvPr/>
        </p:nvSpPr>
        <p:spPr>
          <a:xfrm>
            <a:off x="6461464" y="2576002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t &lt;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82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D9D1C-017D-4A47-969E-61A1005F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22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Slide Number Placeholder 3">
            <a:extLst>
              <a:ext uri="{FF2B5EF4-FFF2-40B4-BE49-F238E27FC236}">
                <a16:creationId xmlns:a16="http://schemas.microsoft.com/office/drawing/2014/main" id="{4E843391-DAB2-174E-9C51-B561C14DD3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B7DB901-6127-754D-8AF4-75DA1CD78D6F}" type="slidenum">
              <a:rPr lang="en-US" altLang="en-US" sz="773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en-US" sz="773">
              <a:ea typeface="ＭＳ Ｐゴシック" panose="020B0600070205080204" pitchFamily="34" charset="-128"/>
            </a:endParaRPr>
          </a:p>
        </p:txBody>
      </p:sp>
      <p:pic>
        <p:nvPicPr>
          <p:cNvPr id="576514" name="Picture 1">
            <a:extLst>
              <a:ext uri="{FF2B5EF4-FFF2-40B4-BE49-F238E27FC236}">
                <a16:creationId xmlns:a16="http://schemas.microsoft.com/office/drawing/2014/main" id="{2EA93BDC-888B-D341-92D0-F76240B21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1062633"/>
            <a:ext cx="6063258" cy="47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6515" name="Picture 4">
            <a:extLst>
              <a:ext uri="{FF2B5EF4-FFF2-40B4-BE49-F238E27FC236}">
                <a16:creationId xmlns:a16="http://schemas.microsoft.com/office/drawing/2014/main" id="{36B2C606-B469-A848-BFE0-2617E70AC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16" y="482203"/>
            <a:ext cx="2250281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268A94-BB83-7349-B6A1-E40897E9AB62}"/>
              </a:ext>
            </a:extLst>
          </p:cNvPr>
          <p:cNvSpPr txBox="1"/>
          <p:nvPr/>
        </p:nvSpPr>
        <p:spPr>
          <a:xfrm>
            <a:off x="5015883" y="319596"/>
            <a:ext cx="515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Stress and Recoverable Shear Compliance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Slide Number Placeholder 3">
            <a:extLst>
              <a:ext uri="{FF2B5EF4-FFF2-40B4-BE49-F238E27FC236}">
                <a16:creationId xmlns:a16="http://schemas.microsoft.com/office/drawing/2014/main" id="{ECDAC7AD-EDA7-E84F-9A69-B23E0B2A8E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7E2D6F4-DBCC-8747-8320-C8FF2F372193}" type="slidenum">
              <a:rPr lang="en-US" altLang="en-US" sz="773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en-US" sz="773">
              <a:ea typeface="ＭＳ Ｐゴシック" panose="020B0600070205080204" pitchFamily="34" charset="-128"/>
            </a:endParaRPr>
          </a:p>
        </p:txBody>
      </p:sp>
      <p:pic>
        <p:nvPicPr>
          <p:cNvPr id="577538" name="Picture 2">
            <a:extLst>
              <a:ext uri="{FF2B5EF4-FFF2-40B4-BE49-F238E27FC236}">
                <a16:creationId xmlns:a16="http://schemas.microsoft.com/office/drawing/2014/main" id="{900CCBEA-0C5E-0B4E-B899-A17320B28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53" y="1357313"/>
            <a:ext cx="8742164" cy="413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C798B-0E0F-CD41-8D92-1BE90A20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97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C798B-0E0F-CD41-8D92-1BE90A20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A439F-883A-3800-831A-BDFF98B4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0" y="1591310"/>
            <a:ext cx="3721100" cy="109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4BD0CA-B19F-6381-89F6-8BE14E34FD26}"/>
              </a:ext>
            </a:extLst>
          </p:cNvPr>
          <p:cNvSpPr txBox="1"/>
          <p:nvPr/>
        </p:nvSpPr>
        <p:spPr>
          <a:xfrm>
            <a:off x="6585841" y="1856284"/>
            <a:ext cx="5358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multiple relaxations like x(t) = 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exp-(t/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with an amplitude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relaxation time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integral form. Here we use ln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argument since each relaxation is of exponential form.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modulus function has a similar form but dramatically different values for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59DB9-F8C1-681B-BC24-F64EFEF0C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58" y="2683510"/>
            <a:ext cx="58674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050EB-2F5E-46BF-A734-0F74498A5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8" y="3719589"/>
            <a:ext cx="5892800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6420A7-1AB4-9E0C-CF67-27F4B1A41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200" y="4875272"/>
            <a:ext cx="138430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636A6D-E9BC-E759-483B-1ADBD1CBC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58" y="4799089"/>
            <a:ext cx="6184900" cy="1054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FDCBEA-8D1D-5F5A-BDE2-3530553E9CD3}"/>
              </a:ext>
            </a:extLst>
          </p:cNvPr>
          <p:cNvSpPr txBox="1"/>
          <p:nvPr/>
        </p:nvSpPr>
        <p:spPr>
          <a:xfrm>
            <a:off x="2550357" y="573031"/>
            <a:ext cx="7431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Relaxation Spectrum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Ströbl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(2007) p. 242-245)</a:t>
            </a:r>
          </a:p>
        </p:txBody>
      </p:sp>
    </p:spTree>
    <p:extLst>
      <p:ext uri="{BB962C8B-B14F-4D97-AF65-F5344CB8AC3E}">
        <p14:creationId xmlns:p14="http://schemas.microsoft.com/office/powerpoint/2010/main" val="2630146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181A6-2D1C-D84F-9193-F47854D1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7EF44-2A93-3ED1-C7E7-94DBDEF8833C}"/>
              </a:ext>
            </a:extLst>
          </p:cNvPr>
          <p:cNvSpPr txBox="1"/>
          <p:nvPr/>
        </p:nvSpPr>
        <p:spPr>
          <a:xfrm>
            <a:off x="2550357" y="573031"/>
            <a:ext cx="7431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Relaxation Spectrum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Ströbl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(2007) p. 242-245)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D1B70-770C-3E50-02E1-594C8887A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39" y="1428737"/>
            <a:ext cx="5892800" cy="107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18C2C-D408-9596-98B5-B9988455BAA3}"/>
              </a:ext>
            </a:extLst>
          </p:cNvPr>
          <p:cNvSpPr txBox="1"/>
          <p:nvPr/>
        </p:nvSpPr>
        <p:spPr>
          <a:xfrm>
            <a:off x="6730243" y="2338575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800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</a:t>
            </a:r>
            <a:r>
              <a:rPr lang="en-US" sz="2800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29DE8-D6D4-7A85-2511-9E4D5C8B8FBE}"/>
              </a:ext>
            </a:extLst>
          </p:cNvPr>
          <p:cNvSpPr txBox="1"/>
          <p:nvPr/>
        </p:nvSpPr>
        <p:spPr>
          <a:xfrm>
            <a:off x="2093826" y="2948556"/>
            <a:ext cx="67361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functional dependence of interest is:</a:t>
            </a:r>
          </a:p>
          <a:p>
            <a:r>
              <a:rPr lang="en-US" sz="2800" dirty="0" err="1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vs. </a:t>
            </a:r>
            <a:r>
              <a:rPr lang="en-US" sz="2800" dirty="0">
                <a:latin typeface="Symbol" pitchFamily="2" charset="2"/>
                <a:cs typeface="Times New Roman" panose="02020603050405020304" pitchFamily="18" charset="0"/>
              </a:rPr>
              <a:t>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why we see plots like: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F4939-4709-AC3B-B0FC-2B31AE26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12" y="4307067"/>
            <a:ext cx="2621564" cy="2296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17BAAD-DBB0-0276-A661-E1D339A75115}"/>
              </a:ext>
            </a:extLst>
          </p:cNvPr>
          <p:cNvSpPr txBox="1"/>
          <p:nvPr/>
        </p:nvSpPr>
        <p:spPr>
          <a:xfrm>
            <a:off x="4615335" y="4630070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NewRomanPSMT"/>
              </a:rPr>
              <a:t>Qiao</a:t>
            </a:r>
            <a:r>
              <a:rPr lang="en-US" sz="1800" dirty="0">
                <a:effectLst/>
                <a:latin typeface="TimesNewRomanPSMT"/>
              </a:rPr>
              <a:t> H, Zheng B, Zhong G, Li Z, </a:t>
            </a:r>
            <a:r>
              <a:rPr lang="en-US" sz="1800" dirty="0" err="1">
                <a:effectLst/>
                <a:latin typeface="TimesNewRomanPSMT"/>
              </a:rPr>
              <a:t>Cardinaels</a:t>
            </a:r>
            <a:r>
              <a:rPr lang="en-US" sz="1800" dirty="0">
                <a:effectLst/>
                <a:latin typeface="TimesNewRomanPSMT"/>
              </a:rPr>
              <a:t> R, </a:t>
            </a:r>
            <a:r>
              <a:rPr lang="en-US" sz="1800" dirty="0" err="1">
                <a:effectLst/>
                <a:latin typeface="TimesNewRomanPSMT"/>
              </a:rPr>
              <a:t>Moldenaers</a:t>
            </a:r>
            <a:r>
              <a:rPr lang="en-US" sz="1800" dirty="0">
                <a:effectLst/>
                <a:latin typeface="TimesNewRomanPSMT"/>
              </a:rPr>
              <a:t> P, </a:t>
            </a:r>
            <a:r>
              <a:rPr lang="en-US" sz="1800" dirty="0" err="1">
                <a:effectLst/>
                <a:latin typeface="TimesNewRomanPSMT"/>
              </a:rPr>
              <a:t>Lamnawar</a:t>
            </a:r>
            <a:r>
              <a:rPr lang="en-US" sz="1800" dirty="0">
                <a:effectLst/>
                <a:latin typeface="TimesNewRomanPSMT"/>
              </a:rPr>
              <a:t> K, </a:t>
            </a:r>
            <a:r>
              <a:rPr lang="en-US" sz="1800" dirty="0" err="1">
                <a:effectLst/>
                <a:latin typeface="TimesNewRomanPSMT"/>
              </a:rPr>
              <a:t>Maazouz</a:t>
            </a:r>
            <a:r>
              <a:rPr lang="en-US" sz="1800" dirty="0">
                <a:effectLst/>
                <a:latin typeface="TimesNewRomanPSMT"/>
              </a:rPr>
              <a:t> A, Liu C, Zhang H </a:t>
            </a:r>
            <a:r>
              <a:rPr lang="en-US" sz="1800" i="1" dirty="0">
                <a:effectLst/>
                <a:latin typeface="TimesNewRomanPS"/>
              </a:rPr>
              <a:t>Understanding the Rheology of Polymer-Polymer Interfaces Covered with Janus Nanoparticles: Polymer Blends versus Particle Sandwiched Multilayers </a:t>
            </a:r>
            <a:r>
              <a:rPr lang="en-US" sz="1800" dirty="0">
                <a:effectLst/>
                <a:latin typeface="TimesNewRomanPSMT"/>
              </a:rPr>
              <a:t>Macromolecules </a:t>
            </a:r>
            <a:r>
              <a:rPr lang="en-US" sz="1800" b="1" dirty="0">
                <a:effectLst/>
                <a:latin typeface="TimesNewRomanPS"/>
              </a:rPr>
              <a:t>56 </a:t>
            </a:r>
            <a:r>
              <a:rPr lang="en-US" sz="1800" dirty="0">
                <a:effectLst/>
                <a:latin typeface="TimesNewRomanPSMT"/>
              </a:rPr>
              <a:t>647- 663 (2023)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21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181A6-2D1C-D84F-9193-F47854D1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3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B238A22-354F-DF4D-BA45-95F020666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70817"/>
              </p:ext>
            </p:extLst>
          </p:nvPr>
        </p:nvGraphicFramePr>
        <p:xfrm>
          <a:off x="6636790" y="1323297"/>
          <a:ext cx="46418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100" imgH="431800" progId="Equation.3">
                  <p:embed/>
                </p:oleObj>
              </mc:Choice>
              <mc:Fallback>
                <p:oleObj name="Equation" r:id="rId2" imgW="2070100" imgH="431800" progId="Equation.3">
                  <p:embed/>
                  <p:pic>
                    <p:nvPicPr>
                      <p:cNvPr id="588802" name="Object 3">
                        <a:extLst>
                          <a:ext uri="{FF2B5EF4-FFF2-40B4-BE49-F238E27FC236}">
                            <a16:creationId xmlns:a16="http://schemas.microsoft.com/office/drawing/2014/main" id="{08A75820-C6A2-4344-A826-EA09BEE03D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790" y="1323297"/>
                        <a:ext cx="46418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B57A1F-8569-0849-880F-8B67BD21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475" y="306435"/>
            <a:ext cx="52902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 Boundary Conditions: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52CA6BB-DBC8-A94C-AC91-E86C537B8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14628"/>
              </p:ext>
            </p:extLst>
          </p:nvPr>
        </p:nvGraphicFramePr>
        <p:xfrm>
          <a:off x="7314653" y="2515509"/>
          <a:ext cx="12811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500" imgH="228600" progId="Equation.3">
                  <p:embed/>
                </p:oleObj>
              </mc:Choice>
              <mc:Fallback>
                <p:oleObj name="Equation" r:id="rId4" imgW="571500" imgH="228600" progId="Equation.3">
                  <p:embed/>
                  <p:pic>
                    <p:nvPicPr>
                      <p:cNvPr id="588804" name="Object 5">
                        <a:extLst>
                          <a:ext uri="{FF2B5EF4-FFF2-40B4-BE49-F238E27FC236}">
                            <a16:creationId xmlns:a16="http://schemas.microsoft.com/office/drawing/2014/main" id="{6E89690C-3D95-CD40-9D57-81B15B7C9C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653" y="2515509"/>
                        <a:ext cx="128111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16AA312-C05A-1B40-9649-43EF1520E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82651"/>
              </p:ext>
            </p:extLst>
          </p:nvPr>
        </p:nvGraphicFramePr>
        <p:xfrm>
          <a:off x="7138440" y="3307671"/>
          <a:ext cx="17081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2000" imgH="203200" progId="Equation.3">
                  <p:embed/>
                </p:oleObj>
              </mc:Choice>
              <mc:Fallback>
                <p:oleObj name="Equation" r:id="rId6" imgW="762000" imgH="203200" progId="Equation.3">
                  <p:embed/>
                  <p:pic>
                    <p:nvPicPr>
                      <p:cNvPr id="588805" name="Object 6">
                        <a:extLst>
                          <a:ext uri="{FF2B5EF4-FFF2-40B4-BE49-F238E27FC236}">
                            <a16:creationId xmlns:a16="http://schemas.microsoft.com/office/drawing/2014/main" id="{90933BE6-7888-B540-AB32-5EB5798B9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440" y="3307671"/>
                        <a:ext cx="17081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84E1073-4F71-9344-B83E-2C2EA859B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253" y="3964896"/>
            <a:ext cx="3176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 of phase shift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71931B3-F8C4-184F-866A-DB30FE4B9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288282"/>
              </p:ext>
            </p:extLst>
          </p:nvPr>
        </p:nvGraphicFramePr>
        <p:xfrm>
          <a:off x="6636790" y="4650696"/>
          <a:ext cx="49815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500" imgH="444500" progId="Equation.3">
                  <p:embed/>
                </p:oleObj>
              </mc:Choice>
              <mc:Fallback>
                <p:oleObj name="Equation" r:id="rId8" imgW="2222500" imgH="444500" progId="Equation.3">
                  <p:embed/>
                  <p:pic>
                    <p:nvPicPr>
                      <p:cNvPr id="588807" name="Object 8">
                        <a:extLst>
                          <a:ext uri="{FF2B5EF4-FFF2-40B4-BE49-F238E27FC236}">
                            <a16:creationId xmlns:a16="http://schemas.microsoft.com/office/drawing/2014/main" id="{7A909976-0696-2042-8B16-AFB7A38FC9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790" y="4650696"/>
                        <a:ext cx="498157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">
            <a:extLst>
              <a:ext uri="{FF2B5EF4-FFF2-40B4-BE49-F238E27FC236}">
                <a16:creationId xmlns:a16="http://schemas.microsoft.com/office/drawing/2014/main" id="{6733856E-8072-7E42-9F2F-512F7F4FE2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0" y="1402671"/>
            <a:ext cx="5876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3529CBA5-9161-AA45-8F80-A5DEF62EC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427" y="625229"/>
            <a:ext cx="1683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C7EDEE-6748-3B4B-8796-AB7D2456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90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Slide Number Placeholder 3">
            <a:extLst>
              <a:ext uri="{FF2B5EF4-FFF2-40B4-BE49-F238E27FC236}">
                <a16:creationId xmlns:a16="http://schemas.microsoft.com/office/drawing/2014/main" id="{19FC1FAA-6241-C44C-8472-A2A833EFEF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>
              <a:spcBef>
                <a:spcPts val="1969"/>
              </a:spcBef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eaLnBrk="0" fontAlgn="base" hangingPunct="0">
              <a:spcBef>
                <a:spcPts val="1969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1687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2DE7D1E-03BF-4040-BC1B-79412656083B}" type="slidenum">
              <a:rPr lang="en-US" altLang="en-US" sz="773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US" altLang="en-US" sz="773">
              <a:ea typeface="ＭＳ Ｐゴシック" panose="020B0600070205080204" pitchFamily="34" charset="-128"/>
            </a:endParaRPr>
          </a:p>
        </p:txBody>
      </p:sp>
      <p:pic>
        <p:nvPicPr>
          <p:cNvPr id="578562" name="Picture 1">
            <a:extLst>
              <a:ext uri="{FF2B5EF4-FFF2-40B4-BE49-F238E27FC236}">
                <a16:creationId xmlns:a16="http://schemas.microsoft.com/office/drawing/2014/main" id="{88E56494-63F7-3447-A2AD-2B8F9EEFF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33" y="1821656"/>
            <a:ext cx="8930803" cy="31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8563" name="Straight Connector 9">
            <a:extLst>
              <a:ext uri="{FF2B5EF4-FFF2-40B4-BE49-F238E27FC236}">
                <a16:creationId xmlns:a16="http://schemas.microsoft.com/office/drawing/2014/main" id="{72419899-D102-614D-9243-7212AB6DD3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52688" y="2571750"/>
            <a:ext cx="910828" cy="1928813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8564" name="Straight Connector 12">
            <a:extLst>
              <a:ext uri="{FF2B5EF4-FFF2-40B4-BE49-F238E27FC236}">
                <a16:creationId xmlns:a16="http://schemas.microsoft.com/office/drawing/2014/main" id="{2B2F7977-089C-2E41-8086-1C71B260E5F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91953" y="2786063"/>
            <a:ext cx="1178719" cy="1339453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8565" name="Straight Connector 15">
            <a:extLst>
              <a:ext uri="{FF2B5EF4-FFF2-40B4-BE49-F238E27FC236}">
                <a16:creationId xmlns:a16="http://schemas.microsoft.com/office/drawing/2014/main" id="{15F1D88B-A6D5-DE4C-BDF1-CEED24954C9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02969" y="2250281"/>
            <a:ext cx="1500188" cy="803672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8566" name="Straight Connector 17">
            <a:extLst>
              <a:ext uri="{FF2B5EF4-FFF2-40B4-BE49-F238E27FC236}">
                <a16:creationId xmlns:a16="http://schemas.microsoft.com/office/drawing/2014/main" id="{D04FEB3B-E84A-594F-90B7-E9E748E2422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60031" y="2196703"/>
            <a:ext cx="2089547" cy="1553766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78567" name="Object 20">
            <a:extLst>
              <a:ext uri="{FF2B5EF4-FFF2-40B4-BE49-F238E27FC236}">
                <a16:creationId xmlns:a16="http://schemas.microsoft.com/office/drawing/2014/main" id="{BA522E0D-6DA6-074D-81B4-8FE18924AA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4250" y="2571750"/>
          <a:ext cx="281285" cy="30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500" imgH="203200" progId="Equation.3">
                  <p:embed/>
                </p:oleObj>
              </mc:Choice>
              <mc:Fallback>
                <p:oleObj name="Equation" r:id="rId3" imgW="190500" imgH="203200" progId="Equation.3">
                  <p:embed/>
                  <p:pic>
                    <p:nvPicPr>
                      <p:cNvPr id="578567" name="Object 20">
                        <a:extLst>
                          <a:ext uri="{FF2B5EF4-FFF2-40B4-BE49-F238E27FC236}">
                            <a16:creationId xmlns:a16="http://schemas.microsoft.com/office/drawing/2014/main" id="{BA522E0D-6DA6-074D-81B4-8FE18924AA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2571750"/>
                        <a:ext cx="281285" cy="300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68" name="Object 21">
            <a:extLst>
              <a:ext uri="{FF2B5EF4-FFF2-40B4-BE49-F238E27FC236}">
                <a16:creationId xmlns:a16="http://schemas.microsoft.com/office/drawing/2014/main" id="{DBBA764D-972D-EC43-AD18-7487CFCAC6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1313" y="2571750"/>
          <a:ext cx="318120" cy="30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" imgH="203200" progId="Equation.3">
                  <p:embed/>
                </p:oleObj>
              </mc:Choice>
              <mc:Fallback>
                <p:oleObj name="Equation" r:id="rId5" imgW="215900" imgH="203200" progId="Equation.3">
                  <p:embed/>
                  <p:pic>
                    <p:nvPicPr>
                      <p:cNvPr id="578568" name="Object 21">
                        <a:extLst>
                          <a:ext uri="{FF2B5EF4-FFF2-40B4-BE49-F238E27FC236}">
                            <a16:creationId xmlns:a16="http://schemas.microsoft.com/office/drawing/2014/main" id="{DBBA764D-972D-EC43-AD18-7487CFCAC6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2571750"/>
                        <a:ext cx="318120" cy="300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69" name="Object 22">
            <a:extLst>
              <a:ext uri="{FF2B5EF4-FFF2-40B4-BE49-F238E27FC236}">
                <a16:creationId xmlns:a16="http://schemas.microsoft.com/office/drawing/2014/main" id="{E735CBBC-3486-2242-82BD-717BEF3968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9166" y="2159868"/>
          <a:ext cx="392906" cy="37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700" imgH="254000" progId="Equation.3">
                  <p:embed/>
                </p:oleObj>
              </mc:Choice>
              <mc:Fallback>
                <p:oleObj name="Equation" r:id="rId7" imgW="266700" imgH="254000" progId="Equation.3">
                  <p:embed/>
                  <p:pic>
                    <p:nvPicPr>
                      <p:cNvPr id="578569" name="Object 22">
                        <a:extLst>
                          <a:ext uri="{FF2B5EF4-FFF2-40B4-BE49-F238E27FC236}">
                            <a16:creationId xmlns:a16="http://schemas.microsoft.com/office/drawing/2014/main" id="{E735CBBC-3486-2242-82BD-717BEF3968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166" y="2159868"/>
                        <a:ext cx="392906" cy="375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70" name="Object 29">
            <a:extLst>
              <a:ext uri="{FF2B5EF4-FFF2-40B4-BE49-F238E27FC236}">
                <a16:creationId xmlns:a16="http://schemas.microsoft.com/office/drawing/2014/main" id="{DE3E0787-6A9C-7F4F-92E3-D33202D383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2235" y="3375422"/>
          <a:ext cx="392906" cy="37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6700" imgH="254000" progId="Equation.3">
                  <p:embed/>
                </p:oleObj>
              </mc:Choice>
              <mc:Fallback>
                <p:oleObj name="Equation" r:id="rId9" imgW="266700" imgH="254000" progId="Equation.3">
                  <p:embed/>
                  <p:pic>
                    <p:nvPicPr>
                      <p:cNvPr id="578570" name="Object 29">
                        <a:extLst>
                          <a:ext uri="{FF2B5EF4-FFF2-40B4-BE49-F238E27FC236}">
                            <a16:creationId xmlns:a16="http://schemas.microsoft.com/office/drawing/2014/main" id="{DE3E0787-6A9C-7F4F-92E3-D33202D38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235" y="3375422"/>
                        <a:ext cx="392906" cy="375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71" name="TextBox 30">
            <a:extLst>
              <a:ext uri="{FF2B5EF4-FFF2-40B4-BE49-F238E27FC236}">
                <a16:creationId xmlns:a16="http://schemas.microsoft.com/office/drawing/2014/main" id="{D16DFE23-F31A-5D42-AACC-F7AD17A76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82" y="1339453"/>
            <a:ext cx="1156022" cy="6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87">
                <a:solidFill>
                  <a:srgbClr val="000000"/>
                </a:solidFill>
              </a:rPr>
              <a:t>Newtonian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87">
                <a:solidFill>
                  <a:srgbClr val="000000"/>
                </a:solidFill>
              </a:rPr>
              <a:t>Flow</a:t>
            </a:r>
          </a:p>
        </p:txBody>
      </p:sp>
      <p:sp>
        <p:nvSpPr>
          <p:cNvPr id="578572" name="TextBox 31">
            <a:extLst>
              <a:ext uri="{FF2B5EF4-FFF2-40B4-BE49-F238E27FC236}">
                <a16:creationId xmlns:a16="http://schemas.microsoft.com/office/drawing/2014/main" id="{1260C02F-9311-D246-A44C-000419BF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29" y="1339453"/>
            <a:ext cx="1367682" cy="6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87">
                <a:solidFill>
                  <a:srgbClr val="000000"/>
                </a:solidFill>
              </a:rPr>
              <a:t>Entanglement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87">
                <a:solidFill>
                  <a:srgbClr val="000000"/>
                </a:solidFill>
              </a:rPr>
              <a:t>Reptation</a:t>
            </a:r>
          </a:p>
        </p:txBody>
      </p:sp>
      <p:sp>
        <p:nvSpPr>
          <p:cNvPr id="578573" name="TextBox 32">
            <a:extLst>
              <a:ext uri="{FF2B5EF4-FFF2-40B4-BE49-F238E27FC236}">
                <a16:creationId xmlns:a16="http://schemas.microsoft.com/office/drawing/2014/main" id="{92898ABF-4478-CA4B-8825-3A21EA09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645" y="1285875"/>
            <a:ext cx="949684" cy="6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87" dirty="0">
                <a:solidFill>
                  <a:srgbClr val="000000"/>
                </a:solidFill>
              </a:rPr>
              <a:t>Rouse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87" dirty="0">
                <a:solidFill>
                  <a:srgbClr val="000000"/>
                </a:solidFill>
              </a:rPr>
              <a:t>Behavior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DC9C76FD-1F61-BB4E-8DE9-4D556421E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901" y="436132"/>
            <a:ext cx="58181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End Boundary Conditions: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5FDD4C54-F8F7-2A4F-B232-68D9E5E0A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733888"/>
              </p:ext>
            </p:extLst>
          </p:nvPr>
        </p:nvGraphicFramePr>
        <p:xfrm>
          <a:off x="6938818" y="1925782"/>
          <a:ext cx="33877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228600" progId="Equation.3">
                  <p:embed/>
                </p:oleObj>
              </mc:Choice>
              <mc:Fallback>
                <p:oleObj name="Equation" r:id="rId2" imgW="1511300" imgH="228600" progId="Equation.3">
                  <p:embed/>
                  <p:pic>
                    <p:nvPicPr>
                      <p:cNvPr id="589828" name="Object 5">
                        <a:extLst>
                          <a:ext uri="{FF2B5EF4-FFF2-40B4-BE49-F238E27FC236}">
                            <a16:creationId xmlns:a16="http://schemas.microsoft.com/office/drawing/2014/main" id="{6AAC78FF-12B0-4145-B8BD-6D1F8C4F53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818" y="1925782"/>
                        <a:ext cx="33877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EBF1160-05C9-CA46-9679-4FCF79D6E8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828373"/>
              </p:ext>
            </p:extLst>
          </p:nvPr>
        </p:nvGraphicFramePr>
        <p:xfrm>
          <a:off x="6927706" y="3811732"/>
          <a:ext cx="22193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600" imgH="241300" progId="Equation.3">
                  <p:embed/>
                </p:oleObj>
              </mc:Choice>
              <mc:Fallback>
                <p:oleObj name="Equation" r:id="rId4" imgW="990600" imgH="241300" progId="Equation.3">
                  <p:embed/>
                  <p:pic>
                    <p:nvPicPr>
                      <p:cNvPr id="589829" name="Object 6">
                        <a:extLst>
                          <a:ext uri="{FF2B5EF4-FFF2-40B4-BE49-F238E27FC236}">
                            <a16:creationId xmlns:a16="http://schemas.microsoft.com/office/drawing/2014/main" id="{35ED4B16-F8E0-5E45-A1E4-8155F0D684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706" y="3811732"/>
                        <a:ext cx="22193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7">
            <a:extLst>
              <a:ext uri="{FF2B5EF4-FFF2-40B4-BE49-F238E27FC236}">
                <a16:creationId xmlns:a16="http://schemas.microsoft.com/office/drawing/2014/main" id="{70679FFA-64B8-1847-A50F-ABC3DDCD8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106" y="4510232"/>
            <a:ext cx="3176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 of phase shift</a:t>
            </a:r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60D495E7-356A-1042-A3C5-5D97C3A5D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202602"/>
              </p:ext>
            </p:extLst>
          </p:nvPr>
        </p:nvGraphicFramePr>
        <p:xfrm>
          <a:off x="6178406" y="5196032"/>
          <a:ext cx="543718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700" imgH="444500" progId="Equation.3">
                  <p:embed/>
                </p:oleObj>
              </mc:Choice>
              <mc:Fallback>
                <p:oleObj name="Equation" r:id="rId6" imgW="2425700" imgH="444500" progId="Equation.3">
                  <p:embed/>
                  <p:pic>
                    <p:nvPicPr>
                      <p:cNvPr id="589831" name="Object 8">
                        <a:extLst>
                          <a:ext uri="{FF2B5EF4-FFF2-40B4-BE49-F238E27FC236}">
                            <a16:creationId xmlns:a16="http://schemas.microsoft.com/office/drawing/2014/main" id="{18471250-DC66-D64A-9105-EE0A1504A5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406" y="5196032"/>
                        <a:ext cx="543718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8E644965-019C-E244-A59E-101B7D8A7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375415"/>
              </p:ext>
            </p:extLst>
          </p:nvPr>
        </p:nvGraphicFramePr>
        <p:xfrm>
          <a:off x="6478443" y="2502045"/>
          <a:ext cx="4157663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4200" imgH="393700" progId="Equation.3">
                  <p:embed/>
                </p:oleObj>
              </mc:Choice>
              <mc:Fallback>
                <p:oleObj name="Equation" r:id="rId8" imgW="1854200" imgH="393700" progId="Equation.3">
                  <p:embed/>
                  <p:pic>
                    <p:nvPicPr>
                      <p:cNvPr id="589832" name="Object 10">
                        <a:extLst>
                          <a:ext uri="{FF2B5EF4-FFF2-40B4-BE49-F238E27FC236}">
                            <a16:creationId xmlns:a16="http://schemas.microsoft.com/office/drawing/2014/main" id="{C35679F4-F62B-8648-A7E0-8C1814406A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443" y="2502045"/>
                        <a:ext cx="4157663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1">
            <a:extLst>
              <a:ext uri="{FF2B5EF4-FFF2-40B4-BE49-F238E27FC236}">
                <a16:creationId xmlns:a16="http://schemas.microsoft.com/office/drawing/2014/main" id="{FC7D8A8B-593F-B846-AE55-630EC7556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992" y="6319982"/>
            <a:ext cx="3960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Rouse Modes of order “m”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2B0118-7AF2-6F43-A643-C56E218F61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0" y="1402671"/>
            <a:ext cx="5876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532DF0B5-19B4-274F-A898-4E0A42C2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427" y="625229"/>
            <a:ext cx="1683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85A1584-E027-B944-9E32-86D9C77A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96817D08-B99B-6F43-8DE7-25F6B943D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609600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of the Rouse modes is given by: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79B72D4-9F9E-514D-8A9F-2D8B4A0ED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74652"/>
              </p:ext>
            </p:extLst>
          </p:nvPr>
        </p:nvGraphicFramePr>
        <p:xfrm>
          <a:off x="4765675" y="1600200"/>
          <a:ext cx="21351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500" imgH="419100" progId="Equation.3">
                  <p:embed/>
                </p:oleObj>
              </mc:Choice>
              <mc:Fallback>
                <p:oleObj name="Equation" r:id="rId2" imgW="952500" imgH="419100" progId="Equation.3">
                  <p:embed/>
                  <p:pic>
                    <p:nvPicPr>
                      <p:cNvPr id="592899" name="Object 3">
                        <a:extLst>
                          <a:ext uri="{FF2B5EF4-FFF2-40B4-BE49-F238E27FC236}">
                            <a16:creationId xmlns:a16="http://schemas.microsoft.com/office/drawing/2014/main" id="{3557444F-CEB0-7542-BA2E-24B563F17E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1600200"/>
                        <a:ext cx="21351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>
            <a:extLst>
              <a:ext uri="{FF2B5EF4-FFF2-40B4-BE49-F238E27FC236}">
                <a16:creationId xmlns:a16="http://schemas.microsoft.com/office/drawing/2014/main" id="{FF2ED66E-2593-3B4D-978E-48204FED7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3200400"/>
            <a:ext cx="1018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is independent of temperature because the free energy of a mode is proportional to kT and the modes are distributed by Boltzmann statistics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8DA92E56-F9EA-D846-BAAB-0F86EE2BE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71839"/>
              </p:ext>
            </p:extLst>
          </p:nvPr>
        </p:nvGraphicFramePr>
        <p:xfrm>
          <a:off x="4826000" y="4038600"/>
          <a:ext cx="29606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457200" progId="Equation.3">
                  <p:embed/>
                </p:oleObj>
              </mc:Choice>
              <mc:Fallback>
                <p:oleObj name="Equation" r:id="rId4" imgW="1320800" imgH="457200" progId="Equation.3">
                  <p:embed/>
                  <p:pic>
                    <p:nvPicPr>
                      <p:cNvPr id="592901" name="Object 5">
                        <a:extLst>
                          <a:ext uri="{FF2B5EF4-FFF2-40B4-BE49-F238E27FC236}">
                            <a16:creationId xmlns:a16="http://schemas.microsoft.com/office/drawing/2014/main" id="{B43B9BE3-D236-8846-948A-D61F0C967B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038600"/>
                        <a:ext cx="2960688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36828631-3A8C-C445-8418-0D2CFFF3F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5181600"/>
            <a:ext cx="1018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of the total mean-square end to end distance of the chain originates from the lowest order Rouse-modes so the chain can be often represented as an elastic dumbbell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5D226-0621-1647-B3B8-45AE434E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3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FAE9B497-8DC8-894D-BD24-9EB2EC655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r="19310" b="11992"/>
          <a:stretch/>
        </p:blipFill>
        <p:spPr bwMode="auto">
          <a:xfrm>
            <a:off x="5726221" y="44446"/>
            <a:ext cx="4316631" cy="31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4CF6C3FC-7009-F440-B6E1-E9931B8B5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48" y="679278"/>
            <a:ext cx="45646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Rouse dynamics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(like 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dumbell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response)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6A7DA12-E16D-C341-8C89-75C3754B3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770023"/>
              </p:ext>
            </p:extLst>
          </p:nvPr>
        </p:nvGraphicFramePr>
        <p:xfrm>
          <a:off x="339148" y="3018408"/>
          <a:ext cx="4868863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700" imgH="622300" progId="Equation.3">
                  <p:embed/>
                </p:oleObj>
              </mc:Choice>
              <mc:Fallback>
                <p:oleObj name="Equation" r:id="rId3" imgW="2171700" imgH="622300" progId="Equation.3">
                  <p:embed/>
                  <p:pic>
                    <p:nvPicPr>
                      <p:cNvPr id="593923" name="Object 5">
                        <a:extLst>
                          <a:ext uri="{FF2B5EF4-FFF2-40B4-BE49-F238E27FC236}">
                            <a16:creationId xmlns:a16="http://schemas.microsoft.com/office/drawing/2014/main" id="{C8AA5059-50ED-A846-8851-56339CF38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48" y="3018408"/>
                        <a:ext cx="4868863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8EDB50E-AA24-2044-9D4E-D22B00C41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31827"/>
              </p:ext>
            </p:extLst>
          </p:nvPr>
        </p:nvGraphicFramePr>
        <p:xfrm>
          <a:off x="415348" y="4618608"/>
          <a:ext cx="3986213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8000" imgH="939800" progId="Equation.3">
                  <p:embed/>
                </p:oleObj>
              </mc:Choice>
              <mc:Fallback>
                <p:oleObj name="Equation" r:id="rId5" imgW="1778000" imgH="939800" progId="Equation.3">
                  <p:embed/>
                  <p:pic>
                    <p:nvPicPr>
                      <p:cNvPr id="593924" name="Object 6">
                        <a:extLst>
                          <a:ext uri="{FF2B5EF4-FFF2-40B4-BE49-F238E27FC236}">
                            <a16:creationId xmlns:a16="http://schemas.microsoft.com/office/drawing/2014/main" id="{177EDB42-93BD-E44B-818C-DF0A4076A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48" y="4618608"/>
                        <a:ext cx="3986213" cy="210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92F464-71EF-4E4E-AC51-33249DF6E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97" y="2485008"/>
            <a:ext cx="1484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Dumbbell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1C6FA-8CDD-724F-BA34-EBF66296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727" y="3309400"/>
            <a:ext cx="989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2800"/>
              </a:spcBef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2800"/>
              </a:spcBef>
              <a:spcAft>
                <a:spcPct val="0"/>
              </a:spcAft>
              <a:buSzPct val="171000"/>
              <a:buFont typeface="Thonburi" pitchFamily="2" charset="-34"/>
              <a:buChar char="•"/>
              <a:defRPr sz="24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Rouse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A4806B0-CA18-4B41-B89B-8E5E1ECC1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928671"/>
              </p:ext>
            </p:extLst>
          </p:nvPr>
        </p:nvGraphicFramePr>
        <p:xfrm>
          <a:off x="7398039" y="4108523"/>
          <a:ext cx="4556125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2000" imgH="1016000" progId="Equation.3">
                  <p:embed/>
                </p:oleObj>
              </mc:Choice>
              <mc:Fallback>
                <p:oleObj name="Equation" r:id="rId7" imgW="2032000" imgH="1016000" progId="Equation.3">
                  <p:embed/>
                  <p:pic>
                    <p:nvPicPr>
                      <p:cNvPr id="593927" name="Object 9">
                        <a:extLst>
                          <a:ext uri="{FF2B5EF4-FFF2-40B4-BE49-F238E27FC236}">
                            <a16:creationId xmlns:a16="http://schemas.microsoft.com/office/drawing/2014/main" id="{9F3950A8-4B9F-864E-A612-4C5FB85E31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8039" y="4108523"/>
                        <a:ext cx="4556125" cy="227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019A30F-C207-2148-A89B-0AAC33D9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4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F2553-0AE5-ED4F-BB02-D937B016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B2C2F-3EEB-3943-9154-25632B780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940" y="978504"/>
            <a:ext cx="6852119" cy="4459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AD8A4-3FE3-4D45-AB52-CBF4D2EB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355" y="915159"/>
            <a:ext cx="24384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5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3A4A7-D8C7-D747-AE6F-0BF9102CDE4A}"/>
              </a:ext>
            </a:extLst>
          </p:cNvPr>
          <p:cNvSpPr txBox="1"/>
          <p:nvPr/>
        </p:nvSpPr>
        <p:spPr>
          <a:xfrm>
            <a:off x="397389" y="263237"/>
            <a:ext cx="11378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rules and approaches for complex constitutive parameters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Cox-Merz Rule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measurements are equivalent to frequency measurements. Complex viscosity and steady shear viscosity are equivalent measurements.</a:t>
            </a: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Kramers-Kronig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there is a response function, </a:t>
            </a:r>
            <a:r>
              <a:rPr lang="en-US" sz="2400" i="1" dirty="0"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(t), from which all mechanical responses can be calculated, then the loss and storage moduli are related to each other through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Cauchy integral, P()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FE11C-57A8-684F-BD58-8CD0CE76A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87" y="3429000"/>
            <a:ext cx="8343900" cy="124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A197C3-AC97-8947-BF2D-7C981D86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4895850"/>
            <a:ext cx="8813800" cy="1333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6615-04F7-F849-8BC8-BA6F10CB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1EC9-E00D-2C4E-9D03-61FE1B9222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25118</TotalTime>
  <Words>1658</Words>
  <Application>Microsoft Macintosh PowerPoint</Application>
  <PresentationFormat>Widescreen</PresentationFormat>
  <Paragraphs>224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Gill Sans</vt:lpstr>
      <vt:lpstr>Symbol</vt:lpstr>
      <vt:lpstr>Times New Roman</vt:lpstr>
      <vt:lpstr>TimesNewRomanPS</vt:lpstr>
      <vt:lpstr>TimesNewRomanPSMT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Beaucage, Gregory (beaucag)</dc:creator>
  <cp:lastModifiedBy>Beaucage, Gregory (beaucag)</cp:lastModifiedBy>
  <cp:revision>69</cp:revision>
  <cp:lastPrinted>2023-03-08T14:57:30Z</cp:lastPrinted>
  <dcterms:created xsi:type="dcterms:W3CDTF">2022-04-03T14:48:49Z</dcterms:created>
  <dcterms:modified xsi:type="dcterms:W3CDTF">2023-03-24T00:22:49Z</dcterms:modified>
</cp:coreProperties>
</file>