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3"/>
  </p:notesMasterIdLst>
  <p:sldIdLst>
    <p:sldId id="256" r:id="rId2"/>
    <p:sldId id="448" r:id="rId3"/>
    <p:sldId id="449" r:id="rId4"/>
    <p:sldId id="447" r:id="rId5"/>
    <p:sldId id="452" r:id="rId6"/>
    <p:sldId id="453" r:id="rId7"/>
    <p:sldId id="458" r:id="rId8"/>
    <p:sldId id="459" r:id="rId9"/>
    <p:sldId id="460" r:id="rId10"/>
    <p:sldId id="461" r:id="rId11"/>
    <p:sldId id="462" r:id="rId12"/>
    <p:sldId id="463" r:id="rId13"/>
    <p:sldId id="434" r:id="rId14"/>
    <p:sldId id="443" r:id="rId15"/>
    <p:sldId id="444" r:id="rId16"/>
    <p:sldId id="445" r:id="rId17"/>
    <p:sldId id="446" r:id="rId18"/>
    <p:sldId id="454" r:id="rId19"/>
    <p:sldId id="457" r:id="rId20"/>
    <p:sldId id="455" r:id="rId21"/>
    <p:sldId id="456" r:id="rId22"/>
    <p:sldId id="320" r:id="rId23"/>
    <p:sldId id="321" r:id="rId24"/>
    <p:sldId id="322" r:id="rId25"/>
    <p:sldId id="323" r:id="rId26"/>
    <p:sldId id="451" r:id="rId27"/>
    <p:sldId id="392" r:id="rId28"/>
    <p:sldId id="393" r:id="rId29"/>
    <p:sldId id="394" r:id="rId30"/>
    <p:sldId id="395" r:id="rId31"/>
    <p:sldId id="396" r:id="rId32"/>
    <p:sldId id="397" r:id="rId33"/>
    <p:sldId id="399" r:id="rId34"/>
    <p:sldId id="400" r:id="rId35"/>
    <p:sldId id="401" r:id="rId36"/>
    <p:sldId id="402" r:id="rId37"/>
    <p:sldId id="403" r:id="rId38"/>
    <p:sldId id="404" r:id="rId39"/>
    <p:sldId id="398" r:id="rId40"/>
    <p:sldId id="405" r:id="rId41"/>
    <p:sldId id="406" r:id="rId42"/>
    <p:sldId id="407" r:id="rId43"/>
    <p:sldId id="408" r:id="rId44"/>
    <p:sldId id="409" r:id="rId45"/>
    <p:sldId id="410" r:id="rId46"/>
    <p:sldId id="411" r:id="rId47"/>
    <p:sldId id="412" r:id="rId48"/>
    <p:sldId id="413" r:id="rId49"/>
    <p:sldId id="414" r:id="rId50"/>
    <p:sldId id="415" r:id="rId51"/>
    <p:sldId id="416" r:id="rId52"/>
    <p:sldId id="417" r:id="rId53"/>
    <p:sldId id="418" r:id="rId54"/>
    <p:sldId id="419" r:id="rId55"/>
    <p:sldId id="420" r:id="rId56"/>
    <p:sldId id="421" r:id="rId57"/>
    <p:sldId id="422" r:id="rId58"/>
    <p:sldId id="423" r:id="rId59"/>
    <p:sldId id="424" r:id="rId60"/>
    <p:sldId id="425" r:id="rId61"/>
    <p:sldId id="435" r:id="rId62"/>
    <p:sldId id="426" r:id="rId63"/>
    <p:sldId id="427" r:id="rId64"/>
    <p:sldId id="428" r:id="rId65"/>
    <p:sldId id="429" r:id="rId66"/>
    <p:sldId id="430" r:id="rId67"/>
    <p:sldId id="431" r:id="rId68"/>
    <p:sldId id="432" r:id="rId69"/>
    <p:sldId id="433" r:id="rId70"/>
    <p:sldId id="305" r:id="rId71"/>
    <p:sldId id="257" r:id="rId72"/>
    <p:sldId id="306" r:id="rId73"/>
    <p:sldId id="331" r:id="rId74"/>
    <p:sldId id="307" r:id="rId75"/>
    <p:sldId id="308" r:id="rId76"/>
    <p:sldId id="309" r:id="rId77"/>
    <p:sldId id="310" r:id="rId78"/>
    <p:sldId id="450" r:id="rId79"/>
    <p:sldId id="311" r:id="rId80"/>
    <p:sldId id="259" r:id="rId81"/>
    <p:sldId id="258" r:id="rId82"/>
    <p:sldId id="312" r:id="rId83"/>
    <p:sldId id="317" r:id="rId84"/>
    <p:sldId id="318" r:id="rId85"/>
    <p:sldId id="319" r:id="rId86"/>
    <p:sldId id="314" r:id="rId87"/>
    <p:sldId id="315" r:id="rId88"/>
    <p:sldId id="316" r:id="rId89"/>
    <p:sldId id="324" r:id="rId90"/>
    <p:sldId id="325" r:id="rId91"/>
    <p:sldId id="326" r:id="rId92"/>
    <p:sldId id="327" r:id="rId93"/>
    <p:sldId id="328" r:id="rId94"/>
    <p:sldId id="329" r:id="rId95"/>
    <p:sldId id="330" r:id="rId96"/>
    <p:sldId id="313" r:id="rId97"/>
    <p:sldId id="261" r:id="rId98"/>
    <p:sldId id="262" r:id="rId99"/>
    <p:sldId id="263" r:id="rId100"/>
    <p:sldId id="264" r:id="rId101"/>
    <p:sldId id="265" r:id="rId102"/>
    <p:sldId id="266" r:id="rId103"/>
    <p:sldId id="267" r:id="rId104"/>
    <p:sldId id="268" r:id="rId105"/>
    <p:sldId id="269" r:id="rId106"/>
    <p:sldId id="270" r:id="rId107"/>
    <p:sldId id="271" r:id="rId108"/>
    <p:sldId id="272" r:id="rId109"/>
    <p:sldId id="273" r:id="rId110"/>
    <p:sldId id="274" r:id="rId111"/>
    <p:sldId id="275" r:id="rId112"/>
    <p:sldId id="277" r:id="rId113"/>
    <p:sldId id="276" r:id="rId114"/>
    <p:sldId id="278" r:id="rId115"/>
    <p:sldId id="279" r:id="rId116"/>
    <p:sldId id="280" r:id="rId117"/>
    <p:sldId id="281" r:id="rId118"/>
    <p:sldId id="282" r:id="rId119"/>
    <p:sldId id="283" r:id="rId120"/>
    <p:sldId id="284" r:id="rId121"/>
    <p:sldId id="285" r:id="rId122"/>
    <p:sldId id="286" r:id="rId123"/>
    <p:sldId id="287" r:id="rId124"/>
    <p:sldId id="288" r:id="rId125"/>
    <p:sldId id="289" r:id="rId126"/>
    <p:sldId id="290" r:id="rId127"/>
    <p:sldId id="291" r:id="rId128"/>
    <p:sldId id="292" r:id="rId129"/>
    <p:sldId id="293" r:id="rId130"/>
    <p:sldId id="294" r:id="rId131"/>
    <p:sldId id="364" r:id="rId1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526"/>
    <p:restoredTop sz="96327"/>
  </p:normalViewPr>
  <p:slideViewPr>
    <p:cSldViewPr snapToGrid="0">
      <p:cViewPr varScale="1">
        <p:scale>
          <a:sx n="123" d="100"/>
          <a:sy n="123" d="100"/>
        </p:scale>
        <p:origin x="224"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4B5D-06E4-B248-A07E-5FD8CC06E40E}" type="datetimeFigureOut">
              <a:rPr lang="en-US" smtClean="0"/>
              <a:t>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0B3533-C42F-6441-A210-54A8C5E58F6B}" type="slidenum">
              <a:rPr lang="en-US" smtClean="0"/>
              <a:t>‹#›</a:t>
            </a:fld>
            <a:endParaRPr lang="en-US"/>
          </a:p>
        </p:txBody>
      </p:sp>
    </p:spTree>
    <p:extLst>
      <p:ext uri="{BB962C8B-B14F-4D97-AF65-F5344CB8AC3E}">
        <p14:creationId xmlns:p14="http://schemas.microsoft.com/office/powerpoint/2010/main" val="2147981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8B4F-5BDF-6053-B7E7-2E6D5239690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E333B2-0B69-3D1B-A576-8425C7380E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9719A5-68D5-3205-5CB0-E1D15CFADF4F}"/>
              </a:ext>
            </a:extLst>
          </p:cNvPr>
          <p:cNvSpPr>
            <a:spLocks noGrp="1"/>
          </p:cNvSpPr>
          <p:nvPr>
            <p:ph type="dt" sz="half" idx="10"/>
          </p:nvPr>
        </p:nvSpPr>
        <p:spPr/>
        <p:txBody>
          <a:bodyPr/>
          <a:lstStyle/>
          <a:p>
            <a:fld id="{9AB47FF4-4D2C-9F41-B9E8-1CC0A95A801D}" type="datetime1">
              <a:rPr lang="en-US" smtClean="0"/>
              <a:t>4/20/25</a:t>
            </a:fld>
            <a:endParaRPr lang="en-US"/>
          </a:p>
        </p:txBody>
      </p:sp>
      <p:sp>
        <p:nvSpPr>
          <p:cNvPr id="5" name="Footer Placeholder 4">
            <a:extLst>
              <a:ext uri="{FF2B5EF4-FFF2-40B4-BE49-F238E27FC236}">
                <a16:creationId xmlns:a16="http://schemas.microsoft.com/office/drawing/2014/main" id="{236C01F6-08C7-F155-BD5C-EEAA45F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18369-FD88-42EA-8672-190400854BE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3735253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275F6-5600-F833-A757-D7C9E1D63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35B422E-2FA5-EC8C-E37C-2C752F83B44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8ABA96-8064-73C6-7A45-101F6F05B562}"/>
              </a:ext>
            </a:extLst>
          </p:cNvPr>
          <p:cNvSpPr>
            <a:spLocks noGrp="1"/>
          </p:cNvSpPr>
          <p:nvPr>
            <p:ph type="dt" sz="half" idx="10"/>
          </p:nvPr>
        </p:nvSpPr>
        <p:spPr/>
        <p:txBody>
          <a:bodyPr/>
          <a:lstStyle/>
          <a:p>
            <a:fld id="{49616884-390C-EF49-ADC6-54243639BEFD}" type="datetime1">
              <a:rPr lang="en-US" smtClean="0"/>
              <a:t>4/20/25</a:t>
            </a:fld>
            <a:endParaRPr lang="en-US"/>
          </a:p>
        </p:txBody>
      </p:sp>
      <p:sp>
        <p:nvSpPr>
          <p:cNvPr id="5" name="Footer Placeholder 4">
            <a:extLst>
              <a:ext uri="{FF2B5EF4-FFF2-40B4-BE49-F238E27FC236}">
                <a16:creationId xmlns:a16="http://schemas.microsoft.com/office/drawing/2014/main" id="{44B870EC-BD2B-EF39-F37F-C9F737B27B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762E05-0C55-AE31-6665-636C9A0C46B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462665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0E0067-5058-8017-ECC4-849F18E66A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D33BDD-CD06-46C1-DC97-0CAFECD5BE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20149E-94FF-E8F2-6C2E-8963AAC54B27}"/>
              </a:ext>
            </a:extLst>
          </p:cNvPr>
          <p:cNvSpPr>
            <a:spLocks noGrp="1"/>
          </p:cNvSpPr>
          <p:nvPr>
            <p:ph type="dt" sz="half" idx="10"/>
          </p:nvPr>
        </p:nvSpPr>
        <p:spPr/>
        <p:txBody>
          <a:bodyPr/>
          <a:lstStyle/>
          <a:p>
            <a:fld id="{ABFD805A-E3EE-5C46-86DD-D147838E8C36}" type="datetime1">
              <a:rPr lang="en-US" smtClean="0"/>
              <a:t>4/20/25</a:t>
            </a:fld>
            <a:endParaRPr lang="en-US"/>
          </a:p>
        </p:txBody>
      </p:sp>
      <p:sp>
        <p:nvSpPr>
          <p:cNvPr id="5" name="Footer Placeholder 4">
            <a:extLst>
              <a:ext uri="{FF2B5EF4-FFF2-40B4-BE49-F238E27FC236}">
                <a16:creationId xmlns:a16="http://schemas.microsoft.com/office/drawing/2014/main" id="{BE79DFB2-572B-EBAE-8E68-2A62548076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9B6E8-5862-E77B-01FA-78AAFD51743D}"/>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2235881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F9CF5-AB6B-64C4-AD2F-B868AF360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DB184EE-B449-520F-5002-6A05934DEA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4861E-8BB6-80BB-A58A-83ABC8B100C0}"/>
              </a:ext>
            </a:extLst>
          </p:cNvPr>
          <p:cNvSpPr>
            <a:spLocks noGrp="1"/>
          </p:cNvSpPr>
          <p:nvPr>
            <p:ph type="dt" sz="half" idx="10"/>
          </p:nvPr>
        </p:nvSpPr>
        <p:spPr/>
        <p:txBody>
          <a:bodyPr/>
          <a:lstStyle/>
          <a:p>
            <a:fld id="{634E0C97-41DE-DB4C-ACEA-ABE2AFF79C7A}" type="datetime1">
              <a:rPr lang="en-US" smtClean="0"/>
              <a:t>4/20/25</a:t>
            </a:fld>
            <a:endParaRPr lang="en-US"/>
          </a:p>
        </p:txBody>
      </p:sp>
      <p:sp>
        <p:nvSpPr>
          <p:cNvPr id="5" name="Footer Placeholder 4">
            <a:extLst>
              <a:ext uri="{FF2B5EF4-FFF2-40B4-BE49-F238E27FC236}">
                <a16:creationId xmlns:a16="http://schemas.microsoft.com/office/drawing/2014/main" id="{B0908068-6D6E-C88A-A04A-775F4DB38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98EF3-33F1-AE03-9F41-D3F260EB713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2049982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1532F-1451-0B50-56A6-7E3BD62E399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057D0E-ED1A-62B0-E32B-9558328B21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5A82B-B63A-C0DD-A5C4-2C6D6BAB6C33}"/>
              </a:ext>
            </a:extLst>
          </p:cNvPr>
          <p:cNvSpPr>
            <a:spLocks noGrp="1"/>
          </p:cNvSpPr>
          <p:nvPr>
            <p:ph type="dt" sz="half" idx="10"/>
          </p:nvPr>
        </p:nvSpPr>
        <p:spPr/>
        <p:txBody>
          <a:bodyPr/>
          <a:lstStyle/>
          <a:p>
            <a:fld id="{FFA95D4E-D0DD-D441-81BC-A549F4A21474}" type="datetime1">
              <a:rPr lang="en-US" smtClean="0"/>
              <a:t>4/20/25</a:t>
            </a:fld>
            <a:endParaRPr lang="en-US"/>
          </a:p>
        </p:txBody>
      </p:sp>
      <p:sp>
        <p:nvSpPr>
          <p:cNvPr id="5" name="Footer Placeholder 4">
            <a:extLst>
              <a:ext uri="{FF2B5EF4-FFF2-40B4-BE49-F238E27FC236}">
                <a16:creationId xmlns:a16="http://schemas.microsoft.com/office/drawing/2014/main" id="{46CF2282-B4B6-A256-44BF-F0DBA6D306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F135A2-E9C8-0D7C-184C-B4D6CC7B6A19}"/>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401990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20D00-E8D2-AEFE-329F-E950A75749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4E130-0116-EB75-85D8-253F739C32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72035C-DDB2-A5F6-272B-0847B298E9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04E4FC-1124-F7F8-EE4B-AB95A734A9B7}"/>
              </a:ext>
            </a:extLst>
          </p:cNvPr>
          <p:cNvSpPr>
            <a:spLocks noGrp="1"/>
          </p:cNvSpPr>
          <p:nvPr>
            <p:ph type="dt" sz="half" idx="10"/>
          </p:nvPr>
        </p:nvSpPr>
        <p:spPr/>
        <p:txBody>
          <a:bodyPr/>
          <a:lstStyle/>
          <a:p>
            <a:fld id="{C4608241-DA5E-3E48-9B8D-86BFE886DFD0}" type="datetime1">
              <a:rPr lang="en-US" smtClean="0"/>
              <a:t>4/20/25</a:t>
            </a:fld>
            <a:endParaRPr lang="en-US"/>
          </a:p>
        </p:txBody>
      </p:sp>
      <p:sp>
        <p:nvSpPr>
          <p:cNvPr id="6" name="Footer Placeholder 5">
            <a:extLst>
              <a:ext uri="{FF2B5EF4-FFF2-40B4-BE49-F238E27FC236}">
                <a16:creationId xmlns:a16="http://schemas.microsoft.com/office/drawing/2014/main" id="{15511E9D-03EB-8683-9656-88D0409B38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BA8079-76EA-C9EA-D958-3274716CEB2C}"/>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69520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7ED0B-0B5A-5214-F9B0-B7DE4AB5F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070844-5A47-464B-2D6C-3EE6BBEA0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7DAF23-B60D-D7F4-AC0C-77A1A76695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B627AB-FD34-FBB7-0673-7C61F1DAFC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F24D3D-4B75-1F14-464B-F0C852E373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88FA53-BCD9-055F-B183-44DD8B8D368D}"/>
              </a:ext>
            </a:extLst>
          </p:cNvPr>
          <p:cNvSpPr>
            <a:spLocks noGrp="1"/>
          </p:cNvSpPr>
          <p:nvPr>
            <p:ph type="dt" sz="half" idx="10"/>
          </p:nvPr>
        </p:nvSpPr>
        <p:spPr/>
        <p:txBody>
          <a:bodyPr/>
          <a:lstStyle/>
          <a:p>
            <a:fld id="{75C40902-6267-484D-9672-9A6EEB177AF6}" type="datetime1">
              <a:rPr lang="en-US" smtClean="0"/>
              <a:t>4/20/25</a:t>
            </a:fld>
            <a:endParaRPr lang="en-US"/>
          </a:p>
        </p:txBody>
      </p:sp>
      <p:sp>
        <p:nvSpPr>
          <p:cNvPr id="8" name="Footer Placeholder 7">
            <a:extLst>
              <a:ext uri="{FF2B5EF4-FFF2-40B4-BE49-F238E27FC236}">
                <a16:creationId xmlns:a16="http://schemas.microsoft.com/office/drawing/2014/main" id="{CC08F0F7-CB9C-DCED-DF4F-EA4BF97359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8B142E-066F-38F1-33B0-A443116A002C}"/>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53997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12EE-030F-BB77-0DBD-EFDE61655F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A4C745-0733-B9B7-8CD2-05986A503331}"/>
              </a:ext>
            </a:extLst>
          </p:cNvPr>
          <p:cNvSpPr>
            <a:spLocks noGrp="1"/>
          </p:cNvSpPr>
          <p:nvPr>
            <p:ph type="dt" sz="half" idx="10"/>
          </p:nvPr>
        </p:nvSpPr>
        <p:spPr/>
        <p:txBody>
          <a:bodyPr/>
          <a:lstStyle/>
          <a:p>
            <a:fld id="{1A81D65F-2E54-2B4B-A077-00B5EF137E40}" type="datetime1">
              <a:rPr lang="en-US" smtClean="0"/>
              <a:t>4/20/25</a:t>
            </a:fld>
            <a:endParaRPr lang="en-US"/>
          </a:p>
        </p:txBody>
      </p:sp>
      <p:sp>
        <p:nvSpPr>
          <p:cNvPr id="4" name="Footer Placeholder 3">
            <a:extLst>
              <a:ext uri="{FF2B5EF4-FFF2-40B4-BE49-F238E27FC236}">
                <a16:creationId xmlns:a16="http://schemas.microsoft.com/office/drawing/2014/main" id="{9027CA44-C376-EB46-AE8D-C7E31F3DCA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488B99-EC65-BCF2-3F10-C05C3EEB2076}"/>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606448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956CAD-A708-AABA-813F-1165730F3F88}"/>
              </a:ext>
            </a:extLst>
          </p:cNvPr>
          <p:cNvSpPr>
            <a:spLocks noGrp="1"/>
          </p:cNvSpPr>
          <p:nvPr>
            <p:ph type="dt" sz="half" idx="10"/>
          </p:nvPr>
        </p:nvSpPr>
        <p:spPr/>
        <p:txBody>
          <a:bodyPr/>
          <a:lstStyle/>
          <a:p>
            <a:fld id="{71189643-4FC8-DA4C-81C9-86832D94F937}" type="datetime1">
              <a:rPr lang="en-US" smtClean="0"/>
              <a:t>4/20/25</a:t>
            </a:fld>
            <a:endParaRPr lang="en-US"/>
          </a:p>
        </p:txBody>
      </p:sp>
      <p:sp>
        <p:nvSpPr>
          <p:cNvPr id="3" name="Footer Placeholder 2">
            <a:extLst>
              <a:ext uri="{FF2B5EF4-FFF2-40B4-BE49-F238E27FC236}">
                <a16:creationId xmlns:a16="http://schemas.microsoft.com/office/drawing/2014/main" id="{36AE9D84-5CF0-9B24-3D04-CF69136C23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4630AF4-EE54-DE47-E378-F54F8422D4AA}"/>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2216072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5EE6F-0BD0-9850-DF6C-7CA4E9CEB8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C07384-A720-CFDA-C143-B4246826A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2D8BF3-67E0-AFF0-985A-84507F29D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169C4F-F809-111F-0445-41F114DF7820}"/>
              </a:ext>
            </a:extLst>
          </p:cNvPr>
          <p:cNvSpPr>
            <a:spLocks noGrp="1"/>
          </p:cNvSpPr>
          <p:nvPr>
            <p:ph type="dt" sz="half" idx="10"/>
          </p:nvPr>
        </p:nvSpPr>
        <p:spPr/>
        <p:txBody>
          <a:bodyPr/>
          <a:lstStyle/>
          <a:p>
            <a:fld id="{76EB1E08-5794-9942-8405-45CA0D5E5294}" type="datetime1">
              <a:rPr lang="en-US" smtClean="0"/>
              <a:t>4/20/25</a:t>
            </a:fld>
            <a:endParaRPr lang="en-US"/>
          </a:p>
        </p:txBody>
      </p:sp>
      <p:sp>
        <p:nvSpPr>
          <p:cNvPr id="6" name="Footer Placeholder 5">
            <a:extLst>
              <a:ext uri="{FF2B5EF4-FFF2-40B4-BE49-F238E27FC236}">
                <a16:creationId xmlns:a16="http://schemas.microsoft.com/office/drawing/2014/main" id="{D289BCC7-B69A-3F07-28C0-58D755294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ADAE7A-72F7-4833-F987-2B1DE49CD1A9}"/>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176333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D9DF-8830-CB1A-7FF9-74E9795FB0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231682-2497-C609-3ECD-83B78E0055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54F2F9E-990A-92D5-1852-513D99B34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A693F5-07FB-82B9-BD19-E1EBC9F10E82}"/>
              </a:ext>
            </a:extLst>
          </p:cNvPr>
          <p:cNvSpPr>
            <a:spLocks noGrp="1"/>
          </p:cNvSpPr>
          <p:nvPr>
            <p:ph type="dt" sz="half" idx="10"/>
          </p:nvPr>
        </p:nvSpPr>
        <p:spPr/>
        <p:txBody>
          <a:bodyPr/>
          <a:lstStyle/>
          <a:p>
            <a:fld id="{321E9ECC-E682-C04F-9F59-47F402644111}" type="datetime1">
              <a:rPr lang="en-US" smtClean="0"/>
              <a:t>4/20/25</a:t>
            </a:fld>
            <a:endParaRPr lang="en-US"/>
          </a:p>
        </p:txBody>
      </p:sp>
      <p:sp>
        <p:nvSpPr>
          <p:cNvPr id="6" name="Footer Placeholder 5">
            <a:extLst>
              <a:ext uri="{FF2B5EF4-FFF2-40B4-BE49-F238E27FC236}">
                <a16:creationId xmlns:a16="http://schemas.microsoft.com/office/drawing/2014/main" id="{6C3EA40A-3D88-355A-B725-C0FF9F109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4A04C0-C0C6-247F-4FDC-6506317B6BA3}"/>
              </a:ext>
            </a:extLst>
          </p:cNvPr>
          <p:cNvSpPr>
            <a:spLocks noGrp="1"/>
          </p:cNvSpPr>
          <p:nvPr>
            <p:ph type="sldNum" sz="quarter" idx="12"/>
          </p:nvPr>
        </p:nvSpPr>
        <p:spPr/>
        <p:txBody>
          <a:bodyPr/>
          <a:lstStyle/>
          <a:p>
            <a:fld id="{C0270829-3BC5-7549-A5B9-DF52643DB900}" type="slidenum">
              <a:rPr lang="en-US" smtClean="0"/>
              <a:t>‹#›</a:t>
            </a:fld>
            <a:endParaRPr lang="en-US"/>
          </a:p>
        </p:txBody>
      </p:sp>
    </p:spTree>
    <p:extLst>
      <p:ext uri="{BB962C8B-B14F-4D97-AF65-F5344CB8AC3E}">
        <p14:creationId xmlns:p14="http://schemas.microsoft.com/office/powerpoint/2010/main" val="931112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C17E59-7A8F-CB7F-FDAB-2CB765689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D63A65-ED5E-9005-DC14-742E79FA61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32511-0A62-B4FB-35FE-7AB44F3FC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89E38B-527D-C74C-8F30-3495365C256E}" type="datetime1">
              <a:rPr lang="en-US" smtClean="0"/>
              <a:t>4/20/25</a:t>
            </a:fld>
            <a:endParaRPr lang="en-US"/>
          </a:p>
        </p:txBody>
      </p:sp>
      <p:sp>
        <p:nvSpPr>
          <p:cNvPr id="5" name="Footer Placeholder 4">
            <a:extLst>
              <a:ext uri="{FF2B5EF4-FFF2-40B4-BE49-F238E27FC236}">
                <a16:creationId xmlns:a16="http://schemas.microsoft.com/office/drawing/2014/main" id="{C263A476-0BA1-58DB-B584-E9BBED826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BA1627-4F70-A537-1533-638EA3A231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270829-3BC5-7549-A5B9-DF52643DB900}" type="slidenum">
              <a:rPr lang="en-US" smtClean="0"/>
              <a:t>‹#›</a:t>
            </a:fld>
            <a:endParaRPr lang="en-US"/>
          </a:p>
        </p:txBody>
      </p:sp>
    </p:spTree>
    <p:extLst>
      <p:ext uri="{BB962C8B-B14F-4D97-AF65-F5344CB8AC3E}">
        <p14:creationId xmlns:p14="http://schemas.microsoft.com/office/powerpoint/2010/main" val="3621115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0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10.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1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3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10.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9.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1.png"/><Relationship Id="rId1" Type="http://schemas.openxmlformats.org/officeDocument/2006/relationships/slideLayout" Target="../slideLayouts/slideLayout1.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7.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8.jpeg"/><Relationship Id="rId4" Type="http://schemas.openxmlformats.org/officeDocument/2006/relationships/image" Target="../media/image4.png"/></Relationships>
</file>

<file path=ppt/slides/_rels/slide5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5.png"/></Relationships>
</file>

<file path=ppt/slides/_rels/slide9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1.xml"/><Relationship Id="rId4" Type="http://schemas.openxmlformats.org/officeDocument/2006/relationships/image" Target="../media/image127.png"/></Relationships>
</file>

<file path=ppt/slides/_rels/slide9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936755" y="43275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sp>
        <p:nvSpPr>
          <p:cNvPr id="5" name="TextBox 4">
            <a:extLst>
              <a:ext uri="{FF2B5EF4-FFF2-40B4-BE49-F238E27FC236}">
                <a16:creationId xmlns:a16="http://schemas.microsoft.com/office/drawing/2014/main" id="{901E97BB-84CD-8F7B-8BB1-EDE1C220BFEB}"/>
              </a:ext>
            </a:extLst>
          </p:cNvPr>
          <p:cNvSpPr txBox="1"/>
          <p:nvPr/>
        </p:nvSpPr>
        <p:spPr>
          <a:xfrm flipH="1">
            <a:off x="2254855" y="1366962"/>
            <a:ext cx="7925464" cy="646331"/>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Microfiltration:  </a:t>
            </a:r>
            <a:r>
              <a:rPr lang="en-US" dirty="0">
                <a:latin typeface="Times New Roman" panose="02020603050405020304" pitchFamily="18" charset="0"/>
                <a:cs typeface="Times New Roman" panose="02020603050405020304" pitchFamily="18" charset="0"/>
              </a:rPr>
              <a:t>filtering particles in the range of 10 </a:t>
            </a:r>
            <a:r>
              <a:rPr lang="el-GR" dirty="0">
                <a:latin typeface="Times New Roman" panose="02020603050405020304" pitchFamily="18" charset="0"/>
                <a:cs typeface="Times New Roman" panose="02020603050405020304" pitchFamily="18" charset="0"/>
              </a:rPr>
              <a:t>μ</a:t>
            </a:r>
            <a:r>
              <a:rPr lang="en-US" dirty="0">
                <a:latin typeface="Times New Roman" panose="02020603050405020304" pitchFamily="18" charset="0"/>
                <a:cs typeface="Times New Roman" panose="02020603050405020304" pitchFamily="18" charset="0"/>
              </a:rPr>
              <a:t>m to 100 nm </a:t>
            </a:r>
          </a:p>
          <a:p>
            <a:r>
              <a:rPr lang="en-US" b="1" dirty="0">
                <a:latin typeface="Times New Roman" panose="02020603050405020304" pitchFamily="18" charset="0"/>
                <a:cs typeface="Times New Roman" panose="02020603050405020304" pitchFamily="18" charset="0"/>
              </a:rPr>
              <a:t>Ultrafiltration: </a:t>
            </a:r>
            <a:r>
              <a:rPr lang="en-US" dirty="0">
                <a:latin typeface="Times New Roman" panose="02020603050405020304" pitchFamily="18" charset="0"/>
                <a:cs typeface="Times New Roman" panose="02020603050405020304" pitchFamily="18" charset="0"/>
              </a:rPr>
              <a:t>filtering particles and molecules in the range of 100 to 10 nm</a:t>
            </a:r>
          </a:p>
        </p:txBody>
      </p:sp>
      <p:sp>
        <p:nvSpPr>
          <p:cNvPr id="6" name="TextBox 5">
            <a:extLst>
              <a:ext uri="{FF2B5EF4-FFF2-40B4-BE49-F238E27FC236}">
                <a16:creationId xmlns:a16="http://schemas.microsoft.com/office/drawing/2014/main" id="{A8290551-55A4-8473-62FF-54A4817B49B1}"/>
              </a:ext>
            </a:extLst>
          </p:cNvPr>
          <p:cNvSpPr txBox="1"/>
          <p:nvPr/>
        </p:nvSpPr>
        <p:spPr>
          <a:xfrm>
            <a:off x="2254855" y="2013293"/>
            <a:ext cx="9208611" cy="4524315"/>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Porous Membranes</a:t>
            </a:r>
          </a:p>
          <a:p>
            <a:r>
              <a:rPr lang="en-US" dirty="0">
                <a:latin typeface="Times New Roman" panose="02020603050405020304" pitchFamily="18" charset="0"/>
                <a:cs typeface="Times New Roman" panose="02020603050405020304" pitchFamily="18" charset="0"/>
              </a:rPr>
              <a:t>Derivatized cellulose: Nitrocellulose or cellulose acetate</a:t>
            </a:r>
          </a:p>
          <a:p>
            <a:r>
              <a:rPr lang="en-US" dirty="0">
                <a:latin typeface="Times New Roman" panose="02020603050405020304" pitchFamily="18" charset="0"/>
                <a:cs typeface="Times New Roman" panose="02020603050405020304" pitchFamily="18" charset="0"/>
              </a:rPr>
              <a:t>Chemical and thermal stability </a:t>
            </a:r>
            <a:r>
              <a:rPr lang="en-US" sz="1800" dirty="0" err="1">
                <a:effectLst/>
                <a:latin typeface="Times New Roman" panose="02020603050405020304" pitchFamily="18" charset="0"/>
                <a:cs typeface="Times New Roman" panose="02020603050405020304" pitchFamily="18" charset="0"/>
              </a:rPr>
              <a:t>polysulfones</a:t>
            </a:r>
            <a:r>
              <a:rPr lang="en-US" sz="1800" dirty="0">
                <a:effectLst/>
                <a:latin typeface="Times New Roman" panose="02020603050405020304" pitchFamily="18" charset="0"/>
                <a:cs typeface="Times New Roman" panose="02020603050405020304" pitchFamily="18" charset="0"/>
              </a:rPr>
              <a:t>, polyacrylonitrile, or poly(vinylidene fluoride)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Dense Membranes</a:t>
            </a:r>
          </a:p>
          <a:p>
            <a:r>
              <a:rPr lang="en-US" sz="1800" dirty="0">
                <a:effectLst/>
                <a:latin typeface="Times New Roman" panose="02020603050405020304" pitchFamily="18" charset="0"/>
                <a:cs typeface="Times New Roman" panose="02020603050405020304" pitchFamily="18" charset="0"/>
              </a:rPr>
              <a:t>Desalination of seawater by reverse osmosis</a:t>
            </a:r>
            <a:r>
              <a:rPr lang="en-US" sz="1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a:t>
            </a:r>
          </a:p>
          <a:p>
            <a:r>
              <a:rPr lang="en-US" sz="1800" dirty="0">
                <a:effectLst/>
                <a:latin typeface="Times New Roman" panose="02020603050405020304" pitchFamily="18" charset="0"/>
                <a:cs typeface="Times New Roman" panose="02020603050405020304" pitchFamily="18" charset="0"/>
              </a:rPr>
              <a:t>separation of gases </a:t>
            </a:r>
          </a:p>
          <a:p>
            <a:r>
              <a:rPr lang="en-US" sz="1800" dirty="0">
                <a:effectLst/>
                <a:latin typeface="Times New Roman" panose="02020603050405020304" pitchFamily="18" charset="0"/>
                <a:cs typeface="Times New Roman" panose="02020603050405020304" pitchFamily="18" charset="0"/>
              </a:rPr>
              <a:t>oxygen enrichment in air, </a:t>
            </a:r>
          </a:p>
          <a:p>
            <a:r>
              <a:rPr lang="en-US" sz="1800" dirty="0">
                <a:effectLst/>
                <a:latin typeface="Times New Roman" panose="02020603050405020304" pitchFamily="18" charset="0"/>
                <a:cs typeface="Times New Roman" panose="02020603050405020304" pitchFamily="18" charset="0"/>
              </a:rPr>
              <a:t>purification of natural gas, </a:t>
            </a:r>
          </a:p>
          <a:p>
            <a:r>
              <a:rPr lang="en-US" sz="1800" dirty="0">
                <a:effectLst/>
                <a:latin typeface="Times New Roman" panose="02020603050405020304" pitchFamily="18" charset="0"/>
                <a:cs typeface="Times New Roman" panose="02020603050405020304" pitchFamily="18" charset="0"/>
              </a:rPr>
              <a:t>separation of carbon dioxide or hydrogen from various gas streams</a:t>
            </a:r>
          </a:p>
          <a:p>
            <a:r>
              <a:rPr lang="en-US" dirty="0">
                <a:latin typeface="Times New Roman" panose="02020603050405020304" pitchFamily="18" charset="0"/>
                <a:cs typeface="Times New Roman" panose="02020603050405020304" pitchFamily="18" charset="0"/>
              </a:rPr>
              <a:t>Separation of olefins from paraffins (cryogenic separation by distillation of ethylene from ethane)</a:t>
            </a:r>
          </a:p>
          <a:p>
            <a:r>
              <a:rPr lang="en-US" sz="1800" dirty="0">
                <a:effectLst/>
                <a:latin typeface="Times New Roman" panose="02020603050405020304" pitchFamily="18" charset="0"/>
                <a:cs typeface="Times New Roman" panose="02020603050405020304" pitchFamily="18" charset="0"/>
              </a:rPr>
              <a:t>Separation of biomacromolecules, such as mixtures of similar-sized proteins </a:t>
            </a:r>
          </a:p>
          <a:p>
            <a:r>
              <a:rPr lang="en-US" dirty="0">
                <a:latin typeface="Times New Roman" panose="02020603050405020304" pitchFamily="18" charset="0"/>
                <a:cs typeface="Times New Roman" panose="02020603050405020304" pitchFamily="18" charset="0"/>
              </a:rPr>
              <a:t>polyimides, polybenzimidazoles, and </a:t>
            </a:r>
            <a:r>
              <a:rPr lang="en-US" dirty="0" err="1">
                <a:latin typeface="Times New Roman" panose="02020603050405020304" pitchFamily="18" charset="0"/>
                <a:cs typeface="Times New Roman" panose="02020603050405020304" pitchFamily="18" charset="0"/>
              </a:rPr>
              <a:t>polysulfones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800" b="1" dirty="0">
                <a:effectLst/>
                <a:latin typeface="Times New Roman" panose="02020603050405020304" pitchFamily="18" charset="0"/>
                <a:cs typeface="Times New Roman" panose="02020603050405020304" pitchFamily="18" charset="0"/>
              </a:rPr>
              <a:t>Problems with porous membranes: </a:t>
            </a:r>
            <a:r>
              <a:rPr lang="en-US" sz="1800" dirty="0">
                <a:effectLst/>
                <a:latin typeface="Times New Roman" panose="02020603050405020304" pitchFamily="18" charset="0"/>
                <a:cs typeface="Times New Roman" panose="02020603050405020304" pitchFamily="18" charset="0"/>
              </a:rPr>
              <a:t>fouling and scaling aging (densification with time),</a:t>
            </a:r>
            <a:r>
              <a:rPr lang="en-US" sz="1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or compaction (densification caused by large transmembrane pressure) </a:t>
            </a:r>
            <a:endParaRPr lang="en-US"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BD55CD42-4AA7-112F-C6A8-47115C11B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4416" y="8586"/>
            <a:ext cx="1905000" cy="12144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34D6F8B-9FB8-E514-F6CF-07116B2E1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319" y="889000"/>
            <a:ext cx="1905000" cy="1155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E61E01DA-DD33-336E-ABCD-83800D8C345C}"/>
              </a:ext>
            </a:extLst>
          </p:cNvPr>
          <p:cNvPicPr>
            <a:picLocks noChangeAspect="1"/>
          </p:cNvPicPr>
          <p:nvPr/>
        </p:nvPicPr>
        <p:blipFill>
          <a:blip r:embed="rId4"/>
          <a:stretch>
            <a:fillRect/>
          </a:stretch>
        </p:blipFill>
        <p:spPr>
          <a:xfrm>
            <a:off x="0" y="2361017"/>
            <a:ext cx="2183471" cy="1843660"/>
          </a:xfrm>
          <a:prstGeom prst="rect">
            <a:avLst/>
          </a:prstGeom>
        </p:spPr>
      </p:pic>
      <p:pic>
        <p:nvPicPr>
          <p:cNvPr id="3078" name="Picture 6">
            <a:extLst>
              <a:ext uri="{FF2B5EF4-FFF2-40B4-BE49-F238E27FC236}">
                <a16:creationId xmlns:a16="http://schemas.microsoft.com/office/drawing/2014/main" id="{CAFBE8ED-7DDD-65A5-2DEE-D7650EFF8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1184" y="2927543"/>
            <a:ext cx="654538" cy="80627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D6BDF86C-154F-BD77-B645-99FF25055C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62281" y="2983597"/>
            <a:ext cx="718038" cy="67495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7A09E6E2-2AE2-FEDF-7517-EEB9507490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5324" y="5186394"/>
            <a:ext cx="919531" cy="731445"/>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40E2FCCC-0EC3-F5A8-9579-DFBAB8E7C2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86319" y="5321300"/>
            <a:ext cx="2794000" cy="6477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493AD77C-5F3F-2828-A64C-6EF5BD29A60F}"/>
              </a:ext>
            </a:extLst>
          </p:cNvPr>
          <p:cNvSpPr>
            <a:spLocks noGrp="1"/>
          </p:cNvSpPr>
          <p:nvPr>
            <p:ph type="sldNum" sz="quarter" idx="12"/>
          </p:nvPr>
        </p:nvSpPr>
        <p:spPr/>
        <p:txBody>
          <a:bodyPr/>
          <a:lstStyle/>
          <a:p>
            <a:fld id="{C0270829-3BC5-7549-A5B9-DF52643DB900}" type="slidenum">
              <a:rPr lang="en-US" smtClean="0"/>
              <a:t>1</a:t>
            </a:fld>
            <a:endParaRPr lang="en-US"/>
          </a:p>
        </p:txBody>
      </p:sp>
    </p:spTree>
    <p:extLst>
      <p:ext uri="{BB962C8B-B14F-4D97-AF65-F5344CB8AC3E}">
        <p14:creationId xmlns:p14="http://schemas.microsoft.com/office/powerpoint/2010/main" val="254778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10</a:t>
            </a:fld>
            <a:endParaRPr lang="en-US"/>
          </a:p>
        </p:txBody>
      </p:sp>
      <p:sp>
        <p:nvSpPr>
          <p:cNvPr id="2" name="TextBox 1">
            <a:extLst>
              <a:ext uri="{FF2B5EF4-FFF2-40B4-BE49-F238E27FC236}">
                <a16:creationId xmlns:a16="http://schemas.microsoft.com/office/drawing/2014/main" id="{FF13F699-89DC-E815-C422-756755F37AE3}"/>
              </a:ext>
            </a:extLst>
          </p:cNvPr>
          <p:cNvSpPr txBox="1"/>
          <p:nvPr/>
        </p:nvSpPr>
        <p:spPr>
          <a:xfrm>
            <a:off x="2240973" y="593590"/>
            <a:ext cx="8356327" cy="646331"/>
          </a:xfrm>
          <a:prstGeom prst="rect">
            <a:avLst/>
          </a:prstGeom>
          <a:noFill/>
        </p:spPr>
        <p:txBody>
          <a:bodyPr wrap="none" rtlCol="0">
            <a:spAutoFit/>
          </a:bodyPr>
          <a:lstStyle/>
          <a:p>
            <a:r>
              <a:rPr lang="en-US" sz="3600" dirty="0"/>
              <a:t>With no concentration gradient Darcy’s Law</a:t>
            </a:r>
          </a:p>
        </p:txBody>
      </p:sp>
      <p:pic>
        <p:nvPicPr>
          <p:cNvPr id="4" name="Picture 3">
            <a:extLst>
              <a:ext uri="{FF2B5EF4-FFF2-40B4-BE49-F238E27FC236}">
                <a16:creationId xmlns:a16="http://schemas.microsoft.com/office/drawing/2014/main" id="{198B7D1A-6107-5D62-15EB-4DAF0DE1F704}"/>
              </a:ext>
            </a:extLst>
          </p:cNvPr>
          <p:cNvPicPr>
            <a:picLocks noChangeAspect="1"/>
          </p:cNvPicPr>
          <p:nvPr/>
        </p:nvPicPr>
        <p:blipFill>
          <a:blip r:embed="rId2"/>
          <a:stretch>
            <a:fillRect/>
          </a:stretch>
        </p:blipFill>
        <p:spPr>
          <a:xfrm>
            <a:off x="4889500" y="3471741"/>
            <a:ext cx="2413000" cy="1028700"/>
          </a:xfrm>
          <a:prstGeom prst="rect">
            <a:avLst/>
          </a:prstGeom>
        </p:spPr>
      </p:pic>
      <p:pic>
        <p:nvPicPr>
          <p:cNvPr id="6" name="Picture 5">
            <a:extLst>
              <a:ext uri="{FF2B5EF4-FFF2-40B4-BE49-F238E27FC236}">
                <a16:creationId xmlns:a16="http://schemas.microsoft.com/office/drawing/2014/main" id="{EBCCB32E-A5D0-3ECE-C856-25B4AD5C1ED3}"/>
              </a:ext>
            </a:extLst>
          </p:cNvPr>
          <p:cNvPicPr>
            <a:picLocks noChangeAspect="1"/>
          </p:cNvPicPr>
          <p:nvPr/>
        </p:nvPicPr>
        <p:blipFill>
          <a:blip r:embed="rId3"/>
          <a:stretch>
            <a:fillRect/>
          </a:stretch>
        </p:blipFill>
        <p:spPr>
          <a:xfrm>
            <a:off x="5016500" y="1627332"/>
            <a:ext cx="2159000" cy="1054100"/>
          </a:xfrm>
          <a:prstGeom prst="rect">
            <a:avLst/>
          </a:prstGeom>
        </p:spPr>
      </p:pic>
      <p:pic>
        <p:nvPicPr>
          <p:cNvPr id="7" name="Picture 6">
            <a:extLst>
              <a:ext uri="{FF2B5EF4-FFF2-40B4-BE49-F238E27FC236}">
                <a16:creationId xmlns:a16="http://schemas.microsoft.com/office/drawing/2014/main" id="{0C205D2B-A15D-3526-6B11-7666B9C7EA7A}"/>
              </a:ext>
            </a:extLst>
          </p:cNvPr>
          <p:cNvPicPr>
            <a:picLocks noChangeAspect="1"/>
          </p:cNvPicPr>
          <p:nvPr/>
        </p:nvPicPr>
        <p:blipFill>
          <a:blip r:embed="rId4"/>
          <a:stretch>
            <a:fillRect/>
          </a:stretch>
        </p:blipFill>
        <p:spPr>
          <a:xfrm>
            <a:off x="3276600" y="2641600"/>
            <a:ext cx="5638800" cy="787400"/>
          </a:xfrm>
          <a:prstGeom prst="rect">
            <a:avLst/>
          </a:prstGeom>
        </p:spPr>
      </p:pic>
      <p:sp>
        <p:nvSpPr>
          <p:cNvPr id="8" name="TextBox 7">
            <a:extLst>
              <a:ext uri="{FF2B5EF4-FFF2-40B4-BE49-F238E27FC236}">
                <a16:creationId xmlns:a16="http://schemas.microsoft.com/office/drawing/2014/main" id="{9EF1232B-FCFA-A6F9-6AFB-65C248872342}"/>
              </a:ext>
            </a:extLst>
          </p:cNvPr>
          <p:cNvSpPr txBox="1"/>
          <p:nvPr/>
        </p:nvSpPr>
        <p:spPr>
          <a:xfrm>
            <a:off x="9129496" y="2822287"/>
            <a:ext cx="1603196" cy="369332"/>
          </a:xfrm>
          <a:prstGeom prst="rect">
            <a:avLst/>
          </a:prstGeom>
          <a:noFill/>
        </p:spPr>
        <p:txBody>
          <a:bodyPr wrap="none" rtlCol="0">
            <a:spAutoFit/>
          </a:bodyPr>
          <a:lstStyle/>
          <a:p>
            <a:r>
              <a:rPr lang="en-US" dirty="0"/>
              <a:t>Incompressible</a:t>
            </a:r>
          </a:p>
        </p:txBody>
      </p:sp>
      <p:sp>
        <p:nvSpPr>
          <p:cNvPr id="9" name="TextBox 8">
            <a:extLst>
              <a:ext uri="{FF2B5EF4-FFF2-40B4-BE49-F238E27FC236}">
                <a16:creationId xmlns:a16="http://schemas.microsoft.com/office/drawing/2014/main" id="{71606DA0-E512-F121-FEBD-96DA7F9C0600}"/>
              </a:ext>
            </a:extLst>
          </p:cNvPr>
          <p:cNvSpPr txBox="1"/>
          <p:nvPr/>
        </p:nvSpPr>
        <p:spPr>
          <a:xfrm>
            <a:off x="2240972" y="4633236"/>
            <a:ext cx="7005892" cy="646331"/>
          </a:xfrm>
          <a:prstGeom prst="rect">
            <a:avLst/>
          </a:prstGeom>
          <a:noFill/>
        </p:spPr>
        <p:txBody>
          <a:bodyPr wrap="none" rtlCol="0">
            <a:spAutoFit/>
          </a:bodyPr>
          <a:lstStyle/>
          <a:p>
            <a:r>
              <a:rPr lang="en-US" sz="3600" dirty="0"/>
              <a:t>With no Pressure gradient Fick’s Law</a:t>
            </a:r>
          </a:p>
        </p:txBody>
      </p:sp>
      <p:grpSp>
        <p:nvGrpSpPr>
          <p:cNvPr id="12" name="Group 11">
            <a:extLst>
              <a:ext uri="{FF2B5EF4-FFF2-40B4-BE49-F238E27FC236}">
                <a16:creationId xmlns:a16="http://schemas.microsoft.com/office/drawing/2014/main" id="{D47680E1-444F-E4C2-0B40-4B100CC48B28}"/>
              </a:ext>
            </a:extLst>
          </p:cNvPr>
          <p:cNvGrpSpPr/>
          <p:nvPr/>
        </p:nvGrpSpPr>
        <p:grpSpPr>
          <a:xfrm>
            <a:off x="3581401" y="5281156"/>
            <a:ext cx="4470400" cy="1267594"/>
            <a:chOff x="2945136" y="5249406"/>
            <a:chExt cx="4470400" cy="1267594"/>
          </a:xfrm>
        </p:grpSpPr>
        <p:pic>
          <p:nvPicPr>
            <p:cNvPr id="10" name="Picture 9">
              <a:extLst>
                <a:ext uri="{FF2B5EF4-FFF2-40B4-BE49-F238E27FC236}">
                  <a16:creationId xmlns:a16="http://schemas.microsoft.com/office/drawing/2014/main" id="{469B9923-B33F-B8D5-FF01-92B10EC2943C}"/>
                </a:ext>
              </a:extLst>
            </p:cNvPr>
            <p:cNvPicPr>
              <a:picLocks noChangeAspect="1"/>
            </p:cNvPicPr>
            <p:nvPr/>
          </p:nvPicPr>
          <p:blipFill>
            <a:blip r:embed="rId5"/>
            <a:stretch>
              <a:fillRect/>
            </a:stretch>
          </p:blipFill>
          <p:spPr>
            <a:xfrm>
              <a:off x="2945136" y="5249406"/>
              <a:ext cx="2895600" cy="1219200"/>
            </a:xfrm>
            <a:prstGeom prst="rect">
              <a:avLst/>
            </a:prstGeom>
          </p:spPr>
        </p:pic>
        <p:pic>
          <p:nvPicPr>
            <p:cNvPr id="11" name="Picture 10">
              <a:extLst>
                <a:ext uri="{FF2B5EF4-FFF2-40B4-BE49-F238E27FC236}">
                  <a16:creationId xmlns:a16="http://schemas.microsoft.com/office/drawing/2014/main" id="{B651E1C9-8EA5-BD41-6442-A7732CA20010}"/>
                </a:ext>
              </a:extLst>
            </p:cNvPr>
            <p:cNvPicPr>
              <a:picLocks noChangeAspect="1"/>
            </p:cNvPicPr>
            <p:nvPr/>
          </p:nvPicPr>
          <p:blipFill>
            <a:blip r:embed="rId6"/>
            <a:stretch>
              <a:fillRect/>
            </a:stretch>
          </p:blipFill>
          <p:spPr>
            <a:xfrm>
              <a:off x="5840736" y="5386700"/>
              <a:ext cx="1574800" cy="1130300"/>
            </a:xfrm>
            <a:prstGeom prst="rect">
              <a:avLst/>
            </a:prstGeom>
          </p:spPr>
        </p:pic>
      </p:grpSp>
    </p:spTree>
    <p:extLst>
      <p:ext uri="{BB962C8B-B14F-4D97-AF65-F5344CB8AC3E}">
        <p14:creationId xmlns:p14="http://schemas.microsoft.com/office/powerpoint/2010/main" val="349965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BA15E3-0AE2-E5FD-770E-E22611E3A235}"/>
              </a:ext>
            </a:extLst>
          </p:cNvPr>
          <p:cNvSpPr txBox="1"/>
          <p:nvPr/>
        </p:nvSpPr>
        <p:spPr>
          <a:xfrm>
            <a:off x="3173506" y="3288581"/>
            <a:ext cx="6096000"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(ii) corresponds, e.g., to the (slow) evaporation of a moderately poor solvent from an initially very dilute solution of collapsed coils. Then, upon decreasing the solvent density, the polymer precipitates when the binodal is crossed via the nucleation and growth of individual droplets of the polymer-rich phase. </a:t>
            </a:r>
            <a:endParaRPr lang="en-US"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9924B4A5-F105-3ED3-D0C2-D70A72ED1C21}"/>
              </a:ext>
            </a:extLst>
          </p:cNvPr>
          <p:cNvSpPr txBox="1"/>
          <p:nvPr/>
        </p:nvSpPr>
        <p:spPr>
          <a:xfrm>
            <a:off x="505609" y="273231"/>
            <a:ext cx="7089289"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Early on, it has been recognized that two distinct sets of factors dictate the membrane structure: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equilibrium thermodynamics of the multicomponent system and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processing conditions as quantified, e.g., by the magnitude of the overall material transfer between film and bath during coagulation</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21E5EEAD-BAB8-1DD0-F03D-E78881EFEC49}"/>
              </a:ext>
            </a:extLst>
          </p:cNvPr>
          <p:cNvSpPr>
            <a:spLocks noGrp="1"/>
          </p:cNvSpPr>
          <p:nvPr>
            <p:ph type="sldNum" sz="quarter" idx="12"/>
          </p:nvPr>
        </p:nvSpPr>
        <p:spPr/>
        <p:txBody>
          <a:bodyPr/>
          <a:lstStyle/>
          <a:p>
            <a:fld id="{C0270829-3BC5-7549-A5B9-DF52643DB900}" type="slidenum">
              <a:rPr lang="en-US" smtClean="0"/>
              <a:t>100</a:t>
            </a:fld>
            <a:endParaRPr lang="en-US"/>
          </a:p>
        </p:txBody>
      </p:sp>
    </p:spTree>
    <p:extLst>
      <p:ext uri="{BB962C8B-B14F-4D97-AF65-F5344CB8AC3E}">
        <p14:creationId xmlns:p14="http://schemas.microsoft.com/office/powerpoint/2010/main" val="77565674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58E68F-B9F9-9D96-DA65-0F0DCCD6A1C7}"/>
              </a:ext>
            </a:extLst>
          </p:cNvPr>
          <p:cNvSpPr txBox="1"/>
          <p:nvPr/>
        </p:nvSpPr>
        <p:spPr>
          <a:xfrm>
            <a:off x="1899920" y="452458"/>
            <a:ext cx="6096000" cy="2031325"/>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Ternary Mixtures of Polymer, Solvent, and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Nonsolvent. The phase diagram of an incompressible three-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component system polymer, solvent, and nonsolvent or,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equivalently, of a compressible, two-component system can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already be complex. In fact, such a system may exhibit six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qualitatively different types of phase diagrams according to the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classification of van </a:t>
            </a:r>
            <a:r>
              <a:rPr lang="en-US" sz="1800" dirty="0" err="1">
                <a:effectLst/>
                <a:latin typeface="Times New Roman" panose="02020603050405020304" pitchFamily="18" charset="0"/>
                <a:cs typeface="Times New Roman" panose="02020603050405020304" pitchFamily="18" charset="0"/>
              </a:rPr>
              <a:t>Konynenburg</a:t>
            </a:r>
            <a:r>
              <a:rPr lang="en-US" sz="1800" dirty="0">
                <a:effectLst/>
                <a:latin typeface="Times New Roman" panose="02020603050405020304" pitchFamily="18" charset="0"/>
                <a:cs typeface="Times New Roman" panose="02020603050405020304" pitchFamily="18" charset="0"/>
              </a:rPr>
              <a:t> and Scott. </a:t>
            </a:r>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55ABCF9-521B-A4DE-A6D4-B53651253CA5}"/>
              </a:ext>
            </a:extLst>
          </p:cNvPr>
          <p:cNvSpPr txBox="1"/>
          <p:nvPr/>
        </p:nvSpPr>
        <p:spPr>
          <a:xfrm>
            <a:off x="1899920" y="2690336"/>
            <a:ext cx="6096000"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typical case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where one solvent is compatible with the polymer, whereas the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Other nonsolvent is a poor solvent for the polymer; the two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solvents, however, remain miscible in the range of </a:t>
            </a:r>
            <a:r>
              <a:rPr lang="en-US" sz="1800" dirty="0" err="1">
                <a:effectLst/>
                <a:latin typeface="Times New Roman" panose="02020603050405020304" pitchFamily="18" charset="0"/>
                <a:cs typeface="Times New Roman" panose="02020603050405020304" pitchFamily="18" charset="0"/>
              </a:rPr>
              <a:t>thermody</a:t>
            </a:r>
            <a:r>
              <a:rPr lang="en-US" sz="1800" dirty="0">
                <a:effectLst/>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a:p>
            <a:r>
              <a:rPr lang="en-US" sz="1800" dirty="0" err="1">
                <a:effectLst/>
                <a:latin typeface="Times New Roman" panose="02020603050405020304" pitchFamily="18" charset="0"/>
                <a:cs typeface="Times New Roman" panose="02020603050405020304" pitchFamily="18" charset="0"/>
              </a:rPr>
              <a:t>namic</a:t>
            </a:r>
            <a:r>
              <a:rPr lang="en-US" sz="1800" dirty="0">
                <a:effectLst/>
                <a:latin typeface="Times New Roman" panose="02020603050405020304" pitchFamily="18" charset="0"/>
                <a:cs typeface="Times New Roman" panose="02020603050405020304" pitchFamily="18" charset="0"/>
              </a:rPr>
              <a:t> conditions of interest. </a:t>
            </a:r>
            <a:endParaRPr lang="en-US"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C898935F-6092-3A28-D2CD-79E3DF1BAAF4}"/>
              </a:ext>
            </a:extLst>
          </p:cNvPr>
          <p:cNvSpPr txBox="1"/>
          <p:nvPr/>
        </p:nvSpPr>
        <p:spPr>
          <a:xfrm>
            <a:off x="1981200" y="4374217"/>
            <a:ext cx="6096000" cy="1754326"/>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An incompressible system is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described by two thermodynamically independent order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parameters, e.g., the normalized density,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P</a:t>
            </a:r>
            <a:r>
              <a:rPr lang="en-US" sz="1800" dirty="0">
                <a:effectLst/>
                <a:latin typeface="Times New Roman" panose="02020603050405020304" pitchFamily="18" charset="0"/>
                <a:cs typeface="Times New Roman" panose="02020603050405020304" pitchFamily="18" charset="0"/>
              </a:rPr>
              <a:t>, of the polymer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and the normalized density, </a:t>
            </a:r>
            <a:r>
              <a:rPr lang="en-US" sz="1800" dirty="0">
                <a:effectLst/>
                <a:latin typeface="Symbol" pitchFamily="2" charset="2"/>
                <a:cs typeface="Times New Roman" panose="02020603050405020304" pitchFamily="18" charset="0"/>
              </a:rPr>
              <a:t>f</a:t>
            </a:r>
            <a:r>
              <a:rPr lang="el-GR" sz="1800" dirty="0">
                <a:effectLst/>
                <a:latin typeface="Times New Roman" panose="02020603050405020304" pitchFamily="18" charset="0"/>
                <a:cs typeface="Times New Roman" panose="02020603050405020304" pitchFamily="18" charset="0"/>
              </a:rPr>
              <a:t> , </a:t>
            </a:r>
            <a:r>
              <a:rPr lang="en-US" sz="1800" dirty="0">
                <a:effectLst/>
                <a:latin typeface="Times New Roman" panose="02020603050405020304" pitchFamily="18" charset="0"/>
                <a:cs typeface="Times New Roman" panose="02020603050405020304" pitchFamily="18" charset="0"/>
              </a:rPr>
              <a:t>of the nonsolvent because the </a:t>
            </a:r>
            <a:r>
              <a:rPr lang="en-US" sz="800" dirty="0">
                <a:effectLst/>
                <a:latin typeface="Times New Roman" panose="02020603050405020304" pitchFamily="18" charset="0"/>
                <a:cs typeface="Times New Roman" panose="02020603050405020304" pitchFamily="18" charset="0"/>
              </a:rPr>
              <a:t>N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densities of polymer, solvent, and nonsolvent add up to unity,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P</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S</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a:t>
            </a:r>
            <a:r>
              <a:rPr lang="en-US" sz="1800" dirty="0" err="1">
                <a:effectLst/>
                <a:latin typeface="Symbol" pitchFamily="2" charset="2"/>
                <a:cs typeface="Times New Roman" panose="02020603050405020304" pitchFamily="18" charset="0"/>
              </a:rPr>
              <a:t>f</a:t>
            </a:r>
            <a:r>
              <a:rPr lang="en-US" sz="800" dirty="0" err="1">
                <a:effectLst/>
                <a:latin typeface="Times New Roman" panose="02020603050405020304" pitchFamily="18" charset="0"/>
                <a:cs typeface="Times New Roman" panose="02020603050405020304" pitchFamily="18" charset="0"/>
              </a:rPr>
              <a:t>N</a:t>
            </a:r>
            <a:r>
              <a:rPr lang="en-US" sz="800" dirty="0">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 1 </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62E76FD1-B766-DA2B-B62E-65A4DB3C49E0}"/>
              </a:ext>
            </a:extLst>
          </p:cNvPr>
          <p:cNvSpPr>
            <a:spLocks noGrp="1"/>
          </p:cNvSpPr>
          <p:nvPr>
            <p:ph type="sldNum" sz="quarter" idx="12"/>
          </p:nvPr>
        </p:nvSpPr>
        <p:spPr/>
        <p:txBody>
          <a:bodyPr/>
          <a:lstStyle/>
          <a:p>
            <a:fld id="{C0270829-3BC5-7549-A5B9-DF52643DB900}" type="slidenum">
              <a:rPr lang="en-US" smtClean="0"/>
              <a:t>101</a:t>
            </a:fld>
            <a:endParaRPr lang="en-US"/>
          </a:p>
        </p:txBody>
      </p:sp>
    </p:spTree>
    <p:extLst>
      <p:ext uri="{BB962C8B-B14F-4D97-AF65-F5344CB8AC3E}">
        <p14:creationId xmlns:p14="http://schemas.microsoft.com/office/powerpoint/2010/main" val="42272249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95F9C9-08B1-D2CC-3731-31BC53EF0AE0}"/>
              </a:ext>
            </a:extLst>
          </p:cNvPr>
          <p:cNvPicPr>
            <a:picLocks noChangeAspect="1"/>
          </p:cNvPicPr>
          <p:nvPr/>
        </p:nvPicPr>
        <p:blipFill>
          <a:blip r:embed="rId2"/>
          <a:stretch>
            <a:fillRect/>
          </a:stretch>
        </p:blipFill>
        <p:spPr>
          <a:xfrm>
            <a:off x="2607310" y="187960"/>
            <a:ext cx="1308100" cy="406400"/>
          </a:xfrm>
          <a:prstGeom prst="rect">
            <a:avLst/>
          </a:prstGeom>
        </p:spPr>
      </p:pic>
      <p:pic>
        <p:nvPicPr>
          <p:cNvPr id="3" name="Picture 2">
            <a:extLst>
              <a:ext uri="{FF2B5EF4-FFF2-40B4-BE49-F238E27FC236}">
                <a16:creationId xmlns:a16="http://schemas.microsoft.com/office/drawing/2014/main" id="{649EF3EE-E151-2B88-ADAB-B9CB2EEE0753}"/>
              </a:ext>
            </a:extLst>
          </p:cNvPr>
          <p:cNvPicPr>
            <a:picLocks noChangeAspect="1"/>
          </p:cNvPicPr>
          <p:nvPr/>
        </p:nvPicPr>
        <p:blipFill>
          <a:blip r:embed="rId3"/>
          <a:stretch>
            <a:fillRect/>
          </a:stretch>
        </p:blipFill>
        <p:spPr>
          <a:xfrm>
            <a:off x="3545840" y="1217930"/>
            <a:ext cx="2235200" cy="622300"/>
          </a:xfrm>
          <a:prstGeom prst="rect">
            <a:avLst/>
          </a:prstGeom>
        </p:spPr>
      </p:pic>
      <p:sp>
        <p:nvSpPr>
          <p:cNvPr id="4" name="TextBox 3">
            <a:extLst>
              <a:ext uri="{FF2B5EF4-FFF2-40B4-BE49-F238E27FC236}">
                <a16:creationId xmlns:a16="http://schemas.microsoft.com/office/drawing/2014/main" id="{D2B83F8C-432A-A401-B77B-BA7F75D01C21}"/>
              </a:ext>
            </a:extLst>
          </p:cNvPr>
          <p:cNvSpPr txBox="1"/>
          <p:nvPr/>
        </p:nvSpPr>
        <p:spPr>
          <a:xfrm>
            <a:off x="2773680" y="894080"/>
            <a:ext cx="1040670" cy="369332"/>
          </a:xfrm>
          <a:prstGeom prst="rect">
            <a:avLst/>
          </a:prstGeom>
          <a:noFill/>
        </p:spPr>
        <p:txBody>
          <a:bodyPr wrap="none" rtlCol="0">
            <a:spAutoFit/>
          </a:bodyPr>
          <a:lstStyle/>
          <a:p>
            <a:r>
              <a:rPr lang="en-US" dirty="0"/>
              <a:t>Insoluble</a:t>
            </a:r>
          </a:p>
        </p:txBody>
      </p:sp>
      <p:pic>
        <p:nvPicPr>
          <p:cNvPr id="5" name="Picture 4">
            <a:extLst>
              <a:ext uri="{FF2B5EF4-FFF2-40B4-BE49-F238E27FC236}">
                <a16:creationId xmlns:a16="http://schemas.microsoft.com/office/drawing/2014/main" id="{6981D792-2396-2480-A821-DC61D8B476B0}"/>
              </a:ext>
            </a:extLst>
          </p:cNvPr>
          <p:cNvPicPr>
            <a:picLocks noChangeAspect="1"/>
          </p:cNvPicPr>
          <p:nvPr/>
        </p:nvPicPr>
        <p:blipFill>
          <a:blip r:embed="rId4"/>
          <a:stretch>
            <a:fillRect/>
          </a:stretch>
        </p:blipFill>
        <p:spPr>
          <a:xfrm>
            <a:off x="2193290" y="2218690"/>
            <a:ext cx="7175500" cy="673100"/>
          </a:xfrm>
          <a:prstGeom prst="rect">
            <a:avLst/>
          </a:prstGeom>
        </p:spPr>
      </p:pic>
      <p:sp>
        <p:nvSpPr>
          <p:cNvPr id="6" name="TextBox 5">
            <a:extLst>
              <a:ext uri="{FF2B5EF4-FFF2-40B4-BE49-F238E27FC236}">
                <a16:creationId xmlns:a16="http://schemas.microsoft.com/office/drawing/2014/main" id="{48C023B2-843B-D699-3948-133982C0D465}"/>
              </a:ext>
            </a:extLst>
          </p:cNvPr>
          <p:cNvSpPr txBox="1"/>
          <p:nvPr/>
        </p:nvSpPr>
        <p:spPr>
          <a:xfrm>
            <a:off x="2741025" y="1979414"/>
            <a:ext cx="877163" cy="369332"/>
          </a:xfrm>
          <a:prstGeom prst="rect">
            <a:avLst/>
          </a:prstGeom>
          <a:noFill/>
        </p:spPr>
        <p:txBody>
          <a:bodyPr wrap="none" rtlCol="0">
            <a:spAutoFit/>
          </a:bodyPr>
          <a:lstStyle/>
          <a:p>
            <a:r>
              <a:rPr lang="en-US" dirty="0"/>
              <a:t>Soluble</a:t>
            </a:r>
          </a:p>
        </p:txBody>
      </p:sp>
      <p:pic>
        <p:nvPicPr>
          <p:cNvPr id="7" name="Picture 6">
            <a:extLst>
              <a:ext uri="{FF2B5EF4-FFF2-40B4-BE49-F238E27FC236}">
                <a16:creationId xmlns:a16="http://schemas.microsoft.com/office/drawing/2014/main" id="{2C3DC139-1F93-69D2-5BCE-0140B5855DD1}"/>
              </a:ext>
            </a:extLst>
          </p:cNvPr>
          <p:cNvPicPr>
            <a:picLocks noChangeAspect="1"/>
          </p:cNvPicPr>
          <p:nvPr/>
        </p:nvPicPr>
        <p:blipFill>
          <a:blip r:embed="rId5"/>
          <a:stretch>
            <a:fillRect/>
          </a:stretch>
        </p:blipFill>
        <p:spPr>
          <a:xfrm>
            <a:off x="1894840" y="3111769"/>
            <a:ext cx="7772400" cy="1385301"/>
          </a:xfrm>
          <a:prstGeom prst="rect">
            <a:avLst/>
          </a:prstGeom>
        </p:spPr>
      </p:pic>
      <p:pic>
        <p:nvPicPr>
          <p:cNvPr id="8" name="Picture 7">
            <a:extLst>
              <a:ext uri="{FF2B5EF4-FFF2-40B4-BE49-F238E27FC236}">
                <a16:creationId xmlns:a16="http://schemas.microsoft.com/office/drawing/2014/main" id="{BCF01C0E-99AD-3B51-3500-ACE5C46CB2B1}"/>
              </a:ext>
            </a:extLst>
          </p:cNvPr>
          <p:cNvPicPr>
            <a:picLocks noChangeAspect="1"/>
          </p:cNvPicPr>
          <p:nvPr/>
        </p:nvPicPr>
        <p:blipFill>
          <a:blip r:embed="rId6"/>
          <a:stretch>
            <a:fillRect/>
          </a:stretch>
        </p:blipFill>
        <p:spPr>
          <a:xfrm>
            <a:off x="2536190" y="4573270"/>
            <a:ext cx="6832600" cy="2082800"/>
          </a:xfrm>
          <a:prstGeom prst="rect">
            <a:avLst/>
          </a:prstGeom>
        </p:spPr>
      </p:pic>
      <p:pic>
        <p:nvPicPr>
          <p:cNvPr id="9" name="Picture 8">
            <a:extLst>
              <a:ext uri="{FF2B5EF4-FFF2-40B4-BE49-F238E27FC236}">
                <a16:creationId xmlns:a16="http://schemas.microsoft.com/office/drawing/2014/main" id="{753D226E-D4AC-EDEF-0B66-B4B58FECB789}"/>
              </a:ext>
            </a:extLst>
          </p:cNvPr>
          <p:cNvPicPr>
            <a:picLocks noChangeAspect="1"/>
          </p:cNvPicPr>
          <p:nvPr/>
        </p:nvPicPr>
        <p:blipFill>
          <a:blip r:embed="rId7"/>
          <a:stretch>
            <a:fillRect/>
          </a:stretch>
        </p:blipFill>
        <p:spPr>
          <a:xfrm>
            <a:off x="7268100" y="5875228"/>
            <a:ext cx="4798279" cy="881926"/>
          </a:xfrm>
          <a:prstGeom prst="rect">
            <a:avLst/>
          </a:prstGeom>
        </p:spPr>
      </p:pic>
      <p:sp>
        <p:nvSpPr>
          <p:cNvPr id="10" name="Slide Number Placeholder 9">
            <a:extLst>
              <a:ext uri="{FF2B5EF4-FFF2-40B4-BE49-F238E27FC236}">
                <a16:creationId xmlns:a16="http://schemas.microsoft.com/office/drawing/2014/main" id="{68C49A37-4A19-6841-2DE3-8FED9397624E}"/>
              </a:ext>
            </a:extLst>
          </p:cNvPr>
          <p:cNvSpPr>
            <a:spLocks noGrp="1"/>
          </p:cNvSpPr>
          <p:nvPr>
            <p:ph type="sldNum" sz="quarter" idx="12"/>
          </p:nvPr>
        </p:nvSpPr>
        <p:spPr/>
        <p:txBody>
          <a:bodyPr/>
          <a:lstStyle/>
          <a:p>
            <a:fld id="{C0270829-3BC5-7549-A5B9-DF52643DB900}" type="slidenum">
              <a:rPr lang="en-US" smtClean="0"/>
              <a:t>102</a:t>
            </a:fld>
            <a:endParaRPr lang="en-US"/>
          </a:p>
        </p:txBody>
      </p:sp>
    </p:spTree>
    <p:extLst>
      <p:ext uri="{BB962C8B-B14F-4D97-AF65-F5344CB8AC3E}">
        <p14:creationId xmlns:p14="http://schemas.microsoft.com/office/powerpoint/2010/main" val="23480734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571DD2-E370-0102-7B8A-2ED1C0AFCD47}"/>
              </a:ext>
            </a:extLst>
          </p:cNvPr>
          <p:cNvPicPr>
            <a:picLocks noChangeAspect="1"/>
          </p:cNvPicPr>
          <p:nvPr/>
        </p:nvPicPr>
        <p:blipFill>
          <a:blip r:embed="rId2"/>
          <a:stretch>
            <a:fillRect/>
          </a:stretch>
        </p:blipFill>
        <p:spPr>
          <a:xfrm>
            <a:off x="2209800" y="1167158"/>
            <a:ext cx="7772400" cy="4523683"/>
          </a:xfrm>
          <a:prstGeom prst="rect">
            <a:avLst/>
          </a:prstGeom>
        </p:spPr>
      </p:pic>
      <p:sp>
        <p:nvSpPr>
          <p:cNvPr id="3" name="Slide Number Placeholder 2">
            <a:extLst>
              <a:ext uri="{FF2B5EF4-FFF2-40B4-BE49-F238E27FC236}">
                <a16:creationId xmlns:a16="http://schemas.microsoft.com/office/drawing/2014/main" id="{2DE7A866-2720-13B2-EBB0-8E2F1D3464AC}"/>
              </a:ext>
            </a:extLst>
          </p:cNvPr>
          <p:cNvSpPr>
            <a:spLocks noGrp="1"/>
          </p:cNvSpPr>
          <p:nvPr>
            <p:ph type="sldNum" sz="quarter" idx="12"/>
          </p:nvPr>
        </p:nvSpPr>
        <p:spPr/>
        <p:txBody>
          <a:bodyPr/>
          <a:lstStyle/>
          <a:p>
            <a:fld id="{C0270829-3BC5-7549-A5B9-DF52643DB900}" type="slidenum">
              <a:rPr lang="en-US" smtClean="0"/>
              <a:t>103</a:t>
            </a:fld>
            <a:endParaRPr lang="en-US"/>
          </a:p>
        </p:txBody>
      </p:sp>
    </p:spTree>
    <p:extLst>
      <p:ext uri="{BB962C8B-B14F-4D97-AF65-F5344CB8AC3E}">
        <p14:creationId xmlns:p14="http://schemas.microsoft.com/office/powerpoint/2010/main" val="139926081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2E9A23-17F0-2744-97CC-801E0F11BB76}"/>
              </a:ext>
            </a:extLst>
          </p:cNvPr>
          <p:cNvPicPr>
            <a:picLocks noChangeAspect="1"/>
          </p:cNvPicPr>
          <p:nvPr/>
        </p:nvPicPr>
        <p:blipFill>
          <a:blip r:embed="rId2"/>
          <a:stretch>
            <a:fillRect/>
          </a:stretch>
        </p:blipFill>
        <p:spPr>
          <a:xfrm>
            <a:off x="3124708" y="0"/>
            <a:ext cx="5942583" cy="6858000"/>
          </a:xfrm>
          <a:prstGeom prst="rect">
            <a:avLst/>
          </a:prstGeom>
        </p:spPr>
      </p:pic>
      <p:sp>
        <p:nvSpPr>
          <p:cNvPr id="3" name="TextBox 2">
            <a:extLst>
              <a:ext uri="{FF2B5EF4-FFF2-40B4-BE49-F238E27FC236}">
                <a16:creationId xmlns:a16="http://schemas.microsoft.com/office/drawing/2014/main" id="{DD131797-324F-30A1-8C08-CDB741E64146}"/>
              </a:ext>
            </a:extLst>
          </p:cNvPr>
          <p:cNvSpPr txBox="1"/>
          <p:nvPr/>
        </p:nvSpPr>
        <p:spPr>
          <a:xfrm>
            <a:off x="9493624" y="1882588"/>
            <a:ext cx="1534523" cy="369332"/>
          </a:xfrm>
          <a:prstGeom prst="rect">
            <a:avLst/>
          </a:prstGeom>
          <a:noFill/>
        </p:spPr>
        <p:txBody>
          <a:bodyPr wrap="none" rtlCol="0">
            <a:spAutoFit/>
          </a:bodyPr>
          <a:lstStyle/>
          <a:p>
            <a:r>
              <a:rPr lang="en-US" dirty="0"/>
              <a:t>Phase Triangle</a:t>
            </a:r>
          </a:p>
        </p:txBody>
      </p:sp>
      <p:sp>
        <p:nvSpPr>
          <p:cNvPr id="5" name="TextBox 4">
            <a:extLst>
              <a:ext uri="{FF2B5EF4-FFF2-40B4-BE49-F238E27FC236}">
                <a16:creationId xmlns:a16="http://schemas.microsoft.com/office/drawing/2014/main" id="{EF08D7ED-1C2F-99E3-8228-D647B1D2C1B5}"/>
              </a:ext>
            </a:extLst>
          </p:cNvPr>
          <p:cNvSpPr txBox="1"/>
          <p:nvPr/>
        </p:nvSpPr>
        <p:spPr>
          <a:xfrm>
            <a:off x="233680" y="2251920"/>
            <a:ext cx="3200400" cy="2862322"/>
          </a:xfrm>
          <a:prstGeom prst="rect">
            <a:avLst/>
          </a:prstGeom>
          <a:noFill/>
        </p:spPr>
        <p:txBody>
          <a:bodyPr wrap="square">
            <a:spAutoFit/>
          </a:bodyPr>
          <a:lstStyle/>
          <a:p>
            <a:r>
              <a:rPr lang="en-US" sz="1800" dirty="0">
                <a:effectLst/>
                <a:latin typeface="AdvOT2e364b11"/>
              </a:rPr>
              <a:t>Typically, polymer and solvent as well as solvent and nonsolvent are miscible at the thermodynamic states of interest. Macroscopic phase separation occurs between a polymer-rich and a polymer-lean phase. The latter phase predominantly consists of nonsolvent. </a:t>
            </a:r>
            <a:endParaRPr lang="en-US" dirty="0"/>
          </a:p>
        </p:txBody>
      </p:sp>
      <p:sp>
        <p:nvSpPr>
          <p:cNvPr id="7" name="TextBox 6">
            <a:extLst>
              <a:ext uri="{FF2B5EF4-FFF2-40B4-BE49-F238E27FC236}">
                <a16:creationId xmlns:a16="http://schemas.microsoft.com/office/drawing/2014/main" id="{DA14B603-212C-9C7F-52BB-BAC4C1A5B604}"/>
              </a:ext>
            </a:extLst>
          </p:cNvPr>
          <p:cNvSpPr txBox="1"/>
          <p:nvPr/>
        </p:nvSpPr>
        <p:spPr>
          <a:xfrm>
            <a:off x="8757922" y="3429000"/>
            <a:ext cx="3277108" cy="2031325"/>
          </a:xfrm>
          <a:prstGeom prst="rect">
            <a:avLst/>
          </a:prstGeom>
          <a:noFill/>
        </p:spPr>
        <p:txBody>
          <a:bodyPr wrap="square">
            <a:spAutoFit/>
          </a:bodyPr>
          <a:lstStyle/>
          <a:p>
            <a:r>
              <a:rPr lang="en-US" sz="1800" dirty="0">
                <a:effectLst/>
                <a:latin typeface="AdvOT2e364b11"/>
              </a:rPr>
              <a:t>Additionally, other properties that are relevant for the </a:t>
            </a:r>
            <a:r>
              <a:rPr lang="en-US" sz="1800" dirty="0" err="1">
                <a:effectLst/>
                <a:latin typeface="AdvOT2e364b11"/>
              </a:rPr>
              <a:t>processing</a:t>
            </a:r>
            <a:r>
              <a:rPr lang="en-US" sz="1800" dirty="0" err="1">
                <a:effectLst/>
                <a:latin typeface="AdvOTd3e08a55+e0"/>
              </a:rPr>
              <a:t></a:t>
            </a:r>
            <a:r>
              <a:rPr lang="en-US" sz="1800" dirty="0" err="1">
                <a:effectLst/>
                <a:latin typeface="AdvOT2e364b11"/>
              </a:rPr>
              <a:t>in</a:t>
            </a:r>
            <a:r>
              <a:rPr lang="en-US" sz="1800" dirty="0">
                <a:effectLst/>
                <a:latin typeface="AdvOT2e364b11"/>
              </a:rPr>
              <a:t> particular, the dynamic arrest of structure formation, such as vitri</a:t>
            </a:r>
            <a:r>
              <a:rPr lang="en-US" sz="1800" dirty="0">
                <a:effectLst/>
                <a:latin typeface="AdvOT2e364b11+fb"/>
              </a:rPr>
              <a:t>fi</a:t>
            </a:r>
            <a:r>
              <a:rPr lang="en-US" sz="1800" dirty="0">
                <a:effectLst/>
                <a:latin typeface="AdvOT2e364b11"/>
              </a:rPr>
              <a:t>cation or </a:t>
            </a:r>
            <a:r>
              <a:rPr lang="en-US" sz="1800" dirty="0" err="1">
                <a:effectLst/>
                <a:latin typeface="AdvOT2e364b11"/>
              </a:rPr>
              <a:t>crystallization</a:t>
            </a:r>
            <a:r>
              <a:rPr lang="en-US" sz="1800" dirty="0" err="1">
                <a:effectLst/>
                <a:latin typeface="AdvOTd3e08a55+e0"/>
              </a:rPr>
              <a:t></a:t>
            </a:r>
            <a:r>
              <a:rPr lang="en-US" sz="1800" dirty="0" err="1">
                <a:effectLst/>
                <a:latin typeface="AdvOT2e364b11"/>
              </a:rPr>
              <a:t>are</a:t>
            </a:r>
            <a:r>
              <a:rPr lang="en-US" sz="1800" dirty="0">
                <a:effectLst/>
                <a:latin typeface="AdvOT2e364b11"/>
              </a:rPr>
              <a:t> often indicated in the phase triangle. </a:t>
            </a:r>
            <a:endParaRPr lang="en-US" dirty="0"/>
          </a:p>
        </p:txBody>
      </p:sp>
      <p:sp>
        <p:nvSpPr>
          <p:cNvPr id="4" name="Slide Number Placeholder 3">
            <a:extLst>
              <a:ext uri="{FF2B5EF4-FFF2-40B4-BE49-F238E27FC236}">
                <a16:creationId xmlns:a16="http://schemas.microsoft.com/office/drawing/2014/main" id="{33856243-D227-2F01-A9A1-902F1B21423D}"/>
              </a:ext>
            </a:extLst>
          </p:cNvPr>
          <p:cNvSpPr>
            <a:spLocks noGrp="1"/>
          </p:cNvSpPr>
          <p:nvPr>
            <p:ph type="sldNum" sz="quarter" idx="12"/>
          </p:nvPr>
        </p:nvSpPr>
        <p:spPr/>
        <p:txBody>
          <a:bodyPr/>
          <a:lstStyle/>
          <a:p>
            <a:fld id="{C0270829-3BC5-7549-A5B9-DF52643DB900}" type="slidenum">
              <a:rPr lang="en-US" smtClean="0"/>
              <a:t>104</a:t>
            </a:fld>
            <a:endParaRPr lang="en-US"/>
          </a:p>
        </p:txBody>
      </p:sp>
    </p:spTree>
    <p:extLst>
      <p:ext uri="{BB962C8B-B14F-4D97-AF65-F5344CB8AC3E}">
        <p14:creationId xmlns:p14="http://schemas.microsoft.com/office/powerpoint/2010/main" val="370427634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E62B2A-4D7B-387F-D408-F12D633D1EBC}"/>
              </a:ext>
            </a:extLst>
          </p:cNvPr>
          <p:cNvSpPr txBox="1"/>
          <p:nvPr/>
        </p:nvSpPr>
        <p:spPr>
          <a:xfrm>
            <a:off x="3048000" y="2690336"/>
            <a:ext cx="6096000" cy="1477328"/>
          </a:xfrm>
          <a:prstGeom prst="rect">
            <a:avLst/>
          </a:prstGeom>
          <a:noFill/>
        </p:spPr>
        <p:txBody>
          <a:bodyPr wrap="square">
            <a:spAutoFit/>
          </a:bodyPr>
          <a:lstStyle/>
          <a:p>
            <a:r>
              <a:rPr lang="en-US" sz="1800" dirty="0">
                <a:effectLst/>
                <a:latin typeface="AdvOT2e364b11"/>
              </a:rPr>
              <a:t>A more quantitative description has to account for at least three additional aspects: (</a:t>
            </a:r>
            <a:r>
              <a:rPr lang="en-US" sz="1800" dirty="0" err="1">
                <a:effectLst/>
                <a:latin typeface="AdvOT2e364b11"/>
              </a:rPr>
              <a:t>i</a:t>
            </a:r>
            <a:r>
              <a:rPr lang="en-US" sz="1800" dirty="0">
                <a:effectLst/>
                <a:latin typeface="AdvOT2e364b11"/>
              </a:rPr>
              <a:t>) the spatial inhomogeneity of the system, (ii) the change of densities in the polymer </a:t>
            </a:r>
            <a:r>
              <a:rPr lang="en-US" sz="1800" dirty="0">
                <a:effectLst/>
                <a:latin typeface="AdvOT2e364b11+fb"/>
              </a:rPr>
              <a:t>fi</a:t>
            </a:r>
            <a:r>
              <a:rPr lang="en-US" sz="1800" dirty="0">
                <a:effectLst/>
                <a:latin typeface="AdvOT2e364b11"/>
              </a:rPr>
              <a:t>lm, as the solvent evaporates and the </a:t>
            </a:r>
            <a:r>
              <a:rPr lang="en-US" sz="1800" dirty="0">
                <a:effectLst/>
                <a:latin typeface="AdvOT2e364b11+fb"/>
              </a:rPr>
              <a:t>fi</a:t>
            </a:r>
            <a:r>
              <a:rPr lang="en-US" sz="1800" dirty="0">
                <a:effectLst/>
                <a:latin typeface="AdvOT2e364b11"/>
              </a:rPr>
              <a:t>lm thickness shrinks, as well as (iii) viscoelastic e</a:t>
            </a:r>
            <a:r>
              <a:rPr lang="en-US" sz="1800" dirty="0">
                <a:effectLst/>
                <a:latin typeface="AdvOT2e364b11+fb"/>
              </a:rPr>
              <a:t>ff</a:t>
            </a:r>
            <a:r>
              <a:rPr lang="en-US" sz="1800" dirty="0">
                <a:effectLst/>
                <a:latin typeface="AdvOT2e364b11"/>
              </a:rPr>
              <a:t>ects on the kinetics of phase separation. </a:t>
            </a:r>
            <a:endParaRPr lang="en-US" dirty="0"/>
          </a:p>
        </p:txBody>
      </p:sp>
      <p:sp>
        <p:nvSpPr>
          <p:cNvPr id="2" name="Slide Number Placeholder 1">
            <a:extLst>
              <a:ext uri="{FF2B5EF4-FFF2-40B4-BE49-F238E27FC236}">
                <a16:creationId xmlns:a16="http://schemas.microsoft.com/office/drawing/2014/main" id="{19A3DCED-E086-A4D0-B5DE-2783DAC580F6}"/>
              </a:ext>
            </a:extLst>
          </p:cNvPr>
          <p:cNvSpPr>
            <a:spLocks noGrp="1"/>
          </p:cNvSpPr>
          <p:nvPr>
            <p:ph type="sldNum" sz="quarter" idx="12"/>
          </p:nvPr>
        </p:nvSpPr>
        <p:spPr/>
        <p:txBody>
          <a:bodyPr/>
          <a:lstStyle/>
          <a:p>
            <a:fld id="{C0270829-3BC5-7549-A5B9-DF52643DB900}" type="slidenum">
              <a:rPr lang="en-US" smtClean="0"/>
              <a:t>105</a:t>
            </a:fld>
            <a:endParaRPr lang="en-US"/>
          </a:p>
        </p:txBody>
      </p:sp>
    </p:spTree>
    <p:extLst>
      <p:ext uri="{BB962C8B-B14F-4D97-AF65-F5344CB8AC3E}">
        <p14:creationId xmlns:p14="http://schemas.microsoft.com/office/powerpoint/2010/main" val="1478926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1C1958-05DB-E32D-3EC7-92528541A0D4}"/>
              </a:ext>
            </a:extLst>
          </p:cNvPr>
          <p:cNvSpPr txBox="1"/>
          <p:nvPr/>
        </p:nvSpPr>
        <p:spPr>
          <a:xfrm>
            <a:off x="3048000" y="419854"/>
            <a:ext cx="6096000" cy="369332"/>
          </a:xfrm>
          <a:prstGeom prst="rect">
            <a:avLst/>
          </a:prstGeom>
          <a:noFill/>
        </p:spPr>
        <p:txBody>
          <a:bodyPr wrap="square">
            <a:spAutoFit/>
          </a:bodyPr>
          <a:lstStyle/>
          <a:p>
            <a:r>
              <a:rPr lang="en-US" sz="1800" dirty="0">
                <a:effectLst/>
                <a:latin typeface="AdvOTce3d9a73"/>
              </a:rPr>
              <a:t>Self-Assembly of Block Copolymer in Solutions and Melts </a:t>
            </a:r>
            <a:endParaRPr lang="en-US" dirty="0"/>
          </a:p>
        </p:txBody>
      </p:sp>
      <p:sp>
        <p:nvSpPr>
          <p:cNvPr id="5" name="TextBox 4">
            <a:extLst>
              <a:ext uri="{FF2B5EF4-FFF2-40B4-BE49-F238E27FC236}">
                <a16:creationId xmlns:a16="http://schemas.microsoft.com/office/drawing/2014/main" id="{28FE8528-5D5F-8C14-D3D3-E41916902208}"/>
              </a:ext>
            </a:extLst>
          </p:cNvPr>
          <p:cNvSpPr txBox="1"/>
          <p:nvPr/>
        </p:nvSpPr>
        <p:spPr>
          <a:xfrm>
            <a:off x="3220720" y="884535"/>
            <a:ext cx="6096000" cy="369332"/>
          </a:xfrm>
          <a:prstGeom prst="rect">
            <a:avLst/>
          </a:prstGeom>
          <a:noFill/>
        </p:spPr>
        <p:txBody>
          <a:bodyPr wrap="square">
            <a:spAutoFit/>
          </a:bodyPr>
          <a:lstStyle/>
          <a:p>
            <a:r>
              <a:rPr lang="en-US" sz="1800" dirty="0">
                <a:effectLst/>
                <a:latin typeface="AdvOT2e364b11"/>
              </a:rPr>
              <a:t>local microphase separation </a:t>
            </a:r>
            <a:endParaRPr lang="en-US" dirty="0"/>
          </a:p>
        </p:txBody>
      </p:sp>
      <p:sp>
        <p:nvSpPr>
          <p:cNvPr id="7" name="TextBox 6">
            <a:extLst>
              <a:ext uri="{FF2B5EF4-FFF2-40B4-BE49-F238E27FC236}">
                <a16:creationId xmlns:a16="http://schemas.microsoft.com/office/drawing/2014/main" id="{49C05459-2021-7105-6893-D368717B3989}"/>
              </a:ext>
            </a:extLst>
          </p:cNvPr>
          <p:cNvSpPr txBox="1"/>
          <p:nvPr/>
        </p:nvSpPr>
        <p:spPr>
          <a:xfrm>
            <a:off x="3048000" y="1215518"/>
            <a:ext cx="6096000" cy="369332"/>
          </a:xfrm>
          <a:prstGeom prst="rect">
            <a:avLst/>
          </a:prstGeom>
          <a:noFill/>
        </p:spPr>
        <p:txBody>
          <a:bodyPr wrap="square">
            <a:spAutoFit/>
          </a:bodyPr>
          <a:lstStyle/>
          <a:p>
            <a:r>
              <a:rPr lang="en-US" sz="1800" dirty="0">
                <a:effectLst/>
                <a:latin typeface="AdvOT2e364b11"/>
              </a:rPr>
              <a:t>spherical, worm-like cylindrical, or lamellar vesicles. </a:t>
            </a:r>
            <a:endParaRPr lang="en-US" dirty="0"/>
          </a:p>
        </p:txBody>
      </p:sp>
      <p:sp>
        <p:nvSpPr>
          <p:cNvPr id="9" name="TextBox 8">
            <a:extLst>
              <a:ext uri="{FF2B5EF4-FFF2-40B4-BE49-F238E27FC236}">
                <a16:creationId xmlns:a16="http://schemas.microsoft.com/office/drawing/2014/main" id="{BA2816E2-E4D7-65C1-B1FA-B3E309C64AA0}"/>
              </a:ext>
            </a:extLst>
          </p:cNvPr>
          <p:cNvSpPr txBox="1"/>
          <p:nvPr/>
        </p:nvSpPr>
        <p:spPr>
          <a:xfrm>
            <a:off x="2936240" y="1758800"/>
            <a:ext cx="6096000" cy="1477328"/>
          </a:xfrm>
          <a:prstGeom prst="rect">
            <a:avLst/>
          </a:prstGeom>
          <a:noFill/>
        </p:spPr>
        <p:txBody>
          <a:bodyPr wrap="square">
            <a:spAutoFit/>
          </a:bodyPr>
          <a:lstStyle/>
          <a:p>
            <a:r>
              <a:rPr lang="en-US" sz="1800" dirty="0">
                <a:effectLst/>
                <a:latin typeface="AdvOT2e364b11"/>
              </a:rPr>
              <a:t>A way to form such self-assembled structures in solution is to slowly replace a good solvent for the di</a:t>
            </a:r>
            <a:r>
              <a:rPr lang="en-US" sz="1800" dirty="0">
                <a:effectLst/>
                <a:latin typeface="AdvOT2e364b11+fb"/>
              </a:rPr>
              <a:t>ff</a:t>
            </a:r>
            <a:r>
              <a:rPr lang="en-US" sz="1800" dirty="0">
                <a:effectLst/>
                <a:latin typeface="AdvOT2e364b11"/>
              </a:rPr>
              <a:t>erent blocks by a very selective solvent, which is even a nonsolvent for one of the blocks. This can be achieved by dialysis of a block copolymer in a good solvent against a nonsolvent. </a:t>
            </a:r>
            <a:endParaRPr lang="en-US" dirty="0"/>
          </a:p>
        </p:txBody>
      </p:sp>
      <p:sp>
        <p:nvSpPr>
          <p:cNvPr id="11" name="TextBox 10">
            <a:extLst>
              <a:ext uri="{FF2B5EF4-FFF2-40B4-BE49-F238E27FC236}">
                <a16:creationId xmlns:a16="http://schemas.microsoft.com/office/drawing/2014/main" id="{F5AE3B10-A8BC-E4DA-79A8-49830EA63BC5}"/>
              </a:ext>
            </a:extLst>
          </p:cNvPr>
          <p:cNvSpPr txBox="1"/>
          <p:nvPr/>
        </p:nvSpPr>
        <p:spPr>
          <a:xfrm>
            <a:off x="2936240" y="3442733"/>
            <a:ext cx="6096000" cy="1200329"/>
          </a:xfrm>
          <a:prstGeom prst="rect">
            <a:avLst/>
          </a:prstGeom>
          <a:noFill/>
        </p:spPr>
        <p:txBody>
          <a:bodyPr wrap="square">
            <a:spAutoFit/>
          </a:bodyPr>
          <a:lstStyle/>
          <a:p>
            <a:r>
              <a:rPr lang="el-GR" sz="1800" dirty="0">
                <a:effectLst/>
                <a:latin typeface="AdvOTdd3b7348.I+03"/>
              </a:rPr>
              <a:t>φ </a:t>
            </a:r>
            <a:r>
              <a:rPr lang="el-GR" sz="1800" dirty="0">
                <a:effectLst/>
                <a:latin typeface="AdvOT2e364b11"/>
              </a:rPr>
              <a:t>= </a:t>
            </a:r>
            <a:r>
              <a:rPr lang="el-GR" sz="1800" dirty="0">
                <a:effectLst/>
                <a:latin typeface="AdvOTdd3b7348.I+03"/>
              </a:rPr>
              <a:t>φ</a:t>
            </a:r>
            <a:r>
              <a:rPr lang="en-US" sz="800" dirty="0">
                <a:effectLst/>
                <a:latin typeface="AdvOT2e364b11"/>
              </a:rPr>
              <a:t>A</a:t>
            </a:r>
            <a:r>
              <a:rPr lang="en-US" sz="1800" dirty="0">
                <a:effectLst/>
                <a:latin typeface="AdvOT2e364b11"/>
              </a:rPr>
              <a:t>/</a:t>
            </a:r>
            <a:r>
              <a:rPr lang="el-GR" sz="1800" dirty="0">
                <a:effectLst/>
                <a:latin typeface="AdvOTdd3b7348.I+03"/>
              </a:rPr>
              <a:t>φ</a:t>
            </a:r>
            <a:r>
              <a:rPr lang="en-US" sz="800" dirty="0">
                <a:effectLst/>
                <a:latin typeface="AdvOT2e364b11"/>
              </a:rPr>
              <a:t>P </a:t>
            </a:r>
            <a:r>
              <a:rPr lang="en-US" sz="1800" dirty="0">
                <a:effectLst/>
                <a:latin typeface="AdvOT2e364b11"/>
              </a:rPr>
              <a:t>with </a:t>
            </a:r>
            <a:r>
              <a:rPr lang="el-GR" sz="1800" dirty="0">
                <a:effectLst/>
                <a:latin typeface="AdvOTdd3b7348.I+03"/>
              </a:rPr>
              <a:t>φ</a:t>
            </a:r>
            <a:r>
              <a:rPr lang="en-US" sz="800" dirty="0">
                <a:effectLst/>
                <a:latin typeface="AdvOT2e364b11"/>
              </a:rPr>
              <a:t>A </a:t>
            </a:r>
            <a:endParaRPr lang="en-US" dirty="0"/>
          </a:p>
          <a:p>
            <a:r>
              <a:rPr lang="en-US" sz="1800" dirty="0">
                <a:effectLst/>
                <a:latin typeface="AdvOT2e364b11"/>
              </a:rPr>
              <a:t>and </a:t>
            </a:r>
            <a:r>
              <a:rPr lang="el-GR" sz="1800" dirty="0">
                <a:effectLst/>
                <a:latin typeface="AdvOTdd3b7348.I+03"/>
              </a:rPr>
              <a:t>φ </a:t>
            </a:r>
            <a:r>
              <a:rPr lang="el-GR" sz="1800" dirty="0">
                <a:effectLst/>
                <a:latin typeface="AdvOT2e364b11"/>
              </a:rPr>
              <a:t>= </a:t>
            </a:r>
            <a:r>
              <a:rPr lang="el-GR" sz="1800" dirty="0">
                <a:effectLst/>
                <a:latin typeface="AdvOTdd3b7348.I+03"/>
              </a:rPr>
              <a:t>φ </a:t>
            </a:r>
            <a:r>
              <a:rPr lang="el-GR" sz="1800" dirty="0">
                <a:effectLst/>
                <a:latin typeface="AdvOT2e364b11"/>
              </a:rPr>
              <a:t>+ </a:t>
            </a:r>
            <a:r>
              <a:rPr lang="el-GR" sz="1800" dirty="0">
                <a:effectLst/>
                <a:latin typeface="AdvOTdd3b7348.I+03"/>
              </a:rPr>
              <a:t>φ </a:t>
            </a:r>
            <a:r>
              <a:rPr lang="en-US" sz="1800" dirty="0">
                <a:effectLst/>
                <a:latin typeface="AdvOT2e364b11"/>
              </a:rPr>
              <a:t>denoting the density of polymer block A and </a:t>
            </a:r>
            <a:r>
              <a:rPr lang="en-US" sz="800" dirty="0">
                <a:effectLst/>
                <a:latin typeface="AdvOT2e364b11"/>
              </a:rPr>
              <a:t>PAB </a:t>
            </a:r>
            <a:endParaRPr lang="en-US" dirty="0"/>
          </a:p>
          <a:p>
            <a:r>
              <a:rPr lang="en-US" sz="1800" dirty="0">
                <a:effectLst/>
                <a:latin typeface="AdvOT2e364b11"/>
              </a:rPr>
              <a:t>the total polymer density</a:t>
            </a:r>
            <a:br>
              <a:rPr lang="en-US" sz="1800" dirty="0">
                <a:effectLst/>
                <a:latin typeface="AdvOT2e364b11"/>
              </a:rPr>
            </a:br>
            <a:endParaRPr lang="en-US" dirty="0"/>
          </a:p>
        </p:txBody>
      </p:sp>
      <p:sp>
        <p:nvSpPr>
          <p:cNvPr id="13" name="TextBox 12">
            <a:extLst>
              <a:ext uri="{FF2B5EF4-FFF2-40B4-BE49-F238E27FC236}">
                <a16:creationId xmlns:a16="http://schemas.microsoft.com/office/drawing/2014/main" id="{2258481C-F644-8945-4050-F1D51F00DCAD}"/>
              </a:ext>
            </a:extLst>
          </p:cNvPr>
          <p:cNvSpPr txBox="1"/>
          <p:nvPr/>
        </p:nvSpPr>
        <p:spPr>
          <a:xfrm>
            <a:off x="2936240" y="4643062"/>
            <a:ext cx="6096000" cy="646331"/>
          </a:xfrm>
          <a:prstGeom prst="rect">
            <a:avLst/>
          </a:prstGeom>
          <a:noFill/>
        </p:spPr>
        <p:txBody>
          <a:bodyPr wrap="square">
            <a:spAutoFit/>
          </a:bodyPr>
          <a:lstStyle/>
          <a:p>
            <a:r>
              <a:rPr lang="en-US" sz="1800" dirty="0">
                <a:effectLst/>
                <a:latin typeface="AdvOT2e364b11"/>
              </a:rPr>
              <a:t>decoupling the fast microphase separation and the slow </a:t>
            </a:r>
            <a:r>
              <a:rPr lang="en-US" sz="1800" dirty="0" err="1">
                <a:effectLst/>
                <a:latin typeface="AdvOT2e364b11"/>
              </a:rPr>
              <a:t>macrophase</a:t>
            </a:r>
            <a:r>
              <a:rPr lang="en-US" sz="1800" dirty="0">
                <a:effectLst/>
                <a:latin typeface="AdvOT2e364b11"/>
              </a:rPr>
              <a:t> separation </a:t>
            </a:r>
            <a:endParaRPr lang="en-US" dirty="0"/>
          </a:p>
        </p:txBody>
      </p:sp>
      <p:sp>
        <p:nvSpPr>
          <p:cNvPr id="17" name="TextBox 16">
            <a:extLst>
              <a:ext uri="{FF2B5EF4-FFF2-40B4-BE49-F238E27FC236}">
                <a16:creationId xmlns:a16="http://schemas.microsoft.com/office/drawing/2014/main" id="{9D004AE6-CB14-E71D-04DB-B8C2BEDCC68C}"/>
              </a:ext>
            </a:extLst>
          </p:cNvPr>
          <p:cNvSpPr txBox="1"/>
          <p:nvPr/>
        </p:nvSpPr>
        <p:spPr>
          <a:xfrm>
            <a:off x="2936240" y="5566392"/>
            <a:ext cx="6096000" cy="923330"/>
          </a:xfrm>
          <a:prstGeom prst="rect">
            <a:avLst/>
          </a:prstGeom>
          <a:noFill/>
        </p:spPr>
        <p:txBody>
          <a:bodyPr wrap="square">
            <a:spAutoFit/>
          </a:bodyPr>
          <a:lstStyle/>
          <a:p>
            <a:r>
              <a:rPr lang="en-US" sz="1800" dirty="0">
                <a:effectLst/>
                <a:latin typeface="AdvOT2e364b11"/>
              </a:rPr>
              <a:t>self-assembly or microphase separation can be induced by temperature jumps, solvent evaporation, or solvent</a:t>
            </a:r>
            <a:r>
              <a:rPr lang="en-US" sz="1800" dirty="0">
                <a:effectLst/>
                <a:latin typeface="AdvOT8608a8d1+22"/>
              </a:rPr>
              <a:t>−</a:t>
            </a:r>
            <a:r>
              <a:rPr lang="en-US" sz="1800" dirty="0">
                <a:effectLst/>
                <a:latin typeface="AdvOT2e364b11"/>
              </a:rPr>
              <a:t>nonsolvent exchange. </a:t>
            </a:r>
            <a:endParaRPr lang="en-US" dirty="0"/>
          </a:p>
        </p:txBody>
      </p:sp>
      <p:sp>
        <p:nvSpPr>
          <p:cNvPr id="2" name="Slide Number Placeholder 1">
            <a:extLst>
              <a:ext uri="{FF2B5EF4-FFF2-40B4-BE49-F238E27FC236}">
                <a16:creationId xmlns:a16="http://schemas.microsoft.com/office/drawing/2014/main" id="{DDEF68D6-21A0-0E22-B06A-9DDFF71B14DC}"/>
              </a:ext>
            </a:extLst>
          </p:cNvPr>
          <p:cNvSpPr>
            <a:spLocks noGrp="1"/>
          </p:cNvSpPr>
          <p:nvPr>
            <p:ph type="sldNum" sz="quarter" idx="12"/>
          </p:nvPr>
        </p:nvSpPr>
        <p:spPr/>
        <p:txBody>
          <a:bodyPr/>
          <a:lstStyle/>
          <a:p>
            <a:fld id="{C0270829-3BC5-7549-A5B9-DF52643DB900}" type="slidenum">
              <a:rPr lang="en-US" smtClean="0"/>
              <a:t>106</a:t>
            </a:fld>
            <a:endParaRPr lang="en-US"/>
          </a:p>
        </p:txBody>
      </p:sp>
    </p:spTree>
    <p:extLst>
      <p:ext uri="{BB962C8B-B14F-4D97-AF65-F5344CB8AC3E}">
        <p14:creationId xmlns:p14="http://schemas.microsoft.com/office/powerpoint/2010/main" val="35487021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3FAEBC3-9A09-CD17-19DF-464D2606F986}"/>
              </a:ext>
            </a:extLst>
          </p:cNvPr>
          <p:cNvSpPr txBox="1"/>
          <p:nvPr/>
        </p:nvSpPr>
        <p:spPr>
          <a:xfrm>
            <a:off x="3048000" y="3105835"/>
            <a:ext cx="6096000" cy="923330"/>
          </a:xfrm>
          <a:prstGeom prst="rect">
            <a:avLst/>
          </a:prstGeom>
          <a:noFill/>
        </p:spPr>
        <p:txBody>
          <a:bodyPr wrap="square">
            <a:spAutoFit/>
          </a:bodyPr>
          <a:lstStyle/>
          <a:p>
            <a:r>
              <a:rPr lang="en-US" sz="1800" dirty="0">
                <a:effectLst/>
                <a:latin typeface="AdvOT2e364b11"/>
              </a:rPr>
              <a:t>or a pure, symmetric </a:t>
            </a:r>
            <a:r>
              <a:rPr lang="en-US" sz="1800" dirty="0" err="1">
                <a:effectLst/>
                <a:latin typeface="AdvOT2e364b11"/>
              </a:rPr>
              <a:t>diblock</a:t>
            </a:r>
            <a:r>
              <a:rPr lang="en-US" sz="1800" dirty="0">
                <a:effectLst/>
                <a:latin typeface="AdvOT2e364b11"/>
              </a:rPr>
              <a:t> copolymer, the mean- </a:t>
            </a:r>
            <a:endParaRPr lang="en-US" dirty="0"/>
          </a:p>
          <a:p>
            <a:r>
              <a:rPr lang="en-US" sz="1800" dirty="0">
                <a:effectLst/>
                <a:latin typeface="AdvOT2e364b11+fb"/>
              </a:rPr>
              <a:t>fi</a:t>
            </a:r>
            <a:r>
              <a:rPr lang="en-US" sz="1800" dirty="0">
                <a:effectLst/>
                <a:latin typeface="AdvOT2e364b11"/>
              </a:rPr>
              <a:t>eld prediction of the order</a:t>
            </a:r>
            <a:r>
              <a:rPr lang="en-US" sz="1800" dirty="0">
                <a:effectLst/>
                <a:latin typeface="AdvOT8608a8d1+22"/>
              </a:rPr>
              <a:t>−</a:t>
            </a:r>
            <a:r>
              <a:rPr lang="en-US" sz="1800" dirty="0">
                <a:effectLst/>
                <a:latin typeface="AdvOT2e364b11"/>
              </a:rPr>
              <a:t>disorder transition (ODT) is </a:t>
            </a:r>
            <a:r>
              <a:rPr lang="el-GR" sz="1800" dirty="0">
                <a:effectLst/>
                <a:latin typeface="AdvOTdd3b7348.I+03"/>
              </a:rPr>
              <a:t>χ </a:t>
            </a:r>
            <a:r>
              <a:rPr lang="en-US" sz="1800" dirty="0">
                <a:effectLst/>
                <a:latin typeface="AdvOT02ce3bbb.I"/>
              </a:rPr>
              <a:t>N = 10.5 </a:t>
            </a:r>
            <a:endParaRPr lang="en-US" dirty="0"/>
          </a:p>
        </p:txBody>
      </p:sp>
      <p:sp>
        <p:nvSpPr>
          <p:cNvPr id="2" name="Slide Number Placeholder 1">
            <a:extLst>
              <a:ext uri="{FF2B5EF4-FFF2-40B4-BE49-F238E27FC236}">
                <a16:creationId xmlns:a16="http://schemas.microsoft.com/office/drawing/2014/main" id="{EC58986A-7BB8-8592-DFBF-B6D17FF119D9}"/>
              </a:ext>
            </a:extLst>
          </p:cNvPr>
          <p:cNvSpPr>
            <a:spLocks noGrp="1"/>
          </p:cNvSpPr>
          <p:nvPr>
            <p:ph type="sldNum" sz="quarter" idx="12"/>
          </p:nvPr>
        </p:nvSpPr>
        <p:spPr/>
        <p:txBody>
          <a:bodyPr/>
          <a:lstStyle/>
          <a:p>
            <a:fld id="{C0270829-3BC5-7549-A5B9-DF52643DB900}" type="slidenum">
              <a:rPr lang="en-US" smtClean="0"/>
              <a:t>107</a:t>
            </a:fld>
            <a:endParaRPr lang="en-US"/>
          </a:p>
        </p:txBody>
      </p:sp>
    </p:spTree>
    <p:extLst>
      <p:ext uri="{BB962C8B-B14F-4D97-AF65-F5344CB8AC3E}">
        <p14:creationId xmlns:p14="http://schemas.microsoft.com/office/powerpoint/2010/main" val="4517545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743D15-5545-3984-295C-4084D009C671}"/>
              </a:ext>
            </a:extLst>
          </p:cNvPr>
          <p:cNvSpPr txBox="1"/>
          <p:nvPr/>
        </p:nvSpPr>
        <p:spPr>
          <a:xfrm>
            <a:off x="2966720" y="509508"/>
            <a:ext cx="6096000" cy="738664"/>
          </a:xfrm>
          <a:prstGeom prst="rect">
            <a:avLst/>
          </a:prstGeom>
          <a:noFill/>
        </p:spPr>
        <p:txBody>
          <a:bodyPr wrap="square">
            <a:spAutoFit/>
          </a:bodyPr>
          <a:lstStyle/>
          <a:p>
            <a:r>
              <a:rPr lang="en-US" sz="2400" dirty="0">
                <a:effectLst/>
                <a:latin typeface="AdvOTce3d9a73"/>
              </a:rPr>
              <a:t>4. HOMOPOLYMER MEMBRANES </a:t>
            </a:r>
            <a:r>
              <a:rPr lang="en-US" sz="1800" dirty="0">
                <a:effectLst/>
                <a:latin typeface="AdvOTce3d9a73"/>
              </a:rPr>
              <a:t>4.1. Phase-Inversion Membranes </a:t>
            </a:r>
            <a:endParaRPr lang="en-US" dirty="0"/>
          </a:p>
        </p:txBody>
      </p:sp>
      <p:pic>
        <p:nvPicPr>
          <p:cNvPr id="4" name="Picture 3">
            <a:extLst>
              <a:ext uri="{FF2B5EF4-FFF2-40B4-BE49-F238E27FC236}">
                <a16:creationId xmlns:a16="http://schemas.microsoft.com/office/drawing/2014/main" id="{55FE7551-2CCB-90AB-1CE0-EE363C85476F}"/>
              </a:ext>
            </a:extLst>
          </p:cNvPr>
          <p:cNvPicPr>
            <a:picLocks noChangeAspect="1"/>
          </p:cNvPicPr>
          <p:nvPr/>
        </p:nvPicPr>
        <p:blipFill>
          <a:blip r:embed="rId2"/>
          <a:stretch>
            <a:fillRect/>
          </a:stretch>
        </p:blipFill>
        <p:spPr>
          <a:xfrm>
            <a:off x="2814041" y="1621294"/>
            <a:ext cx="5012147" cy="5236705"/>
          </a:xfrm>
          <a:prstGeom prst="rect">
            <a:avLst/>
          </a:prstGeom>
        </p:spPr>
      </p:pic>
      <p:sp>
        <p:nvSpPr>
          <p:cNvPr id="6" name="TextBox 5">
            <a:extLst>
              <a:ext uri="{FF2B5EF4-FFF2-40B4-BE49-F238E27FC236}">
                <a16:creationId xmlns:a16="http://schemas.microsoft.com/office/drawing/2014/main" id="{716135B0-D835-0D48-1978-0B0E8E5196A1}"/>
              </a:ext>
            </a:extLst>
          </p:cNvPr>
          <p:cNvSpPr txBox="1"/>
          <p:nvPr/>
        </p:nvSpPr>
        <p:spPr>
          <a:xfrm>
            <a:off x="7218959" y="2042775"/>
            <a:ext cx="4318000" cy="1200329"/>
          </a:xfrm>
          <a:prstGeom prst="rect">
            <a:avLst/>
          </a:prstGeom>
          <a:noFill/>
        </p:spPr>
        <p:txBody>
          <a:bodyPr wrap="square">
            <a:spAutoFit/>
          </a:bodyPr>
          <a:lstStyle/>
          <a:p>
            <a:r>
              <a:rPr lang="en-US" sz="1800" dirty="0">
                <a:effectLst/>
                <a:latin typeface="AdvOT2e364b11"/>
              </a:rPr>
              <a:t>integral-asymmetric membrane. It was a cellulose acetate membrane for reverse osmosis that displayed a good salt rejection combined with high </a:t>
            </a:r>
            <a:r>
              <a:rPr lang="en-US" sz="1800" dirty="0">
                <a:effectLst/>
                <a:latin typeface="AdvOT2e364b11+fb"/>
              </a:rPr>
              <a:t>fl</a:t>
            </a:r>
            <a:r>
              <a:rPr lang="en-US" sz="1800" dirty="0">
                <a:effectLst/>
                <a:latin typeface="AdvOT2e364b11"/>
              </a:rPr>
              <a:t>ux </a:t>
            </a:r>
            <a:endParaRPr lang="en-US" dirty="0"/>
          </a:p>
        </p:txBody>
      </p:sp>
      <p:sp>
        <p:nvSpPr>
          <p:cNvPr id="8" name="TextBox 7">
            <a:extLst>
              <a:ext uri="{FF2B5EF4-FFF2-40B4-BE49-F238E27FC236}">
                <a16:creationId xmlns:a16="http://schemas.microsoft.com/office/drawing/2014/main" id="{1E4830E0-560E-3254-4D4E-971C80B18435}"/>
              </a:ext>
            </a:extLst>
          </p:cNvPr>
          <p:cNvSpPr txBox="1"/>
          <p:nvPr/>
        </p:nvSpPr>
        <p:spPr>
          <a:xfrm>
            <a:off x="8055973" y="4034889"/>
            <a:ext cx="3251200" cy="2031325"/>
          </a:xfrm>
          <a:prstGeom prst="rect">
            <a:avLst/>
          </a:prstGeom>
          <a:noFill/>
        </p:spPr>
        <p:txBody>
          <a:bodyPr wrap="square">
            <a:spAutoFit/>
          </a:bodyPr>
          <a:lstStyle/>
          <a:p>
            <a:r>
              <a:rPr lang="en-US" sz="1800" dirty="0">
                <a:effectLst/>
                <a:latin typeface="AdvOT2e364b11"/>
              </a:rPr>
              <a:t>These membranes display a rather dense (and thus selective) surface layer on top of a more open, porous (and thus less resistive) substructure. The substructure can be spongy or display </a:t>
            </a:r>
            <a:r>
              <a:rPr lang="en-US" sz="1800" dirty="0">
                <a:effectLst/>
                <a:latin typeface="AdvOT2e364b11+fb"/>
              </a:rPr>
              <a:t>fi</a:t>
            </a:r>
            <a:r>
              <a:rPr lang="en-US" sz="1800" dirty="0">
                <a:effectLst/>
                <a:latin typeface="AdvOT2e364b11"/>
              </a:rPr>
              <a:t>nger-like </a:t>
            </a:r>
            <a:r>
              <a:rPr lang="en-US" sz="1800" dirty="0" err="1">
                <a:effectLst/>
                <a:latin typeface="AdvOT2e364b11"/>
              </a:rPr>
              <a:t>macrovoids</a:t>
            </a:r>
            <a:r>
              <a:rPr lang="en-US" sz="1800" dirty="0">
                <a:effectLst/>
                <a:latin typeface="AdvOT2e364b11"/>
              </a:rPr>
              <a:t>. </a:t>
            </a:r>
            <a:endParaRPr lang="en-US" dirty="0"/>
          </a:p>
        </p:txBody>
      </p:sp>
      <p:sp>
        <p:nvSpPr>
          <p:cNvPr id="2" name="Slide Number Placeholder 1">
            <a:extLst>
              <a:ext uri="{FF2B5EF4-FFF2-40B4-BE49-F238E27FC236}">
                <a16:creationId xmlns:a16="http://schemas.microsoft.com/office/drawing/2014/main" id="{33B21A6E-1BE2-4A81-6DBB-EC845297F335}"/>
              </a:ext>
            </a:extLst>
          </p:cNvPr>
          <p:cNvSpPr>
            <a:spLocks noGrp="1"/>
          </p:cNvSpPr>
          <p:nvPr>
            <p:ph type="sldNum" sz="quarter" idx="12"/>
          </p:nvPr>
        </p:nvSpPr>
        <p:spPr/>
        <p:txBody>
          <a:bodyPr/>
          <a:lstStyle/>
          <a:p>
            <a:fld id="{C0270829-3BC5-7549-A5B9-DF52643DB900}" type="slidenum">
              <a:rPr lang="en-US" smtClean="0"/>
              <a:t>108</a:t>
            </a:fld>
            <a:endParaRPr lang="en-US"/>
          </a:p>
        </p:txBody>
      </p:sp>
    </p:spTree>
    <p:extLst>
      <p:ext uri="{BB962C8B-B14F-4D97-AF65-F5344CB8AC3E}">
        <p14:creationId xmlns:p14="http://schemas.microsoft.com/office/powerpoint/2010/main" val="1060615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3C9F74D-8761-217F-0F10-0054B2B7978D}"/>
              </a:ext>
            </a:extLst>
          </p:cNvPr>
          <p:cNvSpPr txBox="1"/>
          <p:nvPr/>
        </p:nvSpPr>
        <p:spPr>
          <a:xfrm>
            <a:off x="1618129" y="1162813"/>
            <a:ext cx="6096000" cy="4801314"/>
          </a:xfrm>
          <a:prstGeom prst="rect">
            <a:avLst/>
          </a:prstGeom>
          <a:noFill/>
        </p:spPr>
        <p:txBody>
          <a:bodyPr wrap="square">
            <a:spAutoFit/>
          </a:bodyPr>
          <a:lstStyle/>
          <a:p>
            <a:r>
              <a:rPr lang="en-US" sz="1800" dirty="0" err="1">
                <a:effectLst/>
                <a:latin typeface="AdvOT2e364b11"/>
              </a:rPr>
              <a:t>Strathmann</a:t>
            </a:r>
            <a:r>
              <a:rPr lang="en-US" sz="1800" dirty="0">
                <a:effectLst/>
                <a:latin typeface="AdvOT2e364b11"/>
              </a:rPr>
              <a:t> et al. presented experimental data on polyamide membranes, which were prepared by casting a polyamide solution </a:t>
            </a:r>
            <a:r>
              <a:rPr lang="en-US" sz="1800" dirty="0">
                <a:effectLst/>
                <a:latin typeface="AdvOT2e364b11+fb"/>
              </a:rPr>
              <a:t>fi</a:t>
            </a:r>
            <a:r>
              <a:rPr lang="en-US" sz="1800" dirty="0">
                <a:effectLst/>
                <a:latin typeface="AdvOT2e364b11"/>
              </a:rPr>
              <a:t>lm into a mixture of the solvent with water (nonsolvent).</a:t>
            </a:r>
            <a:r>
              <a:rPr lang="en-US" sz="800" dirty="0">
                <a:solidFill>
                  <a:srgbClr val="072DFF"/>
                </a:solidFill>
                <a:effectLst/>
                <a:latin typeface="AdvOT2e364b11"/>
              </a:rPr>
              <a:t>140 </a:t>
            </a:r>
            <a:r>
              <a:rPr lang="en-US" sz="1800" dirty="0">
                <a:effectLst/>
                <a:latin typeface="AdvOT2e364b11"/>
              </a:rPr>
              <a:t>In this way, the e</a:t>
            </a:r>
            <a:r>
              <a:rPr lang="en-US" sz="1800" dirty="0">
                <a:effectLst/>
                <a:latin typeface="AdvOT2e364b11+fb"/>
              </a:rPr>
              <a:t>ff</a:t>
            </a:r>
            <a:r>
              <a:rPr lang="en-US" sz="1800" dirty="0">
                <a:effectLst/>
                <a:latin typeface="AdvOT2e364b11"/>
              </a:rPr>
              <a:t>ective incompatibility between polymer and precipitant was varied, and the resulting membranes showed </a:t>
            </a:r>
            <a:r>
              <a:rPr lang="en-US" sz="1800" dirty="0" err="1">
                <a:effectLst/>
                <a:latin typeface="AdvOT2e364b11"/>
              </a:rPr>
              <a:t>macrovoids</a:t>
            </a:r>
            <a:r>
              <a:rPr lang="en-US" sz="1800" dirty="0">
                <a:effectLst/>
                <a:latin typeface="AdvOT2e364b11"/>
              </a:rPr>
              <a:t> when precipitated in pure water and a sponge structure in water mixed with 75% of solvent. The formation of </a:t>
            </a:r>
            <a:r>
              <a:rPr lang="en-US" sz="1800" dirty="0" err="1">
                <a:effectLst/>
                <a:latin typeface="AdvOT2e364b11"/>
              </a:rPr>
              <a:t>macrovoids</a:t>
            </a:r>
            <a:r>
              <a:rPr lang="en-US" sz="1800" dirty="0">
                <a:effectLst/>
                <a:latin typeface="AdvOT2e364b11"/>
              </a:rPr>
              <a:t> was explained by the fast precipitation of a polymer-rich skin layer at the </a:t>
            </a:r>
            <a:r>
              <a:rPr lang="en-US" sz="1800" dirty="0">
                <a:effectLst/>
                <a:latin typeface="AdvOT2e364b11+fb"/>
              </a:rPr>
              <a:t>fi</a:t>
            </a:r>
            <a:r>
              <a:rPr lang="en-US" sz="1800" dirty="0">
                <a:effectLst/>
                <a:latin typeface="AdvOT2e364b11"/>
              </a:rPr>
              <a:t>lm surface in case of a strongly incompatible precipitant (in this case, pure water) and the concomitant mechanical stresses in this top layer, which lead to defects at the surface. Across these defects, a fast penetration of precipitant into the polymer </a:t>
            </a:r>
            <a:r>
              <a:rPr lang="en-US" sz="1800" dirty="0">
                <a:effectLst/>
                <a:latin typeface="AdvOT2e364b11+fb"/>
              </a:rPr>
              <a:t>fi</a:t>
            </a:r>
            <a:r>
              <a:rPr lang="en-US" sz="1800" dirty="0">
                <a:effectLst/>
                <a:latin typeface="AdvOT2e364b11"/>
              </a:rPr>
              <a:t>lm occurs, resulting in </a:t>
            </a:r>
            <a:r>
              <a:rPr lang="en-US" sz="1800" dirty="0">
                <a:effectLst/>
                <a:latin typeface="AdvOT2e364b11+fb"/>
              </a:rPr>
              <a:t>fi</a:t>
            </a:r>
            <a:r>
              <a:rPr lang="en-US" sz="1800" dirty="0">
                <a:effectLst/>
                <a:latin typeface="AdvOT2e364b11"/>
              </a:rPr>
              <a:t>nger- like </a:t>
            </a:r>
            <a:r>
              <a:rPr lang="en-US" sz="1800" dirty="0" err="1">
                <a:effectLst/>
                <a:latin typeface="AdvOT2e364b11"/>
              </a:rPr>
              <a:t>macrovoids</a:t>
            </a:r>
            <a:r>
              <a:rPr lang="en-US" sz="1800" dirty="0">
                <a:effectLst/>
                <a:latin typeface="AdvOT2e364b11"/>
              </a:rPr>
              <a:t>. In the case of a weak precipitant, in contrast, phase separation occurs slower; i.e., the phase-separation front slowly moves across the polymer </a:t>
            </a:r>
            <a:r>
              <a:rPr lang="en-US" sz="1800" dirty="0">
                <a:effectLst/>
                <a:latin typeface="AdvOT2e364b11+fb"/>
              </a:rPr>
              <a:t>fi</a:t>
            </a:r>
            <a:r>
              <a:rPr lang="en-US" sz="1800" dirty="0">
                <a:effectLst/>
                <a:latin typeface="AdvOT2e364b11"/>
              </a:rPr>
              <a:t>lm, resulting in a </a:t>
            </a:r>
            <a:r>
              <a:rPr lang="en-US" sz="1800" dirty="0" err="1">
                <a:effectLst/>
                <a:latin typeface="AdvOT2e364b11"/>
              </a:rPr>
              <a:t>cocontinuous</a:t>
            </a:r>
            <a:r>
              <a:rPr lang="en-US" sz="1800" dirty="0">
                <a:effectLst/>
                <a:latin typeface="AdvOT2e364b11"/>
              </a:rPr>
              <a:t> sponge structure. </a:t>
            </a:r>
            <a:endParaRPr lang="en-US" dirty="0"/>
          </a:p>
        </p:txBody>
      </p:sp>
      <p:pic>
        <p:nvPicPr>
          <p:cNvPr id="2050" name="Picture 2">
            <a:extLst>
              <a:ext uri="{FF2B5EF4-FFF2-40B4-BE49-F238E27FC236}">
                <a16:creationId xmlns:a16="http://schemas.microsoft.com/office/drawing/2014/main" id="{A7DE0967-6EB9-DAEA-4FCF-5CABD5C89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14129" y="107950"/>
            <a:ext cx="4477871" cy="121648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6A917FB-9A79-7365-73CC-D539545B1F06}"/>
              </a:ext>
            </a:extLst>
          </p:cNvPr>
          <p:cNvSpPr>
            <a:spLocks noGrp="1"/>
          </p:cNvSpPr>
          <p:nvPr>
            <p:ph type="sldNum" sz="quarter" idx="12"/>
          </p:nvPr>
        </p:nvSpPr>
        <p:spPr/>
        <p:txBody>
          <a:bodyPr/>
          <a:lstStyle/>
          <a:p>
            <a:fld id="{C0270829-3BC5-7549-A5B9-DF52643DB900}" type="slidenum">
              <a:rPr lang="en-US" smtClean="0"/>
              <a:t>109</a:t>
            </a:fld>
            <a:endParaRPr lang="en-US"/>
          </a:p>
        </p:txBody>
      </p:sp>
    </p:spTree>
    <p:extLst>
      <p:ext uri="{BB962C8B-B14F-4D97-AF65-F5344CB8AC3E}">
        <p14:creationId xmlns:p14="http://schemas.microsoft.com/office/powerpoint/2010/main" val="298306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11</a:t>
            </a:fld>
            <a:endParaRPr lang="en-US"/>
          </a:p>
        </p:txBody>
      </p:sp>
      <p:pic>
        <p:nvPicPr>
          <p:cNvPr id="5" name="Picture 4">
            <a:extLst>
              <a:ext uri="{FF2B5EF4-FFF2-40B4-BE49-F238E27FC236}">
                <a16:creationId xmlns:a16="http://schemas.microsoft.com/office/drawing/2014/main" id="{7DDE5619-A5AF-F5D0-0BF0-57EED1C7B153}"/>
              </a:ext>
            </a:extLst>
          </p:cNvPr>
          <p:cNvPicPr>
            <a:picLocks noChangeAspect="1"/>
          </p:cNvPicPr>
          <p:nvPr/>
        </p:nvPicPr>
        <p:blipFill>
          <a:blip r:embed="rId2"/>
          <a:stretch>
            <a:fillRect/>
          </a:stretch>
        </p:blipFill>
        <p:spPr>
          <a:xfrm>
            <a:off x="3393558" y="0"/>
            <a:ext cx="5404884" cy="6858000"/>
          </a:xfrm>
          <a:prstGeom prst="rect">
            <a:avLst/>
          </a:prstGeom>
        </p:spPr>
      </p:pic>
    </p:spTree>
    <p:extLst>
      <p:ext uri="{BB962C8B-B14F-4D97-AF65-F5344CB8AC3E}">
        <p14:creationId xmlns:p14="http://schemas.microsoft.com/office/powerpoint/2010/main" val="99262839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77E10-E77B-B339-DF49-30CBC13CA495}"/>
              </a:ext>
            </a:extLst>
          </p:cNvPr>
          <p:cNvPicPr>
            <a:picLocks noChangeAspect="1"/>
          </p:cNvPicPr>
          <p:nvPr/>
        </p:nvPicPr>
        <p:blipFill>
          <a:blip r:embed="rId2"/>
          <a:stretch>
            <a:fillRect/>
          </a:stretch>
        </p:blipFill>
        <p:spPr>
          <a:xfrm>
            <a:off x="2058981" y="0"/>
            <a:ext cx="5330838" cy="6858000"/>
          </a:xfrm>
          <a:prstGeom prst="rect">
            <a:avLst/>
          </a:prstGeom>
        </p:spPr>
      </p:pic>
      <p:pic>
        <p:nvPicPr>
          <p:cNvPr id="1026" name="Picture 2" descr="undefined">
            <a:extLst>
              <a:ext uri="{FF2B5EF4-FFF2-40B4-BE49-F238E27FC236}">
                <a16:creationId xmlns:a16="http://schemas.microsoft.com/office/drawing/2014/main" id="{3E92DF27-7F1A-6774-DDB9-08005D1BE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4090" y="1574053"/>
            <a:ext cx="3755216" cy="81952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8496FA4-1AF9-1048-EF1F-384FFD173B9C}"/>
              </a:ext>
            </a:extLst>
          </p:cNvPr>
          <p:cNvSpPr>
            <a:spLocks noGrp="1"/>
          </p:cNvSpPr>
          <p:nvPr>
            <p:ph type="sldNum" sz="quarter" idx="12"/>
          </p:nvPr>
        </p:nvSpPr>
        <p:spPr/>
        <p:txBody>
          <a:bodyPr/>
          <a:lstStyle/>
          <a:p>
            <a:fld id="{C0270829-3BC5-7549-A5B9-DF52643DB900}" type="slidenum">
              <a:rPr lang="en-US" smtClean="0"/>
              <a:t>110</a:t>
            </a:fld>
            <a:endParaRPr lang="en-US"/>
          </a:p>
        </p:txBody>
      </p:sp>
    </p:spTree>
    <p:extLst>
      <p:ext uri="{BB962C8B-B14F-4D97-AF65-F5344CB8AC3E}">
        <p14:creationId xmlns:p14="http://schemas.microsoft.com/office/powerpoint/2010/main" val="263094001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A413E6-743E-3E29-487F-59937F958AFC}"/>
              </a:ext>
            </a:extLst>
          </p:cNvPr>
          <p:cNvPicPr>
            <a:picLocks noChangeAspect="1"/>
          </p:cNvPicPr>
          <p:nvPr/>
        </p:nvPicPr>
        <p:blipFill>
          <a:blip r:embed="rId2"/>
          <a:stretch>
            <a:fillRect/>
          </a:stretch>
        </p:blipFill>
        <p:spPr>
          <a:xfrm>
            <a:off x="506506" y="1690594"/>
            <a:ext cx="5074586" cy="3217582"/>
          </a:xfrm>
          <a:prstGeom prst="rect">
            <a:avLst/>
          </a:prstGeom>
        </p:spPr>
      </p:pic>
      <p:pic>
        <p:nvPicPr>
          <p:cNvPr id="3" name="Picture 2">
            <a:extLst>
              <a:ext uri="{FF2B5EF4-FFF2-40B4-BE49-F238E27FC236}">
                <a16:creationId xmlns:a16="http://schemas.microsoft.com/office/drawing/2014/main" id="{7310A3BD-732B-94A4-C762-6D56BFEFEC59}"/>
              </a:ext>
            </a:extLst>
          </p:cNvPr>
          <p:cNvPicPr>
            <a:picLocks noChangeAspect="1"/>
          </p:cNvPicPr>
          <p:nvPr/>
        </p:nvPicPr>
        <p:blipFill>
          <a:blip r:embed="rId3"/>
          <a:stretch>
            <a:fillRect/>
          </a:stretch>
        </p:blipFill>
        <p:spPr>
          <a:xfrm>
            <a:off x="5689195" y="262030"/>
            <a:ext cx="6502805" cy="6076203"/>
          </a:xfrm>
          <a:prstGeom prst="rect">
            <a:avLst/>
          </a:prstGeom>
        </p:spPr>
      </p:pic>
      <p:sp>
        <p:nvSpPr>
          <p:cNvPr id="4" name="Slide Number Placeholder 3">
            <a:extLst>
              <a:ext uri="{FF2B5EF4-FFF2-40B4-BE49-F238E27FC236}">
                <a16:creationId xmlns:a16="http://schemas.microsoft.com/office/drawing/2014/main" id="{8637AD59-8006-6298-2772-F0F4F90EC9D8}"/>
              </a:ext>
            </a:extLst>
          </p:cNvPr>
          <p:cNvSpPr>
            <a:spLocks noGrp="1"/>
          </p:cNvSpPr>
          <p:nvPr>
            <p:ph type="sldNum" sz="quarter" idx="12"/>
          </p:nvPr>
        </p:nvSpPr>
        <p:spPr/>
        <p:txBody>
          <a:bodyPr/>
          <a:lstStyle/>
          <a:p>
            <a:fld id="{C0270829-3BC5-7549-A5B9-DF52643DB900}" type="slidenum">
              <a:rPr lang="en-US" smtClean="0"/>
              <a:t>111</a:t>
            </a:fld>
            <a:endParaRPr lang="en-US"/>
          </a:p>
        </p:txBody>
      </p:sp>
    </p:spTree>
    <p:extLst>
      <p:ext uri="{BB962C8B-B14F-4D97-AF65-F5344CB8AC3E}">
        <p14:creationId xmlns:p14="http://schemas.microsoft.com/office/powerpoint/2010/main" val="12056897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73DFD9-C1E0-C3C4-67E3-EFE196B276F1}"/>
              </a:ext>
            </a:extLst>
          </p:cNvPr>
          <p:cNvPicPr>
            <a:picLocks noChangeAspect="1"/>
          </p:cNvPicPr>
          <p:nvPr/>
        </p:nvPicPr>
        <p:blipFill>
          <a:blip r:embed="rId2"/>
          <a:stretch>
            <a:fillRect/>
          </a:stretch>
        </p:blipFill>
        <p:spPr>
          <a:xfrm>
            <a:off x="-31284" y="609600"/>
            <a:ext cx="12122086" cy="5577839"/>
          </a:xfrm>
          <a:prstGeom prst="rect">
            <a:avLst/>
          </a:prstGeom>
        </p:spPr>
      </p:pic>
      <p:sp>
        <p:nvSpPr>
          <p:cNvPr id="3" name="Slide Number Placeholder 2">
            <a:extLst>
              <a:ext uri="{FF2B5EF4-FFF2-40B4-BE49-F238E27FC236}">
                <a16:creationId xmlns:a16="http://schemas.microsoft.com/office/drawing/2014/main" id="{FCFC8FD8-37A5-DD95-E2A1-927C87EFB26F}"/>
              </a:ext>
            </a:extLst>
          </p:cNvPr>
          <p:cNvSpPr>
            <a:spLocks noGrp="1"/>
          </p:cNvSpPr>
          <p:nvPr>
            <p:ph type="sldNum" sz="quarter" idx="12"/>
          </p:nvPr>
        </p:nvSpPr>
        <p:spPr/>
        <p:txBody>
          <a:bodyPr/>
          <a:lstStyle/>
          <a:p>
            <a:fld id="{C0270829-3BC5-7549-A5B9-DF52643DB900}" type="slidenum">
              <a:rPr lang="en-US" smtClean="0"/>
              <a:t>112</a:t>
            </a:fld>
            <a:endParaRPr lang="en-US"/>
          </a:p>
        </p:txBody>
      </p:sp>
    </p:spTree>
    <p:extLst>
      <p:ext uri="{BB962C8B-B14F-4D97-AF65-F5344CB8AC3E}">
        <p14:creationId xmlns:p14="http://schemas.microsoft.com/office/powerpoint/2010/main" val="22438401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CEE64AA-0070-B391-22FF-96295FC5EBDC}"/>
              </a:ext>
            </a:extLst>
          </p:cNvPr>
          <p:cNvSpPr txBox="1"/>
          <p:nvPr/>
        </p:nvSpPr>
        <p:spPr>
          <a:xfrm>
            <a:off x="3046880" y="1332637"/>
            <a:ext cx="6098240" cy="2308324"/>
          </a:xfrm>
          <a:prstGeom prst="rect">
            <a:avLst/>
          </a:prstGeom>
          <a:noFill/>
        </p:spPr>
        <p:txBody>
          <a:bodyPr wrap="square">
            <a:spAutoFit/>
          </a:bodyPr>
          <a:lstStyle/>
          <a:p>
            <a:r>
              <a:rPr lang="en-US" sz="1800" dirty="0">
                <a:effectLst/>
                <a:latin typeface="AdvOT2e364b11"/>
              </a:rPr>
              <a:t>In addition to the bulk equilibrium thermodynamics, the di</a:t>
            </a:r>
            <a:r>
              <a:rPr lang="en-US" sz="1800" dirty="0">
                <a:effectLst/>
                <a:latin typeface="AdvOT2e364b11+fb"/>
              </a:rPr>
              <a:t>ff</a:t>
            </a:r>
            <a:r>
              <a:rPr lang="en-US" sz="1800" dirty="0">
                <a:effectLst/>
                <a:latin typeface="AdvOT2e364b11"/>
              </a:rPr>
              <a:t>erent modeling approaches address </a:t>
            </a:r>
          </a:p>
          <a:p>
            <a:pPr marL="400050" indent="-400050">
              <a:buAutoNum type="romanLcParenBoth"/>
            </a:pPr>
            <a:r>
              <a:rPr lang="en-US" sz="1800" dirty="0">
                <a:effectLst/>
                <a:latin typeface="AdvOT2e364b11"/>
              </a:rPr>
              <a:t>the role of spatial inhomogeneities such as the surface of the solvent- swollen polymer </a:t>
            </a:r>
            <a:r>
              <a:rPr lang="en-US" sz="1800" dirty="0">
                <a:effectLst/>
                <a:latin typeface="AdvOT2e364b11+fb"/>
              </a:rPr>
              <a:t>fi</a:t>
            </a:r>
            <a:r>
              <a:rPr lang="en-US" sz="1800" dirty="0">
                <a:effectLst/>
                <a:latin typeface="AdvOT2e364b11"/>
              </a:rPr>
              <a:t>lm in contact with a nonsolvent and </a:t>
            </a:r>
          </a:p>
          <a:p>
            <a:pPr marL="400050" indent="-400050">
              <a:buAutoNum type="romanLcParenBoth"/>
            </a:pPr>
            <a:r>
              <a:rPr lang="en-US" sz="1800" dirty="0">
                <a:effectLst/>
                <a:latin typeface="AdvOT2e364b11"/>
              </a:rPr>
              <a:t>the kinetics of phase separation, as well as </a:t>
            </a:r>
          </a:p>
          <a:p>
            <a:pPr marL="400050" indent="-400050">
              <a:buAutoNum type="romanLcParenBoth"/>
            </a:pPr>
            <a:r>
              <a:rPr lang="en-US" sz="1800" dirty="0">
                <a:effectLst/>
                <a:latin typeface="AdvOT2e364b11"/>
              </a:rPr>
              <a:t>the arrest of the structure formation by vitri</a:t>
            </a:r>
            <a:r>
              <a:rPr lang="en-US" sz="1800" dirty="0">
                <a:effectLst/>
                <a:latin typeface="AdvOT2e364b11+fb"/>
              </a:rPr>
              <a:t>fi</a:t>
            </a:r>
            <a:r>
              <a:rPr lang="en-US" sz="1800" dirty="0">
                <a:effectLst/>
                <a:latin typeface="AdvOT2e364b11"/>
              </a:rPr>
              <a:t>cation, crystallization, or gelation. </a:t>
            </a:r>
            <a:endParaRPr lang="en-US" dirty="0"/>
          </a:p>
        </p:txBody>
      </p:sp>
      <p:sp>
        <p:nvSpPr>
          <p:cNvPr id="2" name="Slide Number Placeholder 1">
            <a:extLst>
              <a:ext uri="{FF2B5EF4-FFF2-40B4-BE49-F238E27FC236}">
                <a16:creationId xmlns:a16="http://schemas.microsoft.com/office/drawing/2014/main" id="{DDB4CD4A-96F7-3490-80FF-0E9B0FCFE4FA}"/>
              </a:ext>
            </a:extLst>
          </p:cNvPr>
          <p:cNvSpPr>
            <a:spLocks noGrp="1"/>
          </p:cNvSpPr>
          <p:nvPr>
            <p:ph type="sldNum" sz="quarter" idx="12"/>
          </p:nvPr>
        </p:nvSpPr>
        <p:spPr/>
        <p:txBody>
          <a:bodyPr/>
          <a:lstStyle/>
          <a:p>
            <a:fld id="{C0270829-3BC5-7549-A5B9-DF52643DB900}" type="slidenum">
              <a:rPr lang="en-US" smtClean="0"/>
              <a:t>113</a:t>
            </a:fld>
            <a:endParaRPr lang="en-US"/>
          </a:p>
        </p:txBody>
      </p:sp>
    </p:spTree>
    <p:extLst>
      <p:ext uri="{BB962C8B-B14F-4D97-AF65-F5344CB8AC3E}">
        <p14:creationId xmlns:p14="http://schemas.microsoft.com/office/powerpoint/2010/main" val="31073095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43A3E7-087D-5CA9-1A38-EA593E57160D}"/>
              </a:ext>
            </a:extLst>
          </p:cNvPr>
          <p:cNvPicPr>
            <a:picLocks noChangeAspect="1"/>
          </p:cNvPicPr>
          <p:nvPr/>
        </p:nvPicPr>
        <p:blipFill>
          <a:blip r:embed="rId2"/>
          <a:stretch>
            <a:fillRect/>
          </a:stretch>
        </p:blipFill>
        <p:spPr>
          <a:xfrm>
            <a:off x="304800" y="1262380"/>
            <a:ext cx="5588000" cy="3746500"/>
          </a:xfrm>
          <a:prstGeom prst="rect">
            <a:avLst/>
          </a:prstGeom>
        </p:spPr>
      </p:pic>
      <p:pic>
        <p:nvPicPr>
          <p:cNvPr id="3" name="Picture 2">
            <a:extLst>
              <a:ext uri="{FF2B5EF4-FFF2-40B4-BE49-F238E27FC236}">
                <a16:creationId xmlns:a16="http://schemas.microsoft.com/office/drawing/2014/main" id="{3B796149-A5F2-44CF-03FD-C51C9326BBCC}"/>
              </a:ext>
            </a:extLst>
          </p:cNvPr>
          <p:cNvPicPr>
            <a:picLocks noChangeAspect="1"/>
          </p:cNvPicPr>
          <p:nvPr/>
        </p:nvPicPr>
        <p:blipFill>
          <a:blip r:embed="rId3"/>
          <a:stretch>
            <a:fillRect/>
          </a:stretch>
        </p:blipFill>
        <p:spPr>
          <a:xfrm>
            <a:off x="6096000" y="1262380"/>
            <a:ext cx="5610758" cy="4478020"/>
          </a:xfrm>
          <a:prstGeom prst="rect">
            <a:avLst/>
          </a:prstGeom>
        </p:spPr>
      </p:pic>
      <p:sp>
        <p:nvSpPr>
          <p:cNvPr id="4" name="Slide Number Placeholder 3">
            <a:extLst>
              <a:ext uri="{FF2B5EF4-FFF2-40B4-BE49-F238E27FC236}">
                <a16:creationId xmlns:a16="http://schemas.microsoft.com/office/drawing/2014/main" id="{A28B287F-0170-A4DE-F00A-247A1990EBDF}"/>
              </a:ext>
            </a:extLst>
          </p:cNvPr>
          <p:cNvSpPr>
            <a:spLocks noGrp="1"/>
          </p:cNvSpPr>
          <p:nvPr>
            <p:ph type="sldNum" sz="quarter" idx="12"/>
          </p:nvPr>
        </p:nvSpPr>
        <p:spPr/>
        <p:txBody>
          <a:bodyPr/>
          <a:lstStyle/>
          <a:p>
            <a:fld id="{C0270829-3BC5-7549-A5B9-DF52643DB900}" type="slidenum">
              <a:rPr lang="en-US" smtClean="0"/>
              <a:t>114</a:t>
            </a:fld>
            <a:endParaRPr lang="en-US"/>
          </a:p>
        </p:txBody>
      </p:sp>
    </p:spTree>
    <p:extLst>
      <p:ext uri="{BB962C8B-B14F-4D97-AF65-F5344CB8AC3E}">
        <p14:creationId xmlns:p14="http://schemas.microsoft.com/office/powerpoint/2010/main" val="269211804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EE6D6E-521B-F3F9-CA03-3AFC14CCDE50}"/>
              </a:ext>
            </a:extLst>
          </p:cNvPr>
          <p:cNvPicPr>
            <a:picLocks noChangeAspect="1"/>
          </p:cNvPicPr>
          <p:nvPr/>
        </p:nvPicPr>
        <p:blipFill>
          <a:blip r:embed="rId2"/>
          <a:stretch>
            <a:fillRect/>
          </a:stretch>
        </p:blipFill>
        <p:spPr>
          <a:xfrm>
            <a:off x="2489200" y="406400"/>
            <a:ext cx="7213600" cy="6045200"/>
          </a:xfrm>
          <a:prstGeom prst="rect">
            <a:avLst/>
          </a:prstGeom>
        </p:spPr>
      </p:pic>
      <p:sp>
        <p:nvSpPr>
          <p:cNvPr id="3" name="Slide Number Placeholder 2">
            <a:extLst>
              <a:ext uri="{FF2B5EF4-FFF2-40B4-BE49-F238E27FC236}">
                <a16:creationId xmlns:a16="http://schemas.microsoft.com/office/drawing/2014/main" id="{13454E7C-E1B9-8608-3303-CBD3C1B2ED84}"/>
              </a:ext>
            </a:extLst>
          </p:cNvPr>
          <p:cNvSpPr>
            <a:spLocks noGrp="1"/>
          </p:cNvSpPr>
          <p:nvPr>
            <p:ph type="sldNum" sz="quarter" idx="12"/>
          </p:nvPr>
        </p:nvSpPr>
        <p:spPr/>
        <p:txBody>
          <a:bodyPr/>
          <a:lstStyle/>
          <a:p>
            <a:fld id="{C0270829-3BC5-7549-A5B9-DF52643DB900}" type="slidenum">
              <a:rPr lang="en-US" smtClean="0"/>
              <a:t>115</a:t>
            </a:fld>
            <a:endParaRPr lang="en-US"/>
          </a:p>
        </p:txBody>
      </p:sp>
    </p:spTree>
    <p:extLst>
      <p:ext uri="{BB962C8B-B14F-4D97-AF65-F5344CB8AC3E}">
        <p14:creationId xmlns:p14="http://schemas.microsoft.com/office/powerpoint/2010/main" val="11011506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5369277-1028-2FB5-CA71-A3382DD531DE}"/>
              </a:ext>
            </a:extLst>
          </p:cNvPr>
          <p:cNvPicPr>
            <a:picLocks noChangeAspect="1"/>
          </p:cNvPicPr>
          <p:nvPr/>
        </p:nvPicPr>
        <p:blipFill>
          <a:blip r:embed="rId2"/>
          <a:stretch>
            <a:fillRect/>
          </a:stretch>
        </p:blipFill>
        <p:spPr>
          <a:xfrm>
            <a:off x="136459" y="548640"/>
            <a:ext cx="11940103" cy="5770879"/>
          </a:xfrm>
          <a:prstGeom prst="rect">
            <a:avLst/>
          </a:prstGeom>
        </p:spPr>
      </p:pic>
      <p:sp>
        <p:nvSpPr>
          <p:cNvPr id="3" name="Slide Number Placeholder 2">
            <a:extLst>
              <a:ext uri="{FF2B5EF4-FFF2-40B4-BE49-F238E27FC236}">
                <a16:creationId xmlns:a16="http://schemas.microsoft.com/office/drawing/2014/main" id="{B34B9932-FE22-E755-8239-A4BC43065142}"/>
              </a:ext>
            </a:extLst>
          </p:cNvPr>
          <p:cNvSpPr>
            <a:spLocks noGrp="1"/>
          </p:cNvSpPr>
          <p:nvPr>
            <p:ph type="sldNum" sz="quarter" idx="12"/>
          </p:nvPr>
        </p:nvSpPr>
        <p:spPr/>
        <p:txBody>
          <a:bodyPr/>
          <a:lstStyle/>
          <a:p>
            <a:fld id="{C0270829-3BC5-7549-A5B9-DF52643DB900}" type="slidenum">
              <a:rPr lang="en-US" smtClean="0"/>
              <a:t>116</a:t>
            </a:fld>
            <a:endParaRPr lang="en-US"/>
          </a:p>
        </p:txBody>
      </p:sp>
    </p:spTree>
    <p:extLst>
      <p:ext uri="{BB962C8B-B14F-4D97-AF65-F5344CB8AC3E}">
        <p14:creationId xmlns:p14="http://schemas.microsoft.com/office/powerpoint/2010/main" val="428582838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A0157-C668-845B-CA2B-F954BE893EEA}"/>
              </a:ext>
            </a:extLst>
          </p:cNvPr>
          <p:cNvPicPr>
            <a:picLocks noChangeAspect="1"/>
          </p:cNvPicPr>
          <p:nvPr/>
        </p:nvPicPr>
        <p:blipFill>
          <a:blip r:embed="rId2"/>
          <a:stretch>
            <a:fillRect/>
          </a:stretch>
        </p:blipFill>
        <p:spPr>
          <a:xfrm>
            <a:off x="1728753" y="132080"/>
            <a:ext cx="8694119" cy="6563360"/>
          </a:xfrm>
          <a:prstGeom prst="rect">
            <a:avLst/>
          </a:prstGeom>
        </p:spPr>
      </p:pic>
      <p:sp>
        <p:nvSpPr>
          <p:cNvPr id="3" name="Slide Number Placeholder 2">
            <a:extLst>
              <a:ext uri="{FF2B5EF4-FFF2-40B4-BE49-F238E27FC236}">
                <a16:creationId xmlns:a16="http://schemas.microsoft.com/office/drawing/2014/main" id="{D443C663-207C-D783-6F32-003A0D260026}"/>
              </a:ext>
            </a:extLst>
          </p:cNvPr>
          <p:cNvSpPr>
            <a:spLocks noGrp="1"/>
          </p:cNvSpPr>
          <p:nvPr>
            <p:ph type="sldNum" sz="quarter" idx="12"/>
          </p:nvPr>
        </p:nvSpPr>
        <p:spPr/>
        <p:txBody>
          <a:bodyPr/>
          <a:lstStyle/>
          <a:p>
            <a:fld id="{C0270829-3BC5-7549-A5B9-DF52643DB900}" type="slidenum">
              <a:rPr lang="en-US" smtClean="0"/>
              <a:t>117</a:t>
            </a:fld>
            <a:endParaRPr lang="en-US"/>
          </a:p>
        </p:txBody>
      </p:sp>
    </p:spTree>
    <p:extLst>
      <p:ext uri="{BB962C8B-B14F-4D97-AF65-F5344CB8AC3E}">
        <p14:creationId xmlns:p14="http://schemas.microsoft.com/office/powerpoint/2010/main" val="28204763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AA84C-C976-CBEF-520B-DBCABA8CF8AA}"/>
              </a:ext>
            </a:extLst>
          </p:cNvPr>
          <p:cNvPicPr>
            <a:picLocks noChangeAspect="1"/>
          </p:cNvPicPr>
          <p:nvPr/>
        </p:nvPicPr>
        <p:blipFill>
          <a:blip r:embed="rId2"/>
          <a:stretch>
            <a:fillRect/>
          </a:stretch>
        </p:blipFill>
        <p:spPr>
          <a:xfrm>
            <a:off x="2938156" y="0"/>
            <a:ext cx="6315687" cy="6858000"/>
          </a:xfrm>
          <a:prstGeom prst="rect">
            <a:avLst/>
          </a:prstGeom>
        </p:spPr>
      </p:pic>
      <p:sp>
        <p:nvSpPr>
          <p:cNvPr id="3" name="Slide Number Placeholder 2">
            <a:extLst>
              <a:ext uri="{FF2B5EF4-FFF2-40B4-BE49-F238E27FC236}">
                <a16:creationId xmlns:a16="http://schemas.microsoft.com/office/drawing/2014/main" id="{23F1EF43-CD87-C68F-DCA4-D2E951A71BDE}"/>
              </a:ext>
            </a:extLst>
          </p:cNvPr>
          <p:cNvSpPr>
            <a:spLocks noGrp="1"/>
          </p:cNvSpPr>
          <p:nvPr>
            <p:ph type="sldNum" sz="quarter" idx="12"/>
          </p:nvPr>
        </p:nvSpPr>
        <p:spPr/>
        <p:txBody>
          <a:bodyPr/>
          <a:lstStyle/>
          <a:p>
            <a:fld id="{C0270829-3BC5-7549-A5B9-DF52643DB900}" type="slidenum">
              <a:rPr lang="en-US" smtClean="0"/>
              <a:t>118</a:t>
            </a:fld>
            <a:endParaRPr lang="en-US"/>
          </a:p>
        </p:txBody>
      </p:sp>
    </p:spTree>
    <p:extLst>
      <p:ext uri="{BB962C8B-B14F-4D97-AF65-F5344CB8AC3E}">
        <p14:creationId xmlns:p14="http://schemas.microsoft.com/office/powerpoint/2010/main" val="165843993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EA836-C121-FB9A-C6CD-B6AC6FB2105A}"/>
              </a:ext>
            </a:extLst>
          </p:cNvPr>
          <p:cNvPicPr>
            <a:picLocks noChangeAspect="1"/>
          </p:cNvPicPr>
          <p:nvPr/>
        </p:nvPicPr>
        <p:blipFill>
          <a:blip r:embed="rId2"/>
          <a:stretch>
            <a:fillRect/>
          </a:stretch>
        </p:blipFill>
        <p:spPr>
          <a:xfrm>
            <a:off x="2565400" y="654050"/>
            <a:ext cx="7061200" cy="5549900"/>
          </a:xfrm>
          <a:prstGeom prst="rect">
            <a:avLst/>
          </a:prstGeom>
        </p:spPr>
      </p:pic>
      <p:sp>
        <p:nvSpPr>
          <p:cNvPr id="3" name="Slide Number Placeholder 2">
            <a:extLst>
              <a:ext uri="{FF2B5EF4-FFF2-40B4-BE49-F238E27FC236}">
                <a16:creationId xmlns:a16="http://schemas.microsoft.com/office/drawing/2014/main" id="{8D8993BB-682C-B22A-4B6E-A9C4F9C9E5C3}"/>
              </a:ext>
            </a:extLst>
          </p:cNvPr>
          <p:cNvSpPr>
            <a:spLocks noGrp="1"/>
          </p:cNvSpPr>
          <p:nvPr>
            <p:ph type="sldNum" sz="quarter" idx="12"/>
          </p:nvPr>
        </p:nvSpPr>
        <p:spPr/>
        <p:txBody>
          <a:bodyPr/>
          <a:lstStyle/>
          <a:p>
            <a:fld id="{C0270829-3BC5-7549-A5B9-DF52643DB900}" type="slidenum">
              <a:rPr lang="en-US" smtClean="0"/>
              <a:t>119</a:t>
            </a:fld>
            <a:endParaRPr lang="en-US"/>
          </a:p>
        </p:txBody>
      </p:sp>
    </p:spTree>
    <p:extLst>
      <p:ext uri="{BB962C8B-B14F-4D97-AF65-F5344CB8AC3E}">
        <p14:creationId xmlns:p14="http://schemas.microsoft.com/office/powerpoint/2010/main" val="154920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12</a:t>
            </a:fld>
            <a:endParaRPr lang="en-US"/>
          </a:p>
        </p:txBody>
      </p:sp>
      <p:pic>
        <p:nvPicPr>
          <p:cNvPr id="2" name="Picture 1">
            <a:extLst>
              <a:ext uri="{FF2B5EF4-FFF2-40B4-BE49-F238E27FC236}">
                <a16:creationId xmlns:a16="http://schemas.microsoft.com/office/drawing/2014/main" id="{0AE92DF9-BD92-F47E-DE47-9BA9AC4626D1}"/>
              </a:ext>
            </a:extLst>
          </p:cNvPr>
          <p:cNvPicPr>
            <a:picLocks noChangeAspect="1"/>
          </p:cNvPicPr>
          <p:nvPr/>
        </p:nvPicPr>
        <p:blipFill>
          <a:blip r:embed="rId2"/>
          <a:stretch>
            <a:fillRect/>
          </a:stretch>
        </p:blipFill>
        <p:spPr>
          <a:xfrm>
            <a:off x="3398056" y="0"/>
            <a:ext cx="5395888" cy="6858000"/>
          </a:xfrm>
          <a:prstGeom prst="rect">
            <a:avLst/>
          </a:prstGeom>
        </p:spPr>
      </p:pic>
    </p:spTree>
    <p:extLst>
      <p:ext uri="{BB962C8B-B14F-4D97-AF65-F5344CB8AC3E}">
        <p14:creationId xmlns:p14="http://schemas.microsoft.com/office/powerpoint/2010/main" val="35882921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4C2DBC-66C0-A544-6B02-6B319FBE4F6C}"/>
              </a:ext>
            </a:extLst>
          </p:cNvPr>
          <p:cNvPicPr>
            <a:picLocks noChangeAspect="1"/>
          </p:cNvPicPr>
          <p:nvPr/>
        </p:nvPicPr>
        <p:blipFill>
          <a:blip r:embed="rId2"/>
          <a:stretch>
            <a:fillRect/>
          </a:stretch>
        </p:blipFill>
        <p:spPr>
          <a:xfrm>
            <a:off x="2209800" y="201765"/>
            <a:ext cx="7772400" cy="6454470"/>
          </a:xfrm>
          <a:prstGeom prst="rect">
            <a:avLst/>
          </a:prstGeom>
        </p:spPr>
      </p:pic>
      <p:sp>
        <p:nvSpPr>
          <p:cNvPr id="3" name="Slide Number Placeholder 2">
            <a:extLst>
              <a:ext uri="{FF2B5EF4-FFF2-40B4-BE49-F238E27FC236}">
                <a16:creationId xmlns:a16="http://schemas.microsoft.com/office/drawing/2014/main" id="{CCD18A04-1500-7227-A546-C603B9A2E0F1}"/>
              </a:ext>
            </a:extLst>
          </p:cNvPr>
          <p:cNvSpPr>
            <a:spLocks noGrp="1"/>
          </p:cNvSpPr>
          <p:nvPr>
            <p:ph type="sldNum" sz="quarter" idx="12"/>
          </p:nvPr>
        </p:nvSpPr>
        <p:spPr/>
        <p:txBody>
          <a:bodyPr/>
          <a:lstStyle/>
          <a:p>
            <a:fld id="{C0270829-3BC5-7549-A5B9-DF52643DB900}" type="slidenum">
              <a:rPr lang="en-US" smtClean="0"/>
              <a:t>120</a:t>
            </a:fld>
            <a:endParaRPr lang="en-US"/>
          </a:p>
        </p:txBody>
      </p:sp>
    </p:spTree>
    <p:extLst>
      <p:ext uri="{BB962C8B-B14F-4D97-AF65-F5344CB8AC3E}">
        <p14:creationId xmlns:p14="http://schemas.microsoft.com/office/powerpoint/2010/main" val="423172490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387F94-824E-D71C-E7F7-8B0C079733CA}"/>
              </a:ext>
            </a:extLst>
          </p:cNvPr>
          <p:cNvPicPr>
            <a:picLocks noChangeAspect="1"/>
          </p:cNvPicPr>
          <p:nvPr/>
        </p:nvPicPr>
        <p:blipFill>
          <a:blip r:embed="rId2"/>
          <a:stretch>
            <a:fillRect/>
          </a:stretch>
        </p:blipFill>
        <p:spPr>
          <a:xfrm>
            <a:off x="2209800" y="731087"/>
            <a:ext cx="7772400" cy="5395826"/>
          </a:xfrm>
          <a:prstGeom prst="rect">
            <a:avLst/>
          </a:prstGeom>
        </p:spPr>
      </p:pic>
      <p:sp>
        <p:nvSpPr>
          <p:cNvPr id="3" name="Slide Number Placeholder 2">
            <a:extLst>
              <a:ext uri="{FF2B5EF4-FFF2-40B4-BE49-F238E27FC236}">
                <a16:creationId xmlns:a16="http://schemas.microsoft.com/office/drawing/2014/main" id="{0C2D07E5-2B9B-37F4-D254-11984B53294F}"/>
              </a:ext>
            </a:extLst>
          </p:cNvPr>
          <p:cNvSpPr>
            <a:spLocks noGrp="1"/>
          </p:cNvSpPr>
          <p:nvPr>
            <p:ph type="sldNum" sz="quarter" idx="12"/>
          </p:nvPr>
        </p:nvSpPr>
        <p:spPr/>
        <p:txBody>
          <a:bodyPr/>
          <a:lstStyle/>
          <a:p>
            <a:fld id="{C0270829-3BC5-7549-A5B9-DF52643DB900}" type="slidenum">
              <a:rPr lang="en-US" smtClean="0"/>
              <a:t>121</a:t>
            </a:fld>
            <a:endParaRPr lang="en-US"/>
          </a:p>
        </p:txBody>
      </p:sp>
    </p:spTree>
    <p:extLst>
      <p:ext uri="{BB962C8B-B14F-4D97-AF65-F5344CB8AC3E}">
        <p14:creationId xmlns:p14="http://schemas.microsoft.com/office/powerpoint/2010/main" val="371876477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FDF782-FA38-F191-7212-DFAA5FA0EFA4}"/>
              </a:ext>
            </a:extLst>
          </p:cNvPr>
          <p:cNvPicPr>
            <a:picLocks noChangeAspect="1"/>
          </p:cNvPicPr>
          <p:nvPr/>
        </p:nvPicPr>
        <p:blipFill>
          <a:blip r:embed="rId2"/>
          <a:stretch>
            <a:fillRect/>
          </a:stretch>
        </p:blipFill>
        <p:spPr>
          <a:xfrm>
            <a:off x="615420" y="0"/>
            <a:ext cx="5480580" cy="6858000"/>
          </a:xfrm>
          <a:prstGeom prst="rect">
            <a:avLst/>
          </a:prstGeom>
        </p:spPr>
      </p:pic>
      <p:pic>
        <p:nvPicPr>
          <p:cNvPr id="3" name="Picture 2">
            <a:extLst>
              <a:ext uri="{FF2B5EF4-FFF2-40B4-BE49-F238E27FC236}">
                <a16:creationId xmlns:a16="http://schemas.microsoft.com/office/drawing/2014/main" id="{C0E28B09-220C-340D-90AF-9D9BDF4B1547}"/>
              </a:ext>
            </a:extLst>
          </p:cNvPr>
          <p:cNvPicPr>
            <a:picLocks noChangeAspect="1"/>
          </p:cNvPicPr>
          <p:nvPr/>
        </p:nvPicPr>
        <p:blipFill>
          <a:blip r:embed="rId3"/>
          <a:stretch>
            <a:fillRect/>
          </a:stretch>
        </p:blipFill>
        <p:spPr>
          <a:xfrm>
            <a:off x="6007821" y="467360"/>
            <a:ext cx="5568759" cy="5618480"/>
          </a:xfrm>
          <a:prstGeom prst="rect">
            <a:avLst/>
          </a:prstGeom>
        </p:spPr>
      </p:pic>
      <p:sp>
        <p:nvSpPr>
          <p:cNvPr id="4" name="Slide Number Placeholder 3">
            <a:extLst>
              <a:ext uri="{FF2B5EF4-FFF2-40B4-BE49-F238E27FC236}">
                <a16:creationId xmlns:a16="http://schemas.microsoft.com/office/drawing/2014/main" id="{F8369CDE-29CD-C4A4-E33B-F7E1DA39A61E}"/>
              </a:ext>
            </a:extLst>
          </p:cNvPr>
          <p:cNvSpPr>
            <a:spLocks noGrp="1"/>
          </p:cNvSpPr>
          <p:nvPr>
            <p:ph type="sldNum" sz="quarter" idx="12"/>
          </p:nvPr>
        </p:nvSpPr>
        <p:spPr/>
        <p:txBody>
          <a:bodyPr/>
          <a:lstStyle/>
          <a:p>
            <a:fld id="{C0270829-3BC5-7549-A5B9-DF52643DB900}" type="slidenum">
              <a:rPr lang="en-US" smtClean="0"/>
              <a:t>122</a:t>
            </a:fld>
            <a:endParaRPr lang="en-US"/>
          </a:p>
        </p:txBody>
      </p:sp>
    </p:spTree>
    <p:extLst>
      <p:ext uri="{BB962C8B-B14F-4D97-AF65-F5344CB8AC3E}">
        <p14:creationId xmlns:p14="http://schemas.microsoft.com/office/powerpoint/2010/main" val="122136228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503B37-4DAC-8E19-184C-B993AB878944}"/>
              </a:ext>
            </a:extLst>
          </p:cNvPr>
          <p:cNvPicPr>
            <a:picLocks noChangeAspect="1"/>
          </p:cNvPicPr>
          <p:nvPr/>
        </p:nvPicPr>
        <p:blipFill>
          <a:blip r:embed="rId2"/>
          <a:stretch>
            <a:fillRect/>
          </a:stretch>
        </p:blipFill>
        <p:spPr>
          <a:xfrm>
            <a:off x="2584450" y="349250"/>
            <a:ext cx="7023100" cy="6159500"/>
          </a:xfrm>
          <a:prstGeom prst="rect">
            <a:avLst/>
          </a:prstGeom>
        </p:spPr>
      </p:pic>
      <p:sp>
        <p:nvSpPr>
          <p:cNvPr id="3" name="Slide Number Placeholder 2">
            <a:extLst>
              <a:ext uri="{FF2B5EF4-FFF2-40B4-BE49-F238E27FC236}">
                <a16:creationId xmlns:a16="http://schemas.microsoft.com/office/drawing/2014/main" id="{639EC48D-705D-4371-6154-88F92C48E9CD}"/>
              </a:ext>
            </a:extLst>
          </p:cNvPr>
          <p:cNvSpPr>
            <a:spLocks noGrp="1"/>
          </p:cNvSpPr>
          <p:nvPr>
            <p:ph type="sldNum" sz="quarter" idx="12"/>
          </p:nvPr>
        </p:nvSpPr>
        <p:spPr/>
        <p:txBody>
          <a:bodyPr/>
          <a:lstStyle/>
          <a:p>
            <a:fld id="{C0270829-3BC5-7549-A5B9-DF52643DB900}" type="slidenum">
              <a:rPr lang="en-US" smtClean="0"/>
              <a:t>123</a:t>
            </a:fld>
            <a:endParaRPr lang="en-US"/>
          </a:p>
        </p:txBody>
      </p:sp>
    </p:spTree>
    <p:extLst>
      <p:ext uri="{BB962C8B-B14F-4D97-AF65-F5344CB8AC3E}">
        <p14:creationId xmlns:p14="http://schemas.microsoft.com/office/powerpoint/2010/main" val="251548386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0DA969-B89E-8634-D4F4-FC0FD1011394}"/>
              </a:ext>
            </a:extLst>
          </p:cNvPr>
          <p:cNvPicPr>
            <a:picLocks noChangeAspect="1"/>
          </p:cNvPicPr>
          <p:nvPr/>
        </p:nvPicPr>
        <p:blipFill>
          <a:blip r:embed="rId2"/>
          <a:stretch>
            <a:fillRect/>
          </a:stretch>
        </p:blipFill>
        <p:spPr>
          <a:xfrm>
            <a:off x="3088948" y="0"/>
            <a:ext cx="6014103" cy="6858000"/>
          </a:xfrm>
          <a:prstGeom prst="rect">
            <a:avLst/>
          </a:prstGeom>
        </p:spPr>
      </p:pic>
      <p:sp>
        <p:nvSpPr>
          <p:cNvPr id="3" name="Slide Number Placeholder 2">
            <a:extLst>
              <a:ext uri="{FF2B5EF4-FFF2-40B4-BE49-F238E27FC236}">
                <a16:creationId xmlns:a16="http://schemas.microsoft.com/office/drawing/2014/main" id="{18238B43-7CC8-6C52-0175-9117E9948221}"/>
              </a:ext>
            </a:extLst>
          </p:cNvPr>
          <p:cNvSpPr>
            <a:spLocks noGrp="1"/>
          </p:cNvSpPr>
          <p:nvPr>
            <p:ph type="sldNum" sz="quarter" idx="12"/>
          </p:nvPr>
        </p:nvSpPr>
        <p:spPr/>
        <p:txBody>
          <a:bodyPr/>
          <a:lstStyle/>
          <a:p>
            <a:fld id="{C0270829-3BC5-7549-A5B9-DF52643DB900}" type="slidenum">
              <a:rPr lang="en-US" smtClean="0"/>
              <a:t>124</a:t>
            </a:fld>
            <a:endParaRPr lang="en-US"/>
          </a:p>
        </p:txBody>
      </p:sp>
    </p:spTree>
    <p:extLst>
      <p:ext uri="{BB962C8B-B14F-4D97-AF65-F5344CB8AC3E}">
        <p14:creationId xmlns:p14="http://schemas.microsoft.com/office/powerpoint/2010/main" val="51462430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AB657D-D6D8-25D2-5AE4-A3945BED8DFD}"/>
              </a:ext>
            </a:extLst>
          </p:cNvPr>
          <p:cNvPicPr>
            <a:picLocks noChangeAspect="1"/>
          </p:cNvPicPr>
          <p:nvPr/>
        </p:nvPicPr>
        <p:blipFill>
          <a:blip r:embed="rId2"/>
          <a:stretch>
            <a:fillRect/>
          </a:stretch>
        </p:blipFill>
        <p:spPr>
          <a:xfrm>
            <a:off x="2556880" y="0"/>
            <a:ext cx="7078239" cy="6858000"/>
          </a:xfrm>
          <a:prstGeom prst="rect">
            <a:avLst/>
          </a:prstGeom>
        </p:spPr>
      </p:pic>
      <p:sp>
        <p:nvSpPr>
          <p:cNvPr id="3" name="Slide Number Placeholder 2">
            <a:extLst>
              <a:ext uri="{FF2B5EF4-FFF2-40B4-BE49-F238E27FC236}">
                <a16:creationId xmlns:a16="http://schemas.microsoft.com/office/drawing/2014/main" id="{352D8E81-8CC8-A210-1176-D82A24599313}"/>
              </a:ext>
            </a:extLst>
          </p:cNvPr>
          <p:cNvSpPr>
            <a:spLocks noGrp="1"/>
          </p:cNvSpPr>
          <p:nvPr>
            <p:ph type="sldNum" sz="quarter" idx="12"/>
          </p:nvPr>
        </p:nvSpPr>
        <p:spPr/>
        <p:txBody>
          <a:bodyPr/>
          <a:lstStyle/>
          <a:p>
            <a:fld id="{C0270829-3BC5-7549-A5B9-DF52643DB900}" type="slidenum">
              <a:rPr lang="en-US" smtClean="0"/>
              <a:t>125</a:t>
            </a:fld>
            <a:endParaRPr lang="en-US"/>
          </a:p>
        </p:txBody>
      </p:sp>
    </p:spTree>
    <p:extLst>
      <p:ext uri="{BB962C8B-B14F-4D97-AF65-F5344CB8AC3E}">
        <p14:creationId xmlns:p14="http://schemas.microsoft.com/office/powerpoint/2010/main" val="85661489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8551DB-D290-9E17-98F9-3F8D0EBA9100}"/>
              </a:ext>
            </a:extLst>
          </p:cNvPr>
          <p:cNvPicPr>
            <a:picLocks noChangeAspect="1"/>
          </p:cNvPicPr>
          <p:nvPr/>
        </p:nvPicPr>
        <p:blipFill>
          <a:blip r:embed="rId2"/>
          <a:stretch>
            <a:fillRect/>
          </a:stretch>
        </p:blipFill>
        <p:spPr>
          <a:xfrm>
            <a:off x="2209800" y="558053"/>
            <a:ext cx="7772400" cy="5741894"/>
          </a:xfrm>
          <a:prstGeom prst="rect">
            <a:avLst/>
          </a:prstGeom>
        </p:spPr>
      </p:pic>
      <p:sp>
        <p:nvSpPr>
          <p:cNvPr id="3" name="Slide Number Placeholder 2">
            <a:extLst>
              <a:ext uri="{FF2B5EF4-FFF2-40B4-BE49-F238E27FC236}">
                <a16:creationId xmlns:a16="http://schemas.microsoft.com/office/drawing/2014/main" id="{4F44502E-94B3-952E-3677-A7C1A67F660F}"/>
              </a:ext>
            </a:extLst>
          </p:cNvPr>
          <p:cNvSpPr>
            <a:spLocks noGrp="1"/>
          </p:cNvSpPr>
          <p:nvPr>
            <p:ph type="sldNum" sz="quarter" idx="12"/>
          </p:nvPr>
        </p:nvSpPr>
        <p:spPr/>
        <p:txBody>
          <a:bodyPr/>
          <a:lstStyle/>
          <a:p>
            <a:fld id="{C0270829-3BC5-7549-A5B9-DF52643DB900}" type="slidenum">
              <a:rPr lang="en-US" smtClean="0"/>
              <a:t>126</a:t>
            </a:fld>
            <a:endParaRPr lang="en-US"/>
          </a:p>
        </p:txBody>
      </p:sp>
    </p:spTree>
    <p:extLst>
      <p:ext uri="{BB962C8B-B14F-4D97-AF65-F5344CB8AC3E}">
        <p14:creationId xmlns:p14="http://schemas.microsoft.com/office/powerpoint/2010/main" val="13346890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DFB2E6-3D6F-5B40-0E70-EE80CEC06568}"/>
              </a:ext>
            </a:extLst>
          </p:cNvPr>
          <p:cNvPicPr>
            <a:picLocks noChangeAspect="1"/>
          </p:cNvPicPr>
          <p:nvPr/>
        </p:nvPicPr>
        <p:blipFill>
          <a:blip r:embed="rId2"/>
          <a:stretch>
            <a:fillRect/>
          </a:stretch>
        </p:blipFill>
        <p:spPr>
          <a:xfrm>
            <a:off x="810679" y="751840"/>
            <a:ext cx="10610758" cy="5374639"/>
          </a:xfrm>
          <a:prstGeom prst="rect">
            <a:avLst/>
          </a:prstGeom>
        </p:spPr>
      </p:pic>
      <p:sp>
        <p:nvSpPr>
          <p:cNvPr id="3" name="Slide Number Placeholder 2">
            <a:extLst>
              <a:ext uri="{FF2B5EF4-FFF2-40B4-BE49-F238E27FC236}">
                <a16:creationId xmlns:a16="http://schemas.microsoft.com/office/drawing/2014/main" id="{D7B60632-5C6B-5EEC-D640-70810A4FB854}"/>
              </a:ext>
            </a:extLst>
          </p:cNvPr>
          <p:cNvSpPr>
            <a:spLocks noGrp="1"/>
          </p:cNvSpPr>
          <p:nvPr>
            <p:ph type="sldNum" sz="quarter" idx="12"/>
          </p:nvPr>
        </p:nvSpPr>
        <p:spPr/>
        <p:txBody>
          <a:bodyPr/>
          <a:lstStyle/>
          <a:p>
            <a:fld id="{C0270829-3BC5-7549-A5B9-DF52643DB900}" type="slidenum">
              <a:rPr lang="en-US" smtClean="0"/>
              <a:t>127</a:t>
            </a:fld>
            <a:endParaRPr lang="en-US"/>
          </a:p>
        </p:txBody>
      </p:sp>
    </p:spTree>
    <p:extLst>
      <p:ext uri="{BB962C8B-B14F-4D97-AF65-F5344CB8AC3E}">
        <p14:creationId xmlns:p14="http://schemas.microsoft.com/office/powerpoint/2010/main" val="12521859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B1E15B-36FF-55F0-3C94-423F0C7F50F0}"/>
              </a:ext>
            </a:extLst>
          </p:cNvPr>
          <p:cNvPicPr>
            <a:picLocks noChangeAspect="1"/>
          </p:cNvPicPr>
          <p:nvPr/>
        </p:nvPicPr>
        <p:blipFill>
          <a:blip r:embed="rId2"/>
          <a:stretch>
            <a:fillRect/>
          </a:stretch>
        </p:blipFill>
        <p:spPr>
          <a:xfrm>
            <a:off x="720953" y="992362"/>
            <a:ext cx="10688727" cy="3828659"/>
          </a:xfrm>
          <a:prstGeom prst="rect">
            <a:avLst/>
          </a:prstGeom>
        </p:spPr>
      </p:pic>
      <p:sp>
        <p:nvSpPr>
          <p:cNvPr id="3" name="Slide Number Placeholder 2">
            <a:extLst>
              <a:ext uri="{FF2B5EF4-FFF2-40B4-BE49-F238E27FC236}">
                <a16:creationId xmlns:a16="http://schemas.microsoft.com/office/drawing/2014/main" id="{9417738B-15D1-32FC-E81F-3F6662783443}"/>
              </a:ext>
            </a:extLst>
          </p:cNvPr>
          <p:cNvSpPr>
            <a:spLocks noGrp="1"/>
          </p:cNvSpPr>
          <p:nvPr>
            <p:ph type="sldNum" sz="quarter" idx="12"/>
          </p:nvPr>
        </p:nvSpPr>
        <p:spPr/>
        <p:txBody>
          <a:bodyPr/>
          <a:lstStyle/>
          <a:p>
            <a:fld id="{C0270829-3BC5-7549-A5B9-DF52643DB900}" type="slidenum">
              <a:rPr lang="en-US" smtClean="0"/>
              <a:t>128</a:t>
            </a:fld>
            <a:endParaRPr lang="en-US"/>
          </a:p>
        </p:txBody>
      </p:sp>
    </p:spTree>
    <p:extLst>
      <p:ext uri="{BB962C8B-B14F-4D97-AF65-F5344CB8AC3E}">
        <p14:creationId xmlns:p14="http://schemas.microsoft.com/office/powerpoint/2010/main" val="231015659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645138-2257-4E19-BC60-EDBE5445E1A4}"/>
              </a:ext>
            </a:extLst>
          </p:cNvPr>
          <p:cNvPicPr>
            <a:picLocks noChangeAspect="1"/>
          </p:cNvPicPr>
          <p:nvPr/>
        </p:nvPicPr>
        <p:blipFill>
          <a:blip r:embed="rId2"/>
          <a:stretch>
            <a:fillRect/>
          </a:stretch>
        </p:blipFill>
        <p:spPr>
          <a:xfrm>
            <a:off x="2209800" y="120885"/>
            <a:ext cx="7772400" cy="6616230"/>
          </a:xfrm>
          <a:prstGeom prst="rect">
            <a:avLst/>
          </a:prstGeom>
        </p:spPr>
      </p:pic>
      <p:sp>
        <p:nvSpPr>
          <p:cNvPr id="3" name="Slide Number Placeholder 2">
            <a:extLst>
              <a:ext uri="{FF2B5EF4-FFF2-40B4-BE49-F238E27FC236}">
                <a16:creationId xmlns:a16="http://schemas.microsoft.com/office/drawing/2014/main" id="{1F6A0224-999E-6CA2-F046-0A6FE5DA8C9F}"/>
              </a:ext>
            </a:extLst>
          </p:cNvPr>
          <p:cNvSpPr>
            <a:spLocks noGrp="1"/>
          </p:cNvSpPr>
          <p:nvPr>
            <p:ph type="sldNum" sz="quarter" idx="12"/>
          </p:nvPr>
        </p:nvSpPr>
        <p:spPr/>
        <p:txBody>
          <a:bodyPr/>
          <a:lstStyle/>
          <a:p>
            <a:fld id="{C0270829-3BC5-7549-A5B9-DF52643DB900}" type="slidenum">
              <a:rPr lang="en-US" smtClean="0"/>
              <a:t>129</a:t>
            </a:fld>
            <a:endParaRPr lang="en-US"/>
          </a:p>
        </p:txBody>
      </p:sp>
    </p:spTree>
    <p:extLst>
      <p:ext uri="{BB962C8B-B14F-4D97-AF65-F5344CB8AC3E}">
        <p14:creationId xmlns:p14="http://schemas.microsoft.com/office/powerpoint/2010/main" val="328747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152144" y="179222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5" name="TextBox 4">
            <a:extLst>
              <a:ext uri="{FF2B5EF4-FFF2-40B4-BE49-F238E27FC236}">
                <a16:creationId xmlns:a16="http://schemas.microsoft.com/office/drawing/2014/main" id="{0BEE965C-8178-162D-CD4A-08A835DF7135}"/>
              </a:ext>
            </a:extLst>
          </p:cNvPr>
          <p:cNvSpPr txBox="1"/>
          <p:nvPr/>
        </p:nvSpPr>
        <p:spPr>
          <a:xfrm>
            <a:off x="1152144" y="2370141"/>
            <a:ext cx="7854073" cy="3139321"/>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steady-state flux</a:t>
            </a:r>
          </a:p>
          <a:p>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permeability coefficient for gas ”a”</a:t>
            </a:r>
          </a:p>
          <a:p>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 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S</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D</a:t>
            </a:r>
            <a:r>
              <a:rPr lang="en-US" baseline="-25000" dirty="0">
                <a:latin typeface="Times New Roman" panose="02020603050405020304" pitchFamily="18" charset="0"/>
                <a:cs typeface="Times New Roman" panose="02020603050405020304" pitchFamily="18" charset="0"/>
              </a:rPr>
              <a:t>a</a:t>
            </a:r>
          </a:p>
          <a:p>
            <a:r>
              <a:rPr lang="en-US" i="1" dirty="0">
                <a:latin typeface="Times New Roman" panose="02020603050405020304" pitchFamily="18" charset="0"/>
                <a:cs typeface="Times New Roman" panose="02020603050405020304" pitchFamily="18" charset="0"/>
              </a:rPr>
              <a:t>	S</a:t>
            </a:r>
            <a:r>
              <a:rPr lang="en-US" baseline="-25000" dirty="0">
                <a:latin typeface="Times New Roman" panose="02020603050405020304" pitchFamily="18" charset="0"/>
                <a:cs typeface="Times New Roman" panose="02020603050405020304" pitchFamily="18" charset="0"/>
              </a:rPr>
              <a:t>a</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Solubility Coefficient (at high pressure and/or concentration interface)</a:t>
            </a:r>
            <a:endParaRPr lang="en-US" baseline="-25000" dirty="0">
              <a:latin typeface="Times New Roman" panose="02020603050405020304" pitchFamily="18" charset="0"/>
              <a:cs typeface="Times New Roman" panose="02020603050405020304" pitchFamily="18" charset="0"/>
            </a:endParaRPr>
          </a:p>
          <a:p>
            <a:r>
              <a:rPr lang="en-US" i="1" dirty="0">
                <a:latin typeface="Times New Roman" panose="02020603050405020304" pitchFamily="18" charset="0"/>
                <a:cs typeface="Times New Roman" panose="02020603050405020304" pitchFamily="18" charset="0"/>
              </a:rPr>
              <a:t>	D</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Diffusion Coefficient</a:t>
            </a:r>
          </a:p>
          <a:p>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(desorption at low pressure and/or concentration interface)</a:t>
            </a:r>
          </a:p>
          <a:p>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surface area</a:t>
            </a:r>
          </a:p>
          <a:p>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differential partial pressure</a:t>
            </a:r>
          </a:p>
          <a:p>
            <a:r>
              <a:rPr lang="en-US" i="1" dirty="0">
                <a:latin typeface="Times New Roman" panose="02020603050405020304" pitchFamily="18" charset="0"/>
                <a:cs typeface="Times New Roman" panose="02020603050405020304" pitchFamily="18" charset="0"/>
              </a:rPr>
              <a:t>l </a:t>
            </a:r>
            <a:r>
              <a:rPr lang="en-US" dirty="0">
                <a:latin typeface="Times New Roman" panose="02020603050405020304" pitchFamily="18" charset="0"/>
                <a:cs typeface="Times New Roman" panose="02020603050405020304" pitchFamily="18" charset="0"/>
              </a:rPr>
              <a:t>membrane thickness</a:t>
            </a:r>
          </a:p>
          <a:p>
            <a:r>
              <a:rPr lang="en-US" dirty="0">
                <a:latin typeface="Times New Roman" panose="02020603050405020304" pitchFamily="18" charset="0"/>
                <a:cs typeface="Times New Roman" panose="02020603050405020304" pitchFamily="18" charset="0"/>
              </a:rPr>
              <a:t>Assumption of </a:t>
            </a:r>
            <a:r>
              <a:rPr lang="en-US" dirty="0" err="1">
                <a:latin typeface="Times New Roman" panose="02020603050405020304" pitchFamily="18" charset="0"/>
                <a:cs typeface="Times New Roman" panose="02020603050405020304" pitchFamily="18" charset="0"/>
              </a:rPr>
              <a:t>Fickian</a:t>
            </a:r>
            <a:r>
              <a:rPr lang="en-US" dirty="0">
                <a:latin typeface="Times New Roman" panose="02020603050405020304" pitchFamily="18" charset="0"/>
                <a:cs typeface="Times New Roman" panose="02020603050405020304" pitchFamily="18" charset="0"/>
              </a:rPr>
              <a:t> diffusion of dissolved gas</a:t>
            </a:r>
          </a:p>
          <a:p>
            <a:r>
              <a:rPr lang="en-US" dirty="0">
                <a:latin typeface="Times New Roman" panose="02020603050405020304" pitchFamily="18" charset="0"/>
                <a:cs typeface="Times New Roman" panose="02020603050405020304" pitchFamily="18" charset="0"/>
              </a:rPr>
              <a:t>Isotropic dense polymer membrane</a:t>
            </a:r>
          </a:p>
        </p:txBody>
      </p:sp>
      <p:sp>
        <p:nvSpPr>
          <p:cNvPr id="6" name="TextBox 5">
            <a:extLst>
              <a:ext uri="{FF2B5EF4-FFF2-40B4-BE49-F238E27FC236}">
                <a16:creationId xmlns:a16="http://schemas.microsoft.com/office/drawing/2014/main" id="{CB2BD23C-406F-72B6-BEEC-DB70C343E2F2}"/>
              </a:ext>
            </a:extLst>
          </p:cNvPr>
          <p:cNvSpPr txBox="1"/>
          <p:nvPr/>
        </p:nvSpPr>
        <p:spPr>
          <a:xfrm>
            <a:off x="1615440" y="113995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806184" y="132209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26FEDE-7922-1E56-EA77-684C2EA13CE3}"/>
                  </a:ext>
                </a:extLst>
              </p:cNvPr>
              <p:cNvSpPr txBox="1"/>
              <p:nvPr/>
            </p:nvSpPr>
            <p:spPr>
              <a:xfrm>
                <a:off x="7550971" y="197689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xmlns="">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550971" y="1976890"/>
                <a:ext cx="855939" cy="565348"/>
              </a:xfrm>
              <a:prstGeom prst="rect">
                <a:avLst/>
              </a:prstGeom>
              <a:blipFill>
                <a:blip r:embed="rId2"/>
                <a:stretch>
                  <a:fillRect l="-2941" t="-2174" r="-1471" b="-6522"/>
                </a:stretch>
              </a:blipFill>
            </p:spPr>
            <p:txBody>
              <a:bodyPr/>
              <a:lstStyle/>
              <a:p>
                <a:r>
                  <a:rPr lang="en-US">
                    <a:noFill/>
                  </a:rPr>
                  <a:t> </a:t>
                </a:r>
              </a:p>
            </p:txBody>
          </p:sp>
        </mc:Fallback>
      </mc:AlternateContent>
      <p:sp>
        <p:nvSpPr>
          <p:cNvPr id="11" name="TextBox 10">
            <a:extLst>
              <a:ext uri="{FF2B5EF4-FFF2-40B4-BE49-F238E27FC236}">
                <a16:creationId xmlns:a16="http://schemas.microsoft.com/office/drawing/2014/main" id="{A6B2E6F0-B185-D71B-9B39-322B7D1CB30E}"/>
              </a:ext>
            </a:extLst>
          </p:cNvPr>
          <p:cNvSpPr txBox="1"/>
          <p:nvPr/>
        </p:nvSpPr>
        <p:spPr>
          <a:xfrm>
            <a:off x="2784450" y="5718048"/>
            <a:ext cx="508985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Goal: high flux of gas “a” with low flux of gas “b”</a:t>
            </a:r>
          </a:p>
        </p:txBody>
      </p:sp>
      <p:sp>
        <p:nvSpPr>
          <p:cNvPr id="2" name="Slide Number Placeholder 1">
            <a:extLst>
              <a:ext uri="{FF2B5EF4-FFF2-40B4-BE49-F238E27FC236}">
                <a16:creationId xmlns:a16="http://schemas.microsoft.com/office/drawing/2014/main" id="{AFB22322-0CDE-5065-A7D3-FBFEC40E552C}"/>
              </a:ext>
            </a:extLst>
          </p:cNvPr>
          <p:cNvSpPr>
            <a:spLocks noGrp="1"/>
          </p:cNvSpPr>
          <p:nvPr>
            <p:ph type="sldNum" sz="quarter" idx="12"/>
          </p:nvPr>
        </p:nvSpPr>
        <p:spPr/>
        <p:txBody>
          <a:bodyPr/>
          <a:lstStyle/>
          <a:p>
            <a:fld id="{C0270829-3BC5-7549-A5B9-DF52643DB900}" type="slidenum">
              <a:rPr lang="en-US" smtClean="0"/>
              <a:t>13</a:t>
            </a:fld>
            <a:endParaRPr lang="en-US"/>
          </a:p>
        </p:txBody>
      </p:sp>
    </p:spTree>
    <p:extLst>
      <p:ext uri="{BB962C8B-B14F-4D97-AF65-F5344CB8AC3E}">
        <p14:creationId xmlns:p14="http://schemas.microsoft.com/office/powerpoint/2010/main" val="19310833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D832A4-6D8F-A0FB-910D-D07E17FAA33E}"/>
              </a:ext>
            </a:extLst>
          </p:cNvPr>
          <p:cNvPicPr>
            <a:picLocks noChangeAspect="1"/>
          </p:cNvPicPr>
          <p:nvPr/>
        </p:nvPicPr>
        <p:blipFill>
          <a:blip r:embed="rId2"/>
          <a:stretch>
            <a:fillRect/>
          </a:stretch>
        </p:blipFill>
        <p:spPr>
          <a:xfrm>
            <a:off x="2209800" y="1324391"/>
            <a:ext cx="7772400" cy="4209217"/>
          </a:xfrm>
          <a:prstGeom prst="rect">
            <a:avLst/>
          </a:prstGeom>
        </p:spPr>
      </p:pic>
      <p:sp>
        <p:nvSpPr>
          <p:cNvPr id="3" name="Slide Number Placeholder 2">
            <a:extLst>
              <a:ext uri="{FF2B5EF4-FFF2-40B4-BE49-F238E27FC236}">
                <a16:creationId xmlns:a16="http://schemas.microsoft.com/office/drawing/2014/main" id="{32D43FAB-DE52-0811-7E36-BC782C883B2D}"/>
              </a:ext>
            </a:extLst>
          </p:cNvPr>
          <p:cNvSpPr>
            <a:spLocks noGrp="1"/>
          </p:cNvSpPr>
          <p:nvPr>
            <p:ph type="sldNum" sz="quarter" idx="12"/>
          </p:nvPr>
        </p:nvSpPr>
        <p:spPr/>
        <p:txBody>
          <a:bodyPr/>
          <a:lstStyle/>
          <a:p>
            <a:fld id="{C0270829-3BC5-7549-A5B9-DF52643DB900}" type="slidenum">
              <a:rPr lang="en-US" smtClean="0"/>
              <a:t>130</a:t>
            </a:fld>
            <a:endParaRPr lang="en-US"/>
          </a:p>
        </p:txBody>
      </p:sp>
    </p:spTree>
    <p:extLst>
      <p:ext uri="{BB962C8B-B14F-4D97-AF65-F5344CB8AC3E}">
        <p14:creationId xmlns:p14="http://schemas.microsoft.com/office/powerpoint/2010/main" val="373037507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5613D9-9DE0-072B-7E61-A712E44BBBD6}"/>
              </a:ext>
            </a:extLst>
          </p:cNvPr>
          <p:cNvSpPr>
            <a:spLocks noGrp="1"/>
          </p:cNvSpPr>
          <p:nvPr>
            <p:ph type="sldNum" sz="quarter" idx="12"/>
          </p:nvPr>
        </p:nvSpPr>
        <p:spPr/>
        <p:txBody>
          <a:bodyPr/>
          <a:lstStyle/>
          <a:p>
            <a:fld id="{C0270829-3BC5-7549-A5B9-DF52643DB900}" type="slidenum">
              <a:rPr lang="en-US" smtClean="0"/>
              <a:t>131</a:t>
            </a:fld>
            <a:endParaRPr lang="en-US"/>
          </a:p>
        </p:txBody>
      </p:sp>
    </p:spTree>
    <p:extLst>
      <p:ext uri="{BB962C8B-B14F-4D97-AF65-F5344CB8AC3E}">
        <p14:creationId xmlns:p14="http://schemas.microsoft.com/office/powerpoint/2010/main" val="261307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152144" y="179222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CB2BD23C-406F-72B6-BEEC-DB70C343E2F2}"/>
              </a:ext>
            </a:extLst>
          </p:cNvPr>
          <p:cNvSpPr txBox="1"/>
          <p:nvPr/>
        </p:nvSpPr>
        <p:spPr>
          <a:xfrm>
            <a:off x="1615440" y="113995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806184" y="132209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26FEDE-7922-1E56-EA77-684C2EA13CE3}"/>
                  </a:ext>
                </a:extLst>
              </p:cNvPr>
              <p:cNvSpPr txBox="1"/>
              <p:nvPr/>
            </p:nvSpPr>
            <p:spPr>
              <a:xfrm>
                <a:off x="7550971" y="197689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xmlns="">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550971" y="1976890"/>
                <a:ext cx="855939" cy="565348"/>
              </a:xfrm>
              <a:prstGeom prst="rect">
                <a:avLst/>
              </a:prstGeom>
              <a:blipFill>
                <a:blip r:embed="rId2"/>
                <a:stretch>
                  <a:fillRect l="-2941" t="-2174" r="-1471" b="-6522"/>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24D7C252-73E3-CA70-BE63-C354CCFF5A63}"/>
              </a:ext>
            </a:extLst>
          </p:cNvPr>
          <p:cNvPicPr>
            <a:picLocks noChangeAspect="1"/>
          </p:cNvPicPr>
          <p:nvPr/>
        </p:nvPicPr>
        <p:blipFill>
          <a:blip r:embed="rId3"/>
          <a:stretch>
            <a:fillRect/>
          </a:stretch>
        </p:blipFill>
        <p:spPr>
          <a:xfrm>
            <a:off x="1450848" y="2827702"/>
            <a:ext cx="7772400" cy="3770856"/>
          </a:xfrm>
          <a:prstGeom prst="rect">
            <a:avLst/>
          </a:prstGeom>
        </p:spPr>
      </p:pic>
      <p:sp>
        <p:nvSpPr>
          <p:cNvPr id="5" name="Slide Number Placeholder 4">
            <a:extLst>
              <a:ext uri="{FF2B5EF4-FFF2-40B4-BE49-F238E27FC236}">
                <a16:creationId xmlns:a16="http://schemas.microsoft.com/office/drawing/2014/main" id="{2857C944-1620-8667-3305-FAC4AE5EFAA0}"/>
              </a:ext>
            </a:extLst>
          </p:cNvPr>
          <p:cNvSpPr>
            <a:spLocks noGrp="1"/>
          </p:cNvSpPr>
          <p:nvPr>
            <p:ph type="sldNum" sz="quarter" idx="12"/>
          </p:nvPr>
        </p:nvSpPr>
        <p:spPr/>
        <p:txBody>
          <a:bodyPr/>
          <a:lstStyle/>
          <a:p>
            <a:fld id="{C0270829-3BC5-7549-A5B9-DF52643DB900}" type="slidenum">
              <a:rPr lang="en-US" smtClean="0"/>
              <a:t>14</a:t>
            </a:fld>
            <a:endParaRPr lang="en-US"/>
          </a:p>
        </p:txBody>
      </p:sp>
    </p:spTree>
    <p:extLst>
      <p:ext uri="{BB962C8B-B14F-4D97-AF65-F5344CB8AC3E}">
        <p14:creationId xmlns:p14="http://schemas.microsoft.com/office/powerpoint/2010/main" val="4049519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261872" y="256946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CB2BD23C-406F-72B6-BEEC-DB70C343E2F2}"/>
              </a:ext>
            </a:extLst>
          </p:cNvPr>
          <p:cNvSpPr txBox="1"/>
          <p:nvPr/>
        </p:nvSpPr>
        <p:spPr>
          <a:xfrm>
            <a:off x="1725168" y="191719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915912" y="209933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26FEDE-7922-1E56-EA77-684C2EA13CE3}"/>
                  </a:ext>
                </a:extLst>
              </p:cNvPr>
              <p:cNvSpPr txBox="1"/>
              <p:nvPr/>
            </p:nvSpPr>
            <p:spPr>
              <a:xfrm>
                <a:off x="7660699" y="275413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xmlns="">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660699" y="2754130"/>
                <a:ext cx="855939" cy="565348"/>
              </a:xfrm>
              <a:prstGeom prst="rect">
                <a:avLst/>
              </a:prstGeom>
              <a:blipFill>
                <a:blip r:embed="rId2"/>
                <a:stretch>
                  <a:fillRect l="-4412" r="-1471" b="-65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70F2D15-0B8F-AE34-C9D6-EE76215C430D}"/>
                  </a:ext>
                </a:extLst>
              </p:cNvPr>
              <p:cNvSpPr txBox="1"/>
              <p:nvPr/>
            </p:nvSpPr>
            <p:spPr>
              <a:xfrm>
                <a:off x="1968297" y="4234780"/>
                <a:ext cx="7469161"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There are engineering limits to increasing </a:t>
                </a:r>
                <a:r>
                  <a:rPr lang="en-US" b="1" i="1" dirty="0">
                    <a:latin typeface="Times New Roman" panose="02020603050405020304" pitchFamily="18" charset="0"/>
                    <a:cs typeface="Times New Roman" panose="02020603050405020304" pitchFamily="18" charset="0"/>
                  </a:rPr>
                  <a:t>A</a:t>
                </a:r>
                <a:r>
                  <a:rPr lang="en-US" b="1" dirty="0">
                    <a:latin typeface="Times New Roman" panose="02020603050405020304" pitchFamily="18" charset="0"/>
                    <a:cs typeface="Times New Roman" panose="02020603050405020304" pitchFamily="18" charset="0"/>
                  </a:rPr>
                  <a:t> and </a:t>
                </a:r>
                <a:r>
                  <a:rPr lang="en-US" i="1"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i="1" baseline="-25000" dirty="0" err="1">
                    <a:latin typeface="Times New Roman" panose="02020603050405020304" pitchFamily="18" charset="0"/>
                    <a:cs typeface="Times New Roman" panose="02020603050405020304" pitchFamily="18" charset="0"/>
                  </a:rPr>
                  <a:t>a</a:t>
                </a:r>
                <a:endParaRPr lang="en-US" dirty="0">
                  <a:latin typeface="Times New Roman" panose="02020603050405020304" pitchFamily="18" charset="0"/>
                  <a:cs typeface="Times New Roman" panose="02020603050405020304" pitchFamily="18" charset="0"/>
                </a:endParaRPr>
              </a:p>
              <a:p>
                <a:endParaRPr lang="en-US" b="1" i="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Technical solutions involve reduction of </a:t>
                </a:r>
                <a:r>
                  <a:rPr lang="en-US" b="1" i="1" dirty="0">
                    <a:latin typeface="Times New Roman" panose="02020603050405020304" pitchFamily="18" charset="0"/>
                    <a:cs typeface="Times New Roman" panose="02020603050405020304" pitchFamily="18" charset="0"/>
                  </a:rPr>
                  <a:t>l</a:t>
                </a:r>
                <a:r>
                  <a:rPr lang="en-US" b="1" dirty="0">
                    <a:latin typeface="Times New Roman" panose="02020603050405020304" pitchFamily="18" charset="0"/>
                    <a:cs typeface="Times New Roman" panose="02020603050405020304" pitchFamily="18" charset="0"/>
                  </a:rPr>
                  <a:t> to &lt;&lt; 1 µm for high </a:t>
                </a: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oMath>
                </a14:m>
                <a:r>
                  <a:rPr lang="en-US" b="1" dirty="0">
                    <a:latin typeface="Times New Roman" panose="02020603050405020304" pitchFamily="18" charset="0"/>
                    <a:cs typeface="Times New Roman" panose="02020603050405020304" pitchFamily="18" charset="0"/>
                  </a:rPr>
                  <a:t> materials</a:t>
                </a:r>
              </a:p>
            </p:txBody>
          </p:sp>
        </mc:Choice>
        <mc:Fallback xmlns="">
          <p:sp>
            <p:nvSpPr>
              <p:cNvPr id="5" name="TextBox 4">
                <a:extLst>
                  <a:ext uri="{FF2B5EF4-FFF2-40B4-BE49-F238E27FC236}">
                    <a16:creationId xmlns:a16="http://schemas.microsoft.com/office/drawing/2014/main" id="{D70F2D15-0B8F-AE34-C9D6-EE76215C430D}"/>
                  </a:ext>
                </a:extLst>
              </p:cNvPr>
              <p:cNvSpPr txBox="1">
                <a:spLocks noRot="1" noChangeAspect="1" noMove="1" noResize="1" noEditPoints="1" noAdjustHandles="1" noChangeArrowheads="1" noChangeShapeType="1" noTextEdit="1"/>
              </p:cNvSpPr>
              <p:nvPr/>
            </p:nvSpPr>
            <p:spPr>
              <a:xfrm>
                <a:off x="1968297" y="4234780"/>
                <a:ext cx="7469161" cy="923330"/>
              </a:xfrm>
              <a:prstGeom prst="rect">
                <a:avLst/>
              </a:prstGeom>
              <a:blipFill>
                <a:blip r:embed="rId3"/>
                <a:stretch>
                  <a:fillRect l="-849" t="-4054" b="-8108"/>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353A6516-198E-61B5-9C23-2628FFC6B3D8}"/>
              </a:ext>
            </a:extLst>
          </p:cNvPr>
          <p:cNvSpPr>
            <a:spLocks noGrp="1"/>
          </p:cNvSpPr>
          <p:nvPr>
            <p:ph type="sldNum" sz="quarter" idx="12"/>
          </p:nvPr>
        </p:nvSpPr>
        <p:spPr/>
        <p:txBody>
          <a:bodyPr/>
          <a:lstStyle/>
          <a:p>
            <a:fld id="{C0270829-3BC5-7549-A5B9-DF52643DB900}" type="slidenum">
              <a:rPr lang="en-US" smtClean="0"/>
              <a:t>15</a:t>
            </a:fld>
            <a:endParaRPr lang="en-US"/>
          </a:p>
        </p:txBody>
      </p:sp>
    </p:spTree>
    <p:extLst>
      <p:ext uri="{BB962C8B-B14F-4D97-AF65-F5344CB8AC3E}">
        <p14:creationId xmlns:p14="http://schemas.microsoft.com/office/powerpoint/2010/main" val="3713266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2437647" y="138071"/>
            <a:ext cx="747320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Gas Separation Polymer Membranes</a:t>
            </a:r>
          </a:p>
        </p:txBody>
      </p:sp>
      <p:sp>
        <p:nvSpPr>
          <p:cNvPr id="3" name="TextBox 2">
            <a:extLst>
              <a:ext uri="{FF2B5EF4-FFF2-40B4-BE49-F238E27FC236}">
                <a16:creationId xmlns:a16="http://schemas.microsoft.com/office/drawing/2014/main" id="{B54D702F-8A77-6F8F-E07D-338CA97344DD}"/>
              </a:ext>
            </a:extLst>
          </p:cNvPr>
          <p:cNvSpPr txBox="1"/>
          <p:nvPr/>
        </p:nvSpPr>
        <p:spPr>
          <a:xfrm>
            <a:off x="1261872" y="2569464"/>
            <a:ext cx="1632306" cy="369332"/>
          </a:xfrm>
          <a:prstGeom prst="rect">
            <a:avLst/>
          </a:prstGeom>
          <a:noFill/>
        </p:spPr>
        <p:txBody>
          <a:bodyPr wrap="none" rtlCol="0">
            <a:spAutoFit/>
          </a:bodyPr>
          <a:lstStyle/>
          <a:p>
            <a:r>
              <a:rPr lang="en-US" i="1" dirty="0" err="1">
                <a:latin typeface="Times New Roman" panose="02020603050405020304" pitchFamily="18" charset="0"/>
                <a:cs typeface="Times New Roman" panose="02020603050405020304" pitchFamily="18" charset="0"/>
              </a:rPr>
              <a:t>Q</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i="1"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t>
            </a:r>
            <a:r>
              <a:rPr lang="en-US" dirty="0" err="1">
                <a:latin typeface="Symbol" pitchFamily="2" charset="2"/>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l</a:t>
            </a:r>
          </a:p>
        </p:txBody>
      </p:sp>
      <p:sp>
        <p:nvSpPr>
          <p:cNvPr id="6" name="TextBox 5">
            <a:extLst>
              <a:ext uri="{FF2B5EF4-FFF2-40B4-BE49-F238E27FC236}">
                <a16:creationId xmlns:a16="http://schemas.microsoft.com/office/drawing/2014/main" id="{CB2BD23C-406F-72B6-BEEC-DB70C343E2F2}"/>
              </a:ext>
            </a:extLst>
          </p:cNvPr>
          <p:cNvSpPr txBox="1"/>
          <p:nvPr/>
        </p:nvSpPr>
        <p:spPr>
          <a:xfrm>
            <a:off x="1725168" y="1917192"/>
            <a:ext cx="17812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Flux</a:t>
            </a:r>
          </a:p>
        </p:txBody>
      </p:sp>
      <p:sp>
        <p:nvSpPr>
          <p:cNvPr id="7" name="TextBox 6">
            <a:extLst>
              <a:ext uri="{FF2B5EF4-FFF2-40B4-BE49-F238E27FC236}">
                <a16:creationId xmlns:a16="http://schemas.microsoft.com/office/drawing/2014/main" id="{A98616F3-9E3D-B25C-907C-61D85AE4FD59}"/>
              </a:ext>
            </a:extLst>
          </p:cNvPr>
          <p:cNvSpPr txBox="1"/>
          <p:nvPr/>
        </p:nvSpPr>
        <p:spPr>
          <a:xfrm>
            <a:off x="6915912" y="2099334"/>
            <a:ext cx="2345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Membrane Selectivity</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D26FEDE-7922-1E56-EA77-684C2EA13CE3}"/>
                  </a:ext>
                </a:extLst>
              </p:cNvPr>
              <p:cNvSpPr txBox="1"/>
              <p:nvPr/>
            </p:nvSpPr>
            <p:spPr>
              <a:xfrm>
                <a:off x="7660699" y="2754130"/>
                <a:ext cx="85593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r>
                        <a:rPr lang="en-US" i="1" smtClean="0">
                          <a:latin typeface="Cambria Math" panose="02040503050406030204" pitchFamily="18" charset="0"/>
                        </a:rPr>
                        <m:t>=</m:t>
                      </m:r>
                      <m:f>
                        <m:fPr>
                          <m:ctrlPr>
                            <a:rPr lang="en-US" i="1" smtClean="0">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𝑎</m:t>
                              </m:r>
                            </m:sub>
                          </m:sSub>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𝑏</m:t>
                              </m:r>
                            </m:sub>
                          </m:sSub>
                        </m:den>
                      </m:f>
                    </m:oMath>
                  </m:oMathPara>
                </a14:m>
                <a:endParaRPr lang="en-US" dirty="0"/>
              </a:p>
            </p:txBody>
          </p:sp>
        </mc:Choice>
        <mc:Fallback xmlns="">
          <p:sp>
            <p:nvSpPr>
              <p:cNvPr id="10" name="TextBox 9">
                <a:extLst>
                  <a:ext uri="{FF2B5EF4-FFF2-40B4-BE49-F238E27FC236}">
                    <a16:creationId xmlns:a16="http://schemas.microsoft.com/office/drawing/2014/main" id="{4D26FEDE-7922-1E56-EA77-684C2EA13CE3}"/>
                  </a:ext>
                </a:extLst>
              </p:cNvPr>
              <p:cNvSpPr txBox="1">
                <a:spLocks noRot="1" noChangeAspect="1" noMove="1" noResize="1" noEditPoints="1" noAdjustHandles="1" noChangeArrowheads="1" noChangeShapeType="1" noTextEdit="1"/>
              </p:cNvSpPr>
              <p:nvPr/>
            </p:nvSpPr>
            <p:spPr>
              <a:xfrm>
                <a:off x="7660699" y="2754130"/>
                <a:ext cx="855939" cy="565348"/>
              </a:xfrm>
              <a:prstGeom prst="rect">
                <a:avLst/>
              </a:prstGeom>
              <a:blipFill>
                <a:blip r:embed="rId2"/>
                <a:stretch>
                  <a:fillRect l="-4412" r="-1471" b="-65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70F2D15-0B8F-AE34-C9D6-EE76215C430D}"/>
                  </a:ext>
                </a:extLst>
              </p:cNvPr>
              <p:cNvSpPr txBox="1"/>
              <p:nvPr/>
            </p:nvSpPr>
            <p:spPr>
              <a:xfrm>
                <a:off x="602897" y="3618140"/>
                <a:ext cx="8445902" cy="2585323"/>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Technical solutions involve reduction of </a:t>
                </a:r>
                <a:r>
                  <a:rPr lang="en-US" b="1" i="1" dirty="0">
                    <a:latin typeface="Times New Roman" panose="02020603050405020304" pitchFamily="18" charset="0"/>
                    <a:cs typeface="Times New Roman" panose="02020603050405020304" pitchFamily="18" charset="0"/>
                  </a:rPr>
                  <a:t>l</a:t>
                </a:r>
                <a:r>
                  <a:rPr lang="en-US" b="1" dirty="0">
                    <a:latin typeface="Times New Roman" panose="02020603050405020304" pitchFamily="18" charset="0"/>
                    <a:cs typeface="Times New Roman" panose="02020603050405020304" pitchFamily="18" charset="0"/>
                  </a:rPr>
                  <a:t> to &lt;&lt; 1 µm for high </a:t>
                </a:r>
                <a14:m>
                  <m:oMath xmlns:m="http://schemas.openxmlformats.org/officeDocument/2006/math">
                    <m:sSubSup>
                      <m:sSubSupPr>
                        <m:ctrlPr>
                          <a:rPr lang="en-US" i="1" smtClean="0">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𝛼</m:t>
                        </m:r>
                      </m:e>
                      <m:sub>
                        <m:r>
                          <a:rPr lang="en-US" b="0" i="1" smtClean="0">
                            <a:latin typeface="Cambria Math" panose="02040503050406030204" pitchFamily="18" charset="0"/>
                            <a:ea typeface="Cambria Math" panose="02040503050406030204" pitchFamily="18" charset="0"/>
                          </a:rPr>
                          <m:t>𝑏</m:t>
                        </m:r>
                      </m:sub>
                      <m:sup>
                        <m:r>
                          <a:rPr lang="en-US" b="0" i="1" smtClean="0">
                            <a:latin typeface="Cambria Math" panose="02040503050406030204" pitchFamily="18" charset="0"/>
                            <a:ea typeface="Cambria Math" panose="02040503050406030204" pitchFamily="18" charset="0"/>
                          </a:rPr>
                          <m:t>𝑎</m:t>
                        </m:r>
                      </m:sup>
                    </m:sSubSup>
                  </m:oMath>
                </a14:m>
                <a:r>
                  <a:rPr lang="en-US" b="1" dirty="0">
                    <a:latin typeface="Times New Roman" panose="02020603050405020304" pitchFamily="18" charset="0"/>
                    <a:cs typeface="Times New Roman" panose="02020603050405020304" pitchFamily="18" charset="0"/>
                  </a:rPr>
                  <a:t> materials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Porosity of separation layer can be solved in Resistance Model (RM) Membranes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High flux non-selective coating (PDMS)</a:t>
                </a:r>
              </a:p>
              <a:p>
                <a:r>
                  <a:rPr lang="en-US" b="1" dirty="0">
                    <a:latin typeface="Times New Roman" panose="02020603050405020304" pitchFamily="18" charset="0"/>
                    <a:cs typeface="Times New Roman" panose="02020603050405020304" pitchFamily="18" charset="0"/>
                  </a:rPr>
                  <a:t>Dense Separation layer (acrylonitrile copolymer)</a:t>
                </a:r>
              </a:p>
              <a:p>
                <a:r>
                  <a:rPr lang="en-US" b="1" dirty="0">
                    <a:latin typeface="Times New Roman" panose="02020603050405020304" pitchFamily="18" charset="0"/>
                    <a:cs typeface="Times New Roman" panose="02020603050405020304" pitchFamily="18" charset="0"/>
                  </a:rPr>
                  <a:t>Porous support layer (</a:t>
                </a:r>
                <a:r>
                  <a:rPr lang="en-US" b="1" dirty="0" err="1">
                    <a:latin typeface="Times New Roman" panose="02020603050405020304" pitchFamily="18" charset="0"/>
                    <a:cs typeface="Times New Roman" panose="02020603050405020304" pitchFamily="18" charset="0"/>
                  </a:rPr>
                  <a:t>polysulfone</a:t>
                </a:r>
                <a:r>
                  <a:rPr lang="en-US" b="1" dirty="0">
                    <a:latin typeface="Times New Roman" panose="02020603050405020304" pitchFamily="18" charset="0"/>
                    <a:cs typeface="Times New Roman" panose="02020603050405020304" pitchFamily="18" charset="0"/>
                  </a:rPr>
                  <a:t>)</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Coating layer is thicker in pores and can have lower transport than separation layer</a:t>
                </a:r>
              </a:p>
            </p:txBody>
          </p:sp>
        </mc:Choice>
        <mc:Fallback>
          <p:sp>
            <p:nvSpPr>
              <p:cNvPr id="5" name="TextBox 4">
                <a:extLst>
                  <a:ext uri="{FF2B5EF4-FFF2-40B4-BE49-F238E27FC236}">
                    <a16:creationId xmlns:a16="http://schemas.microsoft.com/office/drawing/2014/main" id="{D70F2D15-0B8F-AE34-C9D6-EE76215C430D}"/>
                  </a:ext>
                </a:extLst>
              </p:cNvPr>
              <p:cNvSpPr txBox="1">
                <a:spLocks noRot="1" noChangeAspect="1" noMove="1" noResize="1" noEditPoints="1" noAdjustHandles="1" noChangeArrowheads="1" noChangeShapeType="1" noTextEdit="1"/>
              </p:cNvSpPr>
              <p:nvPr/>
            </p:nvSpPr>
            <p:spPr>
              <a:xfrm>
                <a:off x="602897" y="3618140"/>
                <a:ext cx="8445902" cy="2585323"/>
              </a:xfrm>
              <a:prstGeom prst="rect">
                <a:avLst/>
              </a:prstGeom>
              <a:blipFill>
                <a:blip r:embed="rId3"/>
                <a:stretch>
                  <a:fillRect l="-601" t="-1471" b="-2451"/>
                </a:stretch>
              </a:blipFill>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EEE88D8-EDD0-B015-33C3-35676CE4649B}"/>
              </a:ext>
            </a:extLst>
          </p:cNvPr>
          <p:cNvSpPr>
            <a:spLocks noGrp="1"/>
          </p:cNvSpPr>
          <p:nvPr>
            <p:ph type="sldNum" sz="quarter" idx="12"/>
          </p:nvPr>
        </p:nvSpPr>
        <p:spPr/>
        <p:txBody>
          <a:bodyPr/>
          <a:lstStyle/>
          <a:p>
            <a:fld id="{C0270829-3BC5-7549-A5B9-DF52643DB900}" type="slidenum">
              <a:rPr lang="en-US" smtClean="0"/>
              <a:t>16</a:t>
            </a:fld>
            <a:endParaRPr lang="en-US"/>
          </a:p>
        </p:txBody>
      </p:sp>
      <p:pic>
        <p:nvPicPr>
          <p:cNvPr id="8" name="Picture 7">
            <a:extLst>
              <a:ext uri="{FF2B5EF4-FFF2-40B4-BE49-F238E27FC236}">
                <a16:creationId xmlns:a16="http://schemas.microsoft.com/office/drawing/2014/main" id="{6DCE58F5-19C9-BFD8-948A-622D404FA7BD}"/>
              </a:ext>
            </a:extLst>
          </p:cNvPr>
          <p:cNvPicPr>
            <a:picLocks noChangeAspect="1"/>
          </p:cNvPicPr>
          <p:nvPr/>
        </p:nvPicPr>
        <p:blipFill>
          <a:blip r:embed="rId4"/>
          <a:stretch>
            <a:fillRect/>
          </a:stretch>
        </p:blipFill>
        <p:spPr>
          <a:xfrm>
            <a:off x="8777161" y="3472862"/>
            <a:ext cx="3346841" cy="1931406"/>
          </a:xfrm>
          <a:prstGeom prst="rect">
            <a:avLst/>
          </a:prstGeom>
        </p:spPr>
      </p:pic>
      <p:pic>
        <p:nvPicPr>
          <p:cNvPr id="9" name="Picture 8">
            <a:extLst>
              <a:ext uri="{FF2B5EF4-FFF2-40B4-BE49-F238E27FC236}">
                <a16:creationId xmlns:a16="http://schemas.microsoft.com/office/drawing/2014/main" id="{228D8827-4BB0-C63B-6BAB-90DEAA2E8B06}"/>
              </a:ext>
            </a:extLst>
          </p:cNvPr>
          <p:cNvPicPr>
            <a:picLocks noChangeAspect="1"/>
          </p:cNvPicPr>
          <p:nvPr/>
        </p:nvPicPr>
        <p:blipFill>
          <a:blip r:embed="rId5"/>
          <a:stretch>
            <a:fillRect/>
          </a:stretch>
        </p:blipFill>
        <p:spPr>
          <a:xfrm>
            <a:off x="10215689" y="1015944"/>
            <a:ext cx="1632306" cy="2262854"/>
          </a:xfrm>
          <a:prstGeom prst="rect">
            <a:avLst/>
          </a:prstGeom>
        </p:spPr>
      </p:pic>
    </p:spTree>
    <p:extLst>
      <p:ext uri="{BB962C8B-B14F-4D97-AF65-F5344CB8AC3E}">
        <p14:creationId xmlns:p14="http://schemas.microsoft.com/office/powerpoint/2010/main" val="3365490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6DA2D6-8C7C-91DB-2ECA-F9ADC6241A93}"/>
              </a:ext>
            </a:extLst>
          </p:cNvPr>
          <p:cNvPicPr>
            <a:picLocks noChangeAspect="1"/>
          </p:cNvPicPr>
          <p:nvPr/>
        </p:nvPicPr>
        <p:blipFill>
          <a:blip r:embed="rId2"/>
          <a:stretch>
            <a:fillRect/>
          </a:stretch>
        </p:blipFill>
        <p:spPr>
          <a:xfrm>
            <a:off x="2901102" y="0"/>
            <a:ext cx="6730832" cy="6858000"/>
          </a:xfrm>
          <a:prstGeom prst="rect">
            <a:avLst/>
          </a:prstGeom>
        </p:spPr>
      </p:pic>
      <p:sp>
        <p:nvSpPr>
          <p:cNvPr id="8" name="Slide Number Placeholder 7">
            <a:extLst>
              <a:ext uri="{FF2B5EF4-FFF2-40B4-BE49-F238E27FC236}">
                <a16:creationId xmlns:a16="http://schemas.microsoft.com/office/drawing/2014/main" id="{56F70741-F17B-36CF-8660-1126307B0D76}"/>
              </a:ext>
            </a:extLst>
          </p:cNvPr>
          <p:cNvSpPr>
            <a:spLocks noGrp="1"/>
          </p:cNvSpPr>
          <p:nvPr>
            <p:ph type="sldNum" sz="quarter" idx="12"/>
          </p:nvPr>
        </p:nvSpPr>
        <p:spPr/>
        <p:txBody>
          <a:bodyPr/>
          <a:lstStyle/>
          <a:p>
            <a:fld id="{C0270829-3BC5-7549-A5B9-DF52643DB900}" type="slidenum">
              <a:rPr lang="en-US" smtClean="0"/>
              <a:t>17</a:t>
            </a:fld>
            <a:endParaRPr lang="en-US"/>
          </a:p>
        </p:txBody>
      </p:sp>
    </p:spTree>
    <p:extLst>
      <p:ext uri="{BB962C8B-B14F-4D97-AF65-F5344CB8AC3E}">
        <p14:creationId xmlns:p14="http://schemas.microsoft.com/office/powerpoint/2010/main" val="5069740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6F70741-F17B-36CF-8660-1126307B0D76}"/>
              </a:ext>
            </a:extLst>
          </p:cNvPr>
          <p:cNvSpPr>
            <a:spLocks noGrp="1"/>
          </p:cNvSpPr>
          <p:nvPr>
            <p:ph type="sldNum" sz="quarter" idx="12"/>
          </p:nvPr>
        </p:nvSpPr>
        <p:spPr/>
        <p:txBody>
          <a:bodyPr/>
          <a:lstStyle/>
          <a:p>
            <a:fld id="{C0270829-3BC5-7549-A5B9-DF52643DB900}" type="slidenum">
              <a:rPr lang="en-US" smtClean="0"/>
              <a:t>18</a:t>
            </a:fld>
            <a:endParaRPr lang="en-US"/>
          </a:p>
        </p:txBody>
      </p:sp>
      <p:pic>
        <p:nvPicPr>
          <p:cNvPr id="3" name="Picture 2">
            <a:extLst>
              <a:ext uri="{FF2B5EF4-FFF2-40B4-BE49-F238E27FC236}">
                <a16:creationId xmlns:a16="http://schemas.microsoft.com/office/drawing/2014/main" id="{A99FBD59-2ADB-22E6-D155-A68B04FDCE2A}"/>
              </a:ext>
            </a:extLst>
          </p:cNvPr>
          <p:cNvPicPr>
            <a:picLocks noChangeAspect="1"/>
          </p:cNvPicPr>
          <p:nvPr/>
        </p:nvPicPr>
        <p:blipFill>
          <a:blip r:embed="rId2"/>
          <a:stretch>
            <a:fillRect/>
          </a:stretch>
        </p:blipFill>
        <p:spPr>
          <a:xfrm>
            <a:off x="2209800" y="234241"/>
            <a:ext cx="7772400" cy="6389518"/>
          </a:xfrm>
          <a:prstGeom prst="rect">
            <a:avLst/>
          </a:prstGeom>
        </p:spPr>
      </p:pic>
    </p:spTree>
    <p:extLst>
      <p:ext uri="{BB962C8B-B14F-4D97-AF65-F5344CB8AC3E}">
        <p14:creationId xmlns:p14="http://schemas.microsoft.com/office/powerpoint/2010/main" val="635673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6F70741-F17B-36CF-8660-1126307B0D76}"/>
              </a:ext>
            </a:extLst>
          </p:cNvPr>
          <p:cNvSpPr>
            <a:spLocks noGrp="1"/>
          </p:cNvSpPr>
          <p:nvPr>
            <p:ph type="sldNum" sz="quarter" idx="12"/>
          </p:nvPr>
        </p:nvSpPr>
        <p:spPr/>
        <p:txBody>
          <a:bodyPr/>
          <a:lstStyle/>
          <a:p>
            <a:fld id="{C0270829-3BC5-7549-A5B9-DF52643DB900}" type="slidenum">
              <a:rPr lang="en-US" smtClean="0"/>
              <a:t>19</a:t>
            </a:fld>
            <a:endParaRPr lang="en-US"/>
          </a:p>
        </p:txBody>
      </p:sp>
      <p:sp>
        <p:nvSpPr>
          <p:cNvPr id="2" name="TextBox 1">
            <a:extLst>
              <a:ext uri="{FF2B5EF4-FFF2-40B4-BE49-F238E27FC236}">
                <a16:creationId xmlns:a16="http://schemas.microsoft.com/office/drawing/2014/main" id="{F1FB99D9-ACB5-9F30-1023-E4631E5424D0}"/>
              </a:ext>
            </a:extLst>
          </p:cNvPr>
          <p:cNvSpPr txBox="1"/>
          <p:nvPr/>
        </p:nvSpPr>
        <p:spPr>
          <a:xfrm>
            <a:off x="3865419" y="443345"/>
            <a:ext cx="1103507" cy="369332"/>
          </a:xfrm>
          <a:prstGeom prst="rect">
            <a:avLst/>
          </a:prstGeom>
          <a:noFill/>
        </p:spPr>
        <p:txBody>
          <a:bodyPr wrap="none" rtlCol="0">
            <a:spAutoFit/>
          </a:bodyPr>
          <a:lstStyle/>
          <a:p>
            <a:r>
              <a:rPr lang="en-US" dirty="0"/>
              <a:t>Fick’s Law</a:t>
            </a:r>
          </a:p>
        </p:txBody>
      </p:sp>
      <p:sp>
        <p:nvSpPr>
          <p:cNvPr id="4" name="TextBox 3">
            <a:extLst>
              <a:ext uri="{FF2B5EF4-FFF2-40B4-BE49-F238E27FC236}">
                <a16:creationId xmlns:a16="http://schemas.microsoft.com/office/drawing/2014/main" id="{CD3CFE2D-38BE-0330-5924-A79C93D9453D}"/>
              </a:ext>
            </a:extLst>
          </p:cNvPr>
          <p:cNvSpPr txBox="1"/>
          <p:nvPr/>
        </p:nvSpPr>
        <p:spPr>
          <a:xfrm>
            <a:off x="6927273" y="484909"/>
            <a:ext cx="1281826" cy="369332"/>
          </a:xfrm>
          <a:prstGeom prst="rect">
            <a:avLst/>
          </a:prstGeom>
          <a:noFill/>
        </p:spPr>
        <p:txBody>
          <a:bodyPr wrap="none" rtlCol="0">
            <a:spAutoFit/>
          </a:bodyPr>
          <a:lstStyle/>
          <a:p>
            <a:r>
              <a:rPr lang="en-US" dirty="0"/>
              <a:t>Darcy’s Law</a:t>
            </a:r>
          </a:p>
        </p:txBody>
      </p:sp>
      <p:pic>
        <p:nvPicPr>
          <p:cNvPr id="5" name="Picture 4">
            <a:extLst>
              <a:ext uri="{FF2B5EF4-FFF2-40B4-BE49-F238E27FC236}">
                <a16:creationId xmlns:a16="http://schemas.microsoft.com/office/drawing/2014/main" id="{9A1FE6A8-FC4F-36F1-0536-41E3F1776D38}"/>
              </a:ext>
            </a:extLst>
          </p:cNvPr>
          <p:cNvPicPr>
            <a:picLocks noChangeAspect="1"/>
          </p:cNvPicPr>
          <p:nvPr/>
        </p:nvPicPr>
        <p:blipFill>
          <a:blip r:embed="rId2"/>
          <a:stretch>
            <a:fillRect/>
          </a:stretch>
        </p:blipFill>
        <p:spPr>
          <a:xfrm>
            <a:off x="3528172" y="1366404"/>
            <a:ext cx="1778000" cy="800100"/>
          </a:xfrm>
          <a:prstGeom prst="rect">
            <a:avLst/>
          </a:prstGeom>
        </p:spPr>
      </p:pic>
      <p:pic>
        <p:nvPicPr>
          <p:cNvPr id="6" name="Picture 5">
            <a:extLst>
              <a:ext uri="{FF2B5EF4-FFF2-40B4-BE49-F238E27FC236}">
                <a16:creationId xmlns:a16="http://schemas.microsoft.com/office/drawing/2014/main" id="{3F333B09-6734-25B8-FE33-D454CCC61614}"/>
              </a:ext>
            </a:extLst>
          </p:cNvPr>
          <p:cNvPicPr>
            <a:picLocks noChangeAspect="1"/>
          </p:cNvPicPr>
          <p:nvPr/>
        </p:nvPicPr>
        <p:blipFill>
          <a:blip r:embed="rId3"/>
          <a:stretch>
            <a:fillRect/>
          </a:stretch>
        </p:blipFill>
        <p:spPr>
          <a:xfrm>
            <a:off x="6723636" y="1366404"/>
            <a:ext cx="1689100" cy="914400"/>
          </a:xfrm>
          <a:prstGeom prst="rect">
            <a:avLst/>
          </a:prstGeom>
        </p:spPr>
      </p:pic>
      <p:pic>
        <p:nvPicPr>
          <p:cNvPr id="3" name="Picture 2">
            <a:extLst>
              <a:ext uri="{FF2B5EF4-FFF2-40B4-BE49-F238E27FC236}">
                <a16:creationId xmlns:a16="http://schemas.microsoft.com/office/drawing/2014/main" id="{69272574-9E92-E98C-6C01-5D20D69CA6C3}"/>
              </a:ext>
            </a:extLst>
          </p:cNvPr>
          <p:cNvPicPr>
            <a:picLocks noChangeAspect="1"/>
          </p:cNvPicPr>
          <p:nvPr/>
        </p:nvPicPr>
        <p:blipFill>
          <a:blip r:embed="rId4"/>
          <a:stretch>
            <a:fillRect/>
          </a:stretch>
        </p:blipFill>
        <p:spPr>
          <a:xfrm>
            <a:off x="270163" y="3595618"/>
            <a:ext cx="7772400" cy="2191757"/>
          </a:xfrm>
          <a:prstGeom prst="rect">
            <a:avLst/>
          </a:prstGeom>
        </p:spPr>
      </p:pic>
    </p:spTree>
    <p:extLst>
      <p:ext uri="{BB962C8B-B14F-4D97-AF65-F5344CB8AC3E}">
        <p14:creationId xmlns:p14="http://schemas.microsoft.com/office/powerpoint/2010/main" val="167606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3" name="Picture 2">
            <a:extLst>
              <a:ext uri="{FF2B5EF4-FFF2-40B4-BE49-F238E27FC236}">
                <a16:creationId xmlns:a16="http://schemas.microsoft.com/office/drawing/2014/main" id="{E37B2F4C-96EE-AED1-8C14-9CCCE785D147}"/>
              </a:ext>
            </a:extLst>
          </p:cNvPr>
          <p:cNvPicPr>
            <a:picLocks noChangeAspect="1"/>
          </p:cNvPicPr>
          <p:nvPr/>
        </p:nvPicPr>
        <p:blipFill>
          <a:blip r:embed="rId2"/>
          <a:stretch>
            <a:fillRect/>
          </a:stretch>
        </p:blipFill>
        <p:spPr>
          <a:xfrm>
            <a:off x="1569720" y="204594"/>
            <a:ext cx="7772400" cy="6592849"/>
          </a:xfrm>
          <a:prstGeom prst="rect">
            <a:avLst/>
          </a:prstGeom>
        </p:spPr>
      </p:pic>
      <p:sp>
        <p:nvSpPr>
          <p:cNvPr id="2" name="Slide Number Placeholder 1">
            <a:extLst>
              <a:ext uri="{FF2B5EF4-FFF2-40B4-BE49-F238E27FC236}">
                <a16:creationId xmlns:a16="http://schemas.microsoft.com/office/drawing/2014/main" id="{EAF13975-208F-6510-1179-B6B5C3519A3E}"/>
              </a:ext>
            </a:extLst>
          </p:cNvPr>
          <p:cNvSpPr>
            <a:spLocks noGrp="1"/>
          </p:cNvSpPr>
          <p:nvPr>
            <p:ph type="sldNum" sz="quarter" idx="12"/>
          </p:nvPr>
        </p:nvSpPr>
        <p:spPr/>
        <p:txBody>
          <a:bodyPr/>
          <a:lstStyle/>
          <a:p>
            <a:fld id="{C0270829-3BC5-7549-A5B9-DF52643DB900}" type="slidenum">
              <a:rPr lang="en-US" smtClean="0"/>
              <a:t>2</a:t>
            </a:fld>
            <a:endParaRPr lang="en-US"/>
          </a:p>
        </p:txBody>
      </p:sp>
    </p:spTree>
    <p:extLst>
      <p:ext uri="{BB962C8B-B14F-4D97-AF65-F5344CB8AC3E}">
        <p14:creationId xmlns:p14="http://schemas.microsoft.com/office/powerpoint/2010/main" val="1924655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6F70741-F17B-36CF-8660-1126307B0D76}"/>
              </a:ext>
            </a:extLst>
          </p:cNvPr>
          <p:cNvSpPr>
            <a:spLocks noGrp="1"/>
          </p:cNvSpPr>
          <p:nvPr>
            <p:ph type="sldNum" sz="quarter" idx="12"/>
          </p:nvPr>
        </p:nvSpPr>
        <p:spPr/>
        <p:txBody>
          <a:bodyPr/>
          <a:lstStyle/>
          <a:p>
            <a:fld id="{C0270829-3BC5-7549-A5B9-DF52643DB900}" type="slidenum">
              <a:rPr lang="en-US" smtClean="0"/>
              <a:t>20</a:t>
            </a:fld>
            <a:endParaRPr lang="en-US"/>
          </a:p>
        </p:txBody>
      </p:sp>
      <p:sp>
        <p:nvSpPr>
          <p:cNvPr id="2" name="TextBox 1">
            <a:extLst>
              <a:ext uri="{FF2B5EF4-FFF2-40B4-BE49-F238E27FC236}">
                <a16:creationId xmlns:a16="http://schemas.microsoft.com/office/drawing/2014/main" id="{F1FB99D9-ACB5-9F30-1023-E4631E5424D0}"/>
              </a:ext>
            </a:extLst>
          </p:cNvPr>
          <p:cNvSpPr txBox="1"/>
          <p:nvPr/>
        </p:nvSpPr>
        <p:spPr>
          <a:xfrm>
            <a:off x="3865419" y="443345"/>
            <a:ext cx="1103507" cy="369332"/>
          </a:xfrm>
          <a:prstGeom prst="rect">
            <a:avLst/>
          </a:prstGeom>
          <a:noFill/>
        </p:spPr>
        <p:txBody>
          <a:bodyPr wrap="none" rtlCol="0">
            <a:spAutoFit/>
          </a:bodyPr>
          <a:lstStyle/>
          <a:p>
            <a:r>
              <a:rPr lang="en-US" dirty="0"/>
              <a:t>Fick’s Law</a:t>
            </a:r>
          </a:p>
        </p:txBody>
      </p:sp>
      <p:sp>
        <p:nvSpPr>
          <p:cNvPr id="4" name="TextBox 3">
            <a:extLst>
              <a:ext uri="{FF2B5EF4-FFF2-40B4-BE49-F238E27FC236}">
                <a16:creationId xmlns:a16="http://schemas.microsoft.com/office/drawing/2014/main" id="{CD3CFE2D-38BE-0330-5924-A79C93D9453D}"/>
              </a:ext>
            </a:extLst>
          </p:cNvPr>
          <p:cNvSpPr txBox="1"/>
          <p:nvPr/>
        </p:nvSpPr>
        <p:spPr>
          <a:xfrm>
            <a:off x="6927273" y="484909"/>
            <a:ext cx="1281826" cy="369332"/>
          </a:xfrm>
          <a:prstGeom prst="rect">
            <a:avLst/>
          </a:prstGeom>
          <a:noFill/>
        </p:spPr>
        <p:txBody>
          <a:bodyPr wrap="none" rtlCol="0">
            <a:spAutoFit/>
          </a:bodyPr>
          <a:lstStyle/>
          <a:p>
            <a:r>
              <a:rPr lang="en-US" dirty="0"/>
              <a:t>Darcy’s Law</a:t>
            </a:r>
          </a:p>
        </p:txBody>
      </p:sp>
      <p:pic>
        <p:nvPicPr>
          <p:cNvPr id="5" name="Picture 4">
            <a:extLst>
              <a:ext uri="{FF2B5EF4-FFF2-40B4-BE49-F238E27FC236}">
                <a16:creationId xmlns:a16="http://schemas.microsoft.com/office/drawing/2014/main" id="{9A1FE6A8-FC4F-36F1-0536-41E3F1776D38}"/>
              </a:ext>
            </a:extLst>
          </p:cNvPr>
          <p:cNvPicPr>
            <a:picLocks noChangeAspect="1"/>
          </p:cNvPicPr>
          <p:nvPr/>
        </p:nvPicPr>
        <p:blipFill>
          <a:blip r:embed="rId2"/>
          <a:stretch>
            <a:fillRect/>
          </a:stretch>
        </p:blipFill>
        <p:spPr>
          <a:xfrm>
            <a:off x="3528172" y="1366404"/>
            <a:ext cx="1778000" cy="800100"/>
          </a:xfrm>
          <a:prstGeom prst="rect">
            <a:avLst/>
          </a:prstGeom>
        </p:spPr>
      </p:pic>
      <p:pic>
        <p:nvPicPr>
          <p:cNvPr id="6" name="Picture 5">
            <a:extLst>
              <a:ext uri="{FF2B5EF4-FFF2-40B4-BE49-F238E27FC236}">
                <a16:creationId xmlns:a16="http://schemas.microsoft.com/office/drawing/2014/main" id="{3F333B09-6734-25B8-FE33-D454CCC61614}"/>
              </a:ext>
            </a:extLst>
          </p:cNvPr>
          <p:cNvPicPr>
            <a:picLocks noChangeAspect="1"/>
          </p:cNvPicPr>
          <p:nvPr/>
        </p:nvPicPr>
        <p:blipFill>
          <a:blip r:embed="rId3"/>
          <a:stretch>
            <a:fillRect/>
          </a:stretch>
        </p:blipFill>
        <p:spPr>
          <a:xfrm>
            <a:off x="6723636" y="1366404"/>
            <a:ext cx="1689100" cy="914400"/>
          </a:xfrm>
          <a:prstGeom prst="rect">
            <a:avLst/>
          </a:prstGeom>
        </p:spPr>
      </p:pic>
      <p:pic>
        <p:nvPicPr>
          <p:cNvPr id="7" name="Picture 6">
            <a:extLst>
              <a:ext uri="{FF2B5EF4-FFF2-40B4-BE49-F238E27FC236}">
                <a16:creationId xmlns:a16="http://schemas.microsoft.com/office/drawing/2014/main" id="{8D35170C-223F-1E01-4F32-88CB4D2004E5}"/>
              </a:ext>
            </a:extLst>
          </p:cNvPr>
          <p:cNvPicPr>
            <a:picLocks noChangeAspect="1"/>
          </p:cNvPicPr>
          <p:nvPr/>
        </p:nvPicPr>
        <p:blipFill>
          <a:blip r:embed="rId4"/>
          <a:stretch>
            <a:fillRect/>
          </a:stretch>
        </p:blipFill>
        <p:spPr>
          <a:xfrm>
            <a:off x="173182" y="2400999"/>
            <a:ext cx="6410209" cy="3501037"/>
          </a:xfrm>
          <a:prstGeom prst="rect">
            <a:avLst/>
          </a:prstGeom>
        </p:spPr>
      </p:pic>
    </p:spTree>
    <p:extLst>
      <p:ext uri="{BB962C8B-B14F-4D97-AF65-F5344CB8AC3E}">
        <p14:creationId xmlns:p14="http://schemas.microsoft.com/office/powerpoint/2010/main" val="1030412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56F70741-F17B-36CF-8660-1126307B0D76}"/>
              </a:ext>
            </a:extLst>
          </p:cNvPr>
          <p:cNvSpPr>
            <a:spLocks noGrp="1"/>
          </p:cNvSpPr>
          <p:nvPr>
            <p:ph type="sldNum" sz="quarter" idx="12"/>
          </p:nvPr>
        </p:nvSpPr>
        <p:spPr/>
        <p:txBody>
          <a:bodyPr/>
          <a:lstStyle/>
          <a:p>
            <a:fld id="{C0270829-3BC5-7549-A5B9-DF52643DB900}" type="slidenum">
              <a:rPr lang="en-US" smtClean="0"/>
              <a:t>21</a:t>
            </a:fld>
            <a:endParaRPr lang="en-US"/>
          </a:p>
        </p:txBody>
      </p:sp>
      <p:pic>
        <p:nvPicPr>
          <p:cNvPr id="3" name="Picture 2">
            <a:extLst>
              <a:ext uri="{FF2B5EF4-FFF2-40B4-BE49-F238E27FC236}">
                <a16:creationId xmlns:a16="http://schemas.microsoft.com/office/drawing/2014/main" id="{C9B5B79E-591A-DA0D-13FF-72890ECD260C}"/>
              </a:ext>
            </a:extLst>
          </p:cNvPr>
          <p:cNvPicPr>
            <a:picLocks noChangeAspect="1"/>
          </p:cNvPicPr>
          <p:nvPr/>
        </p:nvPicPr>
        <p:blipFill>
          <a:blip r:embed="rId2"/>
          <a:stretch>
            <a:fillRect/>
          </a:stretch>
        </p:blipFill>
        <p:spPr>
          <a:xfrm>
            <a:off x="2209800" y="1306498"/>
            <a:ext cx="7772400" cy="4245003"/>
          </a:xfrm>
          <a:prstGeom prst="rect">
            <a:avLst/>
          </a:prstGeom>
        </p:spPr>
      </p:pic>
    </p:spTree>
    <p:extLst>
      <p:ext uri="{BB962C8B-B14F-4D97-AF65-F5344CB8AC3E}">
        <p14:creationId xmlns:p14="http://schemas.microsoft.com/office/powerpoint/2010/main" val="2885227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9FCA1-6310-18D7-C559-60B6131E8F1E}"/>
              </a:ext>
            </a:extLst>
          </p:cNvPr>
          <p:cNvPicPr>
            <a:picLocks noChangeAspect="1"/>
          </p:cNvPicPr>
          <p:nvPr/>
        </p:nvPicPr>
        <p:blipFill>
          <a:blip r:embed="rId2"/>
          <a:stretch>
            <a:fillRect/>
          </a:stretch>
        </p:blipFill>
        <p:spPr>
          <a:xfrm>
            <a:off x="2913473" y="0"/>
            <a:ext cx="6365054" cy="6858000"/>
          </a:xfrm>
          <a:prstGeom prst="rect">
            <a:avLst/>
          </a:prstGeom>
        </p:spPr>
      </p:pic>
      <p:sp>
        <p:nvSpPr>
          <p:cNvPr id="2" name="Slide Number Placeholder 1">
            <a:extLst>
              <a:ext uri="{FF2B5EF4-FFF2-40B4-BE49-F238E27FC236}">
                <a16:creationId xmlns:a16="http://schemas.microsoft.com/office/drawing/2014/main" id="{EF391C99-C9E3-0C35-61AC-8C2CEAD655DF}"/>
              </a:ext>
            </a:extLst>
          </p:cNvPr>
          <p:cNvSpPr>
            <a:spLocks noGrp="1"/>
          </p:cNvSpPr>
          <p:nvPr>
            <p:ph type="sldNum" sz="quarter" idx="12"/>
          </p:nvPr>
        </p:nvSpPr>
        <p:spPr/>
        <p:txBody>
          <a:bodyPr/>
          <a:lstStyle/>
          <a:p>
            <a:fld id="{C0270829-3BC5-7549-A5B9-DF52643DB900}" type="slidenum">
              <a:rPr lang="en-US" smtClean="0"/>
              <a:t>22</a:t>
            </a:fld>
            <a:endParaRPr lang="en-US"/>
          </a:p>
        </p:txBody>
      </p:sp>
      <p:pic>
        <p:nvPicPr>
          <p:cNvPr id="1026" name="Picture 2" descr="Polyimide - an overview | ScienceDirect Topics">
            <a:extLst>
              <a:ext uri="{FF2B5EF4-FFF2-40B4-BE49-F238E27FC236}">
                <a16:creationId xmlns:a16="http://schemas.microsoft.com/office/drawing/2014/main" id="{A609B492-F3AF-1DD9-7282-4208EBA7F0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899" y="2315183"/>
            <a:ext cx="3740993" cy="1443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3973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8373499-A727-EC25-5943-5292F89A67E2}"/>
              </a:ext>
            </a:extLst>
          </p:cNvPr>
          <p:cNvPicPr>
            <a:picLocks noChangeAspect="1"/>
          </p:cNvPicPr>
          <p:nvPr/>
        </p:nvPicPr>
        <p:blipFill>
          <a:blip r:embed="rId2"/>
          <a:stretch>
            <a:fillRect/>
          </a:stretch>
        </p:blipFill>
        <p:spPr>
          <a:xfrm>
            <a:off x="2209800" y="276045"/>
            <a:ext cx="7772400" cy="6305909"/>
          </a:xfrm>
          <a:prstGeom prst="rect">
            <a:avLst/>
          </a:prstGeom>
        </p:spPr>
      </p:pic>
      <p:sp>
        <p:nvSpPr>
          <p:cNvPr id="3" name="Slide Number Placeholder 2">
            <a:extLst>
              <a:ext uri="{FF2B5EF4-FFF2-40B4-BE49-F238E27FC236}">
                <a16:creationId xmlns:a16="http://schemas.microsoft.com/office/drawing/2014/main" id="{E1E6E153-5237-FA75-CBDD-D725BF5F2D63}"/>
              </a:ext>
            </a:extLst>
          </p:cNvPr>
          <p:cNvSpPr>
            <a:spLocks noGrp="1"/>
          </p:cNvSpPr>
          <p:nvPr>
            <p:ph type="sldNum" sz="quarter" idx="12"/>
          </p:nvPr>
        </p:nvSpPr>
        <p:spPr/>
        <p:txBody>
          <a:bodyPr/>
          <a:lstStyle/>
          <a:p>
            <a:fld id="{C0270829-3BC5-7549-A5B9-DF52643DB900}" type="slidenum">
              <a:rPr lang="en-US" smtClean="0"/>
              <a:t>23</a:t>
            </a:fld>
            <a:endParaRPr lang="en-US"/>
          </a:p>
        </p:txBody>
      </p:sp>
      <p:sp>
        <p:nvSpPr>
          <p:cNvPr id="4" name="TextBox 3">
            <a:extLst>
              <a:ext uri="{FF2B5EF4-FFF2-40B4-BE49-F238E27FC236}">
                <a16:creationId xmlns:a16="http://schemas.microsoft.com/office/drawing/2014/main" id="{FF0CACED-EC95-7F7D-956F-6160077E5918}"/>
              </a:ext>
            </a:extLst>
          </p:cNvPr>
          <p:cNvSpPr txBox="1"/>
          <p:nvPr/>
        </p:nvSpPr>
        <p:spPr>
          <a:xfrm>
            <a:off x="784927" y="2840304"/>
            <a:ext cx="1592872" cy="369332"/>
          </a:xfrm>
          <a:prstGeom prst="rect">
            <a:avLst/>
          </a:prstGeom>
          <a:noFill/>
        </p:spPr>
        <p:txBody>
          <a:bodyPr wrap="none" rtlCol="0">
            <a:spAutoFit/>
          </a:bodyPr>
          <a:lstStyle/>
          <a:p>
            <a:r>
              <a:rPr lang="en-US" dirty="0"/>
              <a:t>D = </a:t>
            </a:r>
            <a:r>
              <a:rPr lang="en-US" dirty="0" err="1"/>
              <a:t>kT</a:t>
            </a:r>
            <a:r>
              <a:rPr lang="en-US" dirty="0"/>
              <a:t>/(</a:t>
            </a:r>
            <a:r>
              <a:rPr lang="en-US" dirty="0" err="1"/>
              <a:t>n</a:t>
            </a:r>
            <a:r>
              <a:rPr lang="en-US" dirty="0" err="1">
                <a:latin typeface="Symbol" pitchFamily="2" charset="2"/>
              </a:rPr>
              <a:t>ph</a:t>
            </a:r>
            <a:r>
              <a:rPr lang="en-US" dirty="0" err="1"/>
              <a:t>R</a:t>
            </a:r>
            <a:r>
              <a:rPr lang="en-US" baseline="-25000" dirty="0" err="1"/>
              <a:t>H</a:t>
            </a:r>
            <a:r>
              <a:rPr lang="en-US" dirty="0"/>
              <a:t>)</a:t>
            </a:r>
          </a:p>
        </p:txBody>
      </p:sp>
    </p:spTree>
    <p:extLst>
      <p:ext uri="{BB962C8B-B14F-4D97-AF65-F5344CB8AC3E}">
        <p14:creationId xmlns:p14="http://schemas.microsoft.com/office/powerpoint/2010/main" val="1225584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ABEF32-0157-6078-C426-213B7053799C}"/>
              </a:ext>
            </a:extLst>
          </p:cNvPr>
          <p:cNvPicPr>
            <a:picLocks noChangeAspect="1"/>
          </p:cNvPicPr>
          <p:nvPr/>
        </p:nvPicPr>
        <p:blipFill>
          <a:blip r:embed="rId2"/>
          <a:stretch>
            <a:fillRect/>
          </a:stretch>
        </p:blipFill>
        <p:spPr>
          <a:xfrm>
            <a:off x="2694035" y="0"/>
            <a:ext cx="6803929" cy="6858000"/>
          </a:xfrm>
          <a:prstGeom prst="rect">
            <a:avLst/>
          </a:prstGeom>
        </p:spPr>
      </p:pic>
      <p:sp>
        <p:nvSpPr>
          <p:cNvPr id="2" name="Slide Number Placeholder 1">
            <a:extLst>
              <a:ext uri="{FF2B5EF4-FFF2-40B4-BE49-F238E27FC236}">
                <a16:creationId xmlns:a16="http://schemas.microsoft.com/office/drawing/2014/main" id="{4BBA6BAB-8623-7EC8-C41E-E6D35CF91343}"/>
              </a:ext>
            </a:extLst>
          </p:cNvPr>
          <p:cNvSpPr>
            <a:spLocks noGrp="1"/>
          </p:cNvSpPr>
          <p:nvPr>
            <p:ph type="sldNum" sz="quarter" idx="12"/>
          </p:nvPr>
        </p:nvSpPr>
        <p:spPr/>
        <p:txBody>
          <a:bodyPr/>
          <a:lstStyle/>
          <a:p>
            <a:fld id="{C0270829-3BC5-7549-A5B9-DF52643DB900}" type="slidenum">
              <a:rPr lang="en-US" smtClean="0"/>
              <a:t>24</a:t>
            </a:fld>
            <a:endParaRPr lang="en-US"/>
          </a:p>
        </p:txBody>
      </p:sp>
    </p:spTree>
    <p:extLst>
      <p:ext uri="{BB962C8B-B14F-4D97-AF65-F5344CB8AC3E}">
        <p14:creationId xmlns:p14="http://schemas.microsoft.com/office/powerpoint/2010/main" val="1971205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3871F6-34FC-11CA-8EA3-870DCCAFB69A}"/>
              </a:ext>
            </a:extLst>
          </p:cNvPr>
          <p:cNvPicPr>
            <a:picLocks noChangeAspect="1"/>
          </p:cNvPicPr>
          <p:nvPr/>
        </p:nvPicPr>
        <p:blipFill>
          <a:blip r:embed="rId2"/>
          <a:stretch>
            <a:fillRect/>
          </a:stretch>
        </p:blipFill>
        <p:spPr>
          <a:xfrm>
            <a:off x="2209800" y="166058"/>
            <a:ext cx="7772400" cy="6525883"/>
          </a:xfrm>
          <a:prstGeom prst="rect">
            <a:avLst/>
          </a:prstGeom>
        </p:spPr>
      </p:pic>
      <p:sp>
        <p:nvSpPr>
          <p:cNvPr id="3" name="Slide Number Placeholder 2">
            <a:extLst>
              <a:ext uri="{FF2B5EF4-FFF2-40B4-BE49-F238E27FC236}">
                <a16:creationId xmlns:a16="http://schemas.microsoft.com/office/drawing/2014/main" id="{02965D22-DCB0-8CAB-CBFF-631CCBCB3EEB}"/>
              </a:ext>
            </a:extLst>
          </p:cNvPr>
          <p:cNvSpPr>
            <a:spLocks noGrp="1"/>
          </p:cNvSpPr>
          <p:nvPr>
            <p:ph type="sldNum" sz="quarter" idx="12"/>
          </p:nvPr>
        </p:nvSpPr>
        <p:spPr/>
        <p:txBody>
          <a:bodyPr/>
          <a:lstStyle/>
          <a:p>
            <a:fld id="{C0270829-3BC5-7549-A5B9-DF52643DB900}" type="slidenum">
              <a:rPr lang="en-US" smtClean="0"/>
              <a:t>25</a:t>
            </a:fld>
            <a:endParaRPr lang="en-US"/>
          </a:p>
        </p:txBody>
      </p:sp>
    </p:spTree>
    <p:extLst>
      <p:ext uri="{BB962C8B-B14F-4D97-AF65-F5344CB8AC3E}">
        <p14:creationId xmlns:p14="http://schemas.microsoft.com/office/powerpoint/2010/main" val="630504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2965D22-DCB0-8CAB-CBFF-631CCBCB3EEB}"/>
              </a:ext>
            </a:extLst>
          </p:cNvPr>
          <p:cNvSpPr>
            <a:spLocks noGrp="1"/>
          </p:cNvSpPr>
          <p:nvPr>
            <p:ph type="sldNum" sz="quarter" idx="12"/>
          </p:nvPr>
        </p:nvSpPr>
        <p:spPr/>
        <p:txBody>
          <a:bodyPr/>
          <a:lstStyle/>
          <a:p>
            <a:fld id="{C0270829-3BC5-7549-A5B9-DF52643DB900}" type="slidenum">
              <a:rPr lang="en-US" smtClean="0"/>
              <a:t>26</a:t>
            </a:fld>
            <a:endParaRPr lang="en-US"/>
          </a:p>
        </p:txBody>
      </p:sp>
      <p:pic>
        <p:nvPicPr>
          <p:cNvPr id="6" name="Picture 5">
            <a:extLst>
              <a:ext uri="{FF2B5EF4-FFF2-40B4-BE49-F238E27FC236}">
                <a16:creationId xmlns:a16="http://schemas.microsoft.com/office/drawing/2014/main" id="{76F53DF8-6A57-72B6-A2F0-6F26AFD7E438}"/>
              </a:ext>
            </a:extLst>
          </p:cNvPr>
          <p:cNvPicPr>
            <a:picLocks noChangeAspect="1"/>
          </p:cNvPicPr>
          <p:nvPr/>
        </p:nvPicPr>
        <p:blipFill>
          <a:blip r:embed="rId2"/>
          <a:stretch>
            <a:fillRect/>
          </a:stretch>
        </p:blipFill>
        <p:spPr>
          <a:xfrm>
            <a:off x="2417898" y="0"/>
            <a:ext cx="7356204" cy="6858000"/>
          </a:xfrm>
          <a:prstGeom prst="rect">
            <a:avLst/>
          </a:prstGeom>
        </p:spPr>
      </p:pic>
    </p:spTree>
    <p:extLst>
      <p:ext uri="{BB962C8B-B14F-4D97-AF65-F5344CB8AC3E}">
        <p14:creationId xmlns:p14="http://schemas.microsoft.com/office/powerpoint/2010/main" val="418004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970E3DF-D4E8-DDA4-040D-D240E17BFBC0}"/>
              </a:ext>
            </a:extLst>
          </p:cNvPr>
          <p:cNvPicPr>
            <a:picLocks noChangeAspect="1"/>
          </p:cNvPicPr>
          <p:nvPr/>
        </p:nvPicPr>
        <p:blipFill>
          <a:blip r:embed="rId2"/>
          <a:stretch>
            <a:fillRect/>
          </a:stretch>
        </p:blipFill>
        <p:spPr>
          <a:xfrm>
            <a:off x="972797" y="0"/>
            <a:ext cx="5735365" cy="6858000"/>
          </a:xfrm>
          <a:prstGeom prst="rect">
            <a:avLst/>
          </a:prstGeom>
        </p:spPr>
      </p:pic>
      <p:pic>
        <p:nvPicPr>
          <p:cNvPr id="3" name="Picture 2">
            <a:extLst>
              <a:ext uri="{FF2B5EF4-FFF2-40B4-BE49-F238E27FC236}">
                <a16:creationId xmlns:a16="http://schemas.microsoft.com/office/drawing/2014/main" id="{A3E5536D-1964-1F49-AF1F-DC179211FA2C}"/>
              </a:ext>
            </a:extLst>
          </p:cNvPr>
          <p:cNvPicPr>
            <a:picLocks noChangeAspect="1"/>
          </p:cNvPicPr>
          <p:nvPr/>
        </p:nvPicPr>
        <p:blipFill>
          <a:blip r:embed="rId3"/>
          <a:stretch>
            <a:fillRect/>
          </a:stretch>
        </p:blipFill>
        <p:spPr>
          <a:xfrm>
            <a:off x="6708162" y="1475775"/>
            <a:ext cx="5273912" cy="4112226"/>
          </a:xfrm>
          <a:prstGeom prst="rect">
            <a:avLst/>
          </a:prstGeom>
        </p:spPr>
      </p:pic>
      <p:sp>
        <p:nvSpPr>
          <p:cNvPr id="4" name="Slide Number Placeholder 3">
            <a:extLst>
              <a:ext uri="{FF2B5EF4-FFF2-40B4-BE49-F238E27FC236}">
                <a16:creationId xmlns:a16="http://schemas.microsoft.com/office/drawing/2014/main" id="{5EBCDF47-0EAD-2969-2EF5-EF4C5B265C2E}"/>
              </a:ext>
            </a:extLst>
          </p:cNvPr>
          <p:cNvSpPr>
            <a:spLocks noGrp="1"/>
          </p:cNvSpPr>
          <p:nvPr>
            <p:ph type="sldNum" sz="quarter" idx="12"/>
          </p:nvPr>
        </p:nvSpPr>
        <p:spPr/>
        <p:txBody>
          <a:bodyPr/>
          <a:lstStyle/>
          <a:p>
            <a:fld id="{C0270829-3BC5-7549-A5B9-DF52643DB900}" type="slidenum">
              <a:rPr lang="en-US" smtClean="0"/>
              <a:t>27</a:t>
            </a:fld>
            <a:endParaRPr lang="en-US"/>
          </a:p>
        </p:txBody>
      </p:sp>
    </p:spTree>
    <p:extLst>
      <p:ext uri="{BB962C8B-B14F-4D97-AF65-F5344CB8AC3E}">
        <p14:creationId xmlns:p14="http://schemas.microsoft.com/office/powerpoint/2010/main" val="2025677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58BFA-BC13-6961-2586-EB0F07F1EB9E}"/>
              </a:ext>
            </a:extLst>
          </p:cNvPr>
          <p:cNvPicPr>
            <a:picLocks noChangeAspect="1"/>
          </p:cNvPicPr>
          <p:nvPr/>
        </p:nvPicPr>
        <p:blipFill>
          <a:blip r:embed="rId2"/>
          <a:stretch>
            <a:fillRect/>
          </a:stretch>
        </p:blipFill>
        <p:spPr>
          <a:xfrm>
            <a:off x="2209800" y="111512"/>
            <a:ext cx="7772400" cy="6634975"/>
          </a:xfrm>
          <a:prstGeom prst="rect">
            <a:avLst/>
          </a:prstGeom>
        </p:spPr>
      </p:pic>
      <p:sp>
        <p:nvSpPr>
          <p:cNvPr id="3" name="Slide Number Placeholder 2">
            <a:extLst>
              <a:ext uri="{FF2B5EF4-FFF2-40B4-BE49-F238E27FC236}">
                <a16:creationId xmlns:a16="http://schemas.microsoft.com/office/drawing/2014/main" id="{5CC8AFE0-2986-6867-7D18-518272D79FBF}"/>
              </a:ext>
            </a:extLst>
          </p:cNvPr>
          <p:cNvSpPr>
            <a:spLocks noGrp="1"/>
          </p:cNvSpPr>
          <p:nvPr>
            <p:ph type="sldNum" sz="quarter" idx="12"/>
          </p:nvPr>
        </p:nvSpPr>
        <p:spPr/>
        <p:txBody>
          <a:bodyPr/>
          <a:lstStyle/>
          <a:p>
            <a:fld id="{C0270829-3BC5-7549-A5B9-DF52643DB900}" type="slidenum">
              <a:rPr lang="en-US" smtClean="0"/>
              <a:t>28</a:t>
            </a:fld>
            <a:endParaRPr lang="en-US"/>
          </a:p>
        </p:txBody>
      </p:sp>
    </p:spTree>
    <p:extLst>
      <p:ext uri="{BB962C8B-B14F-4D97-AF65-F5344CB8AC3E}">
        <p14:creationId xmlns:p14="http://schemas.microsoft.com/office/powerpoint/2010/main" val="2389825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4C860B-8F96-5CDF-D64E-C4B1D87FD50C}"/>
              </a:ext>
            </a:extLst>
          </p:cNvPr>
          <p:cNvPicPr>
            <a:picLocks noChangeAspect="1"/>
          </p:cNvPicPr>
          <p:nvPr/>
        </p:nvPicPr>
        <p:blipFill>
          <a:blip r:embed="rId2"/>
          <a:stretch>
            <a:fillRect/>
          </a:stretch>
        </p:blipFill>
        <p:spPr>
          <a:xfrm>
            <a:off x="3273699" y="0"/>
            <a:ext cx="5644602" cy="6858000"/>
          </a:xfrm>
          <a:prstGeom prst="rect">
            <a:avLst/>
          </a:prstGeom>
        </p:spPr>
      </p:pic>
      <p:sp>
        <p:nvSpPr>
          <p:cNvPr id="3" name="TextBox 2">
            <a:extLst>
              <a:ext uri="{FF2B5EF4-FFF2-40B4-BE49-F238E27FC236}">
                <a16:creationId xmlns:a16="http://schemas.microsoft.com/office/drawing/2014/main" id="{5F15B33C-9372-6460-0881-8D2014DB475D}"/>
              </a:ext>
            </a:extLst>
          </p:cNvPr>
          <p:cNvSpPr txBox="1"/>
          <p:nvPr/>
        </p:nvSpPr>
        <p:spPr>
          <a:xfrm flipH="1">
            <a:off x="9418318" y="3302000"/>
            <a:ext cx="255016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Vapor barrier in construction, separator membrane in Li+ batteries, biological filtration membrane</a:t>
            </a:r>
          </a:p>
        </p:txBody>
      </p:sp>
      <p:sp>
        <p:nvSpPr>
          <p:cNvPr id="4" name="TextBox 3">
            <a:extLst>
              <a:ext uri="{FF2B5EF4-FFF2-40B4-BE49-F238E27FC236}">
                <a16:creationId xmlns:a16="http://schemas.microsoft.com/office/drawing/2014/main" id="{D9FBA736-E45F-B6B0-F95A-570BA82CE15D}"/>
              </a:ext>
            </a:extLst>
          </p:cNvPr>
          <p:cNvSpPr txBox="1"/>
          <p:nvPr/>
        </p:nvSpPr>
        <p:spPr>
          <a:xfrm>
            <a:off x="837618" y="844598"/>
            <a:ext cx="15568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Microfiltration</a:t>
            </a:r>
          </a:p>
        </p:txBody>
      </p:sp>
      <p:sp>
        <p:nvSpPr>
          <p:cNvPr id="5" name="Slide Number Placeholder 4">
            <a:extLst>
              <a:ext uri="{FF2B5EF4-FFF2-40B4-BE49-F238E27FC236}">
                <a16:creationId xmlns:a16="http://schemas.microsoft.com/office/drawing/2014/main" id="{61FF15DD-AD62-EE2B-CD81-5B4FA5561BA6}"/>
              </a:ext>
            </a:extLst>
          </p:cNvPr>
          <p:cNvSpPr>
            <a:spLocks noGrp="1"/>
          </p:cNvSpPr>
          <p:nvPr>
            <p:ph type="sldNum" sz="quarter" idx="12"/>
          </p:nvPr>
        </p:nvSpPr>
        <p:spPr/>
        <p:txBody>
          <a:bodyPr/>
          <a:lstStyle/>
          <a:p>
            <a:fld id="{C0270829-3BC5-7549-A5B9-DF52643DB900}" type="slidenum">
              <a:rPr lang="en-US" smtClean="0"/>
              <a:t>29</a:t>
            </a:fld>
            <a:endParaRPr lang="en-US"/>
          </a:p>
        </p:txBody>
      </p:sp>
    </p:spTree>
    <p:extLst>
      <p:ext uri="{BB962C8B-B14F-4D97-AF65-F5344CB8AC3E}">
        <p14:creationId xmlns:p14="http://schemas.microsoft.com/office/powerpoint/2010/main" val="3840510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843237" y="381240"/>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FA2F26CF-0574-3B94-07DA-05C174743C7B}"/>
              </a:ext>
            </a:extLst>
          </p:cNvPr>
          <p:cNvPicPr>
            <a:picLocks noChangeAspect="1"/>
          </p:cNvPicPr>
          <p:nvPr/>
        </p:nvPicPr>
        <p:blipFill>
          <a:blip r:embed="rId2"/>
          <a:stretch>
            <a:fillRect/>
          </a:stretch>
        </p:blipFill>
        <p:spPr>
          <a:xfrm>
            <a:off x="2116282" y="1426801"/>
            <a:ext cx="7772400" cy="4856452"/>
          </a:xfrm>
          <a:prstGeom prst="rect">
            <a:avLst/>
          </a:prstGeom>
        </p:spPr>
      </p:pic>
      <p:sp>
        <p:nvSpPr>
          <p:cNvPr id="3" name="Slide Number Placeholder 2">
            <a:extLst>
              <a:ext uri="{FF2B5EF4-FFF2-40B4-BE49-F238E27FC236}">
                <a16:creationId xmlns:a16="http://schemas.microsoft.com/office/drawing/2014/main" id="{E4649218-04AD-7EBB-E4E0-3AC9376856AE}"/>
              </a:ext>
            </a:extLst>
          </p:cNvPr>
          <p:cNvSpPr>
            <a:spLocks noGrp="1"/>
          </p:cNvSpPr>
          <p:nvPr>
            <p:ph type="sldNum" sz="quarter" idx="12"/>
          </p:nvPr>
        </p:nvSpPr>
        <p:spPr/>
        <p:txBody>
          <a:bodyPr/>
          <a:lstStyle/>
          <a:p>
            <a:fld id="{C0270829-3BC5-7549-A5B9-DF52643DB900}" type="slidenum">
              <a:rPr lang="en-US" smtClean="0"/>
              <a:t>3</a:t>
            </a:fld>
            <a:endParaRPr lang="en-US"/>
          </a:p>
        </p:txBody>
      </p:sp>
    </p:spTree>
    <p:extLst>
      <p:ext uri="{BB962C8B-B14F-4D97-AF65-F5344CB8AC3E}">
        <p14:creationId xmlns:p14="http://schemas.microsoft.com/office/powerpoint/2010/main" val="28209777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9E9048-D041-CC50-601C-8751DA7967B3}"/>
              </a:ext>
            </a:extLst>
          </p:cNvPr>
          <p:cNvPicPr>
            <a:picLocks noChangeAspect="1"/>
          </p:cNvPicPr>
          <p:nvPr/>
        </p:nvPicPr>
        <p:blipFill>
          <a:blip r:embed="rId2"/>
          <a:stretch>
            <a:fillRect/>
          </a:stretch>
        </p:blipFill>
        <p:spPr>
          <a:xfrm>
            <a:off x="562657" y="956281"/>
            <a:ext cx="10864681" cy="4570759"/>
          </a:xfrm>
          <a:prstGeom prst="rect">
            <a:avLst/>
          </a:prstGeom>
        </p:spPr>
      </p:pic>
      <p:sp>
        <p:nvSpPr>
          <p:cNvPr id="3" name="TextBox 2">
            <a:extLst>
              <a:ext uri="{FF2B5EF4-FFF2-40B4-BE49-F238E27FC236}">
                <a16:creationId xmlns:a16="http://schemas.microsoft.com/office/drawing/2014/main" id="{B055456B-C385-062E-5B07-D2D13BCDAB66}"/>
              </a:ext>
            </a:extLst>
          </p:cNvPr>
          <p:cNvSpPr txBox="1"/>
          <p:nvPr/>
        </p:nvSpPr>
        <p:spPr>
          <a:xfrm flipH="1">
            <a:off x="3036753" y="5687583"/>
            <a:ext cx="6680201"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Vapor barrier in construction, separator membrane in Li+ batteries, biological filtration membrane</a:t>
            </a:r>
          </a:p>
        </p:txBody>
      </p:sp>
      <p:sp>
        <p:nvSpPr>
          <p:cNvPr id="4" name="TextBox 3">
            <a:extLst>
              <a:ext uri="{FF2B5EF4-FFF2-40B4-BE49-F238E27FC236}">
                <a16:creationId xmlns:a16="http://schemas.microsoft.com/office/drawing/2014/main" id="{14042BEE-FAD2-199A-891A-9D3DE84B315E}"/>
              </a:ext>
            </a:extLst>
          </p:cNvPr>
          <p:cNvSpPr txBox="1"/>
          <p:nvPr/>
        </p:nvSpPr>
        <p:spPr>
          <a:xfrm>
            <a:off x="837618" y="844598"/>
            <a:ext cx="15568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Microfiltration</a:t>
            </a:r>
          </a:p>
        </p:txBody>
      </p:sp>
      <p:sp>
        <p:nvSpPr>
          <p:cNvPr id="5" name="Slide Number Placeholder 4">
            <a:extLst>
              <a:ext uri="{FF2B5EF4-FFF2-40B4-BE49-F238E27FC236}">
                <a16:creationId xmlns:a16="http://schemas.microsoft.com/office/drawing/2014/main" id="{C5C86FFB-95B6-DE2F-BB36-13C62FC497E8}"/>
              </a:ext>
            </a:extLst>
          </p:cNvPr>
          <p:cNvSpPr>
            <a:spLocks noGrp="1"/>
          </p:cNvSpPr>
          <p:nvPr>
            <p:ph type="sldNum" sz="quarter" idx="12"/>
          </p:nvPr>
        </p:nvSpPr>
        <p:spPr/>
        <p:txBody>
          <a:bodyPr/>
          <a:lstStyle/>
          <a:p>
            <a:fld id="{C0270829-3BC5-7549-A5B9-DF52643DB900}" type="slidenum">
              <a:rPr lang="en-US" smtClean="0"/>
              <a:t>30</a:t>
            </a:fld>
            <a:endParaRPr lang="en-US"/>
          </a:p>
        </p:txBody>
      </p:sp>
    </p:spTree>
    <p:extLst>
      <p:ext uri="{BB962C8B-B14F-4D97-AF65-F5344CB8AC3E}">
        <p14:creationId xmlns:p14="http://schemas.microsoft.com/office/powerpoint/2010/main" val="2386590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887C5D-D2D9-E86B-09CB-FBC3BFD972AD}"/>
              </a:ext>
            </a:extLst>
          </p:cNvPr>
          <p:cNvPicPr>
            <a:picLocks noChangeAspect="1"/>
          </p:cNvPicPr>
          <p:nvPr/>
        </p:nvPicPr>
        <p:blipFill>
          <a:blip r:embed="rId2"/>
          <a:stretch>
            <a:fillRect/>
          </a:stretch>
        </p:blipFill>
        <p:spPr>
          <a:xfrm>
            <a:off x="1511785" y="1742236"/>
            <a:ext cx="7772400" cy="3499170"/>
          </a:xfrm>
          <a:prstGeom prst="rect">
            <a:avLst/>
          </a:prstGeom>
        </p:spPr>
      </p:pic>
      <p:sp>
        <p:nvSpPr>
          <p:cNvPr id="3" name="TextBox 2">
            <a:extLst>
              <a:ext uri="{FF2B5EF4-FFF2-40B4-BE49-F238E27FC236}">
                <a16:creationId xmlns:a16="http://schemas.microsoft.com/office/drawing/2014/main" id="{232FE7DF-DB11-01F1-509F-E0BB96FD502D}"/>
              </a:ext>
            </a:extLst>
          </p:cNvPr>
          <p:cNvSpPr txBox="1"/>
          <p:nvPr/>
        </p:nvSpPr>
        <p:spPr>
          <a:xfrm>
            <a:off x="3586480" y="822960"/>
            <a:ext cx="46455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Anisotropic Membrane Preparation Methods</a:t>
            </a:r>
          </a:p>
        </p:txBody>
      </p:sp>
      <p:sp>
        <p:nvSpPr>
          <p:cNvPr id="4" name="TextBox 3">
            <a:extLst>
              <a:ext uri="{FF2B5EF4-FFF2-40B4-BE49-F238E27FC236}">
                <a16:creationId xmlns:a16="http://schemas.microsoft.com/office/drawing/2014/main" id="{55FC1F23-595A-022F-9CFE-82771C04027F}"/>
              </a:ext>
            </a:extLst>
          </p:cNvPr>
          <p:cNvSpPr txBox="1"/>
          <p:nvPr/>
        </p:nvSpPr>
        <p:spPr>
          <a:xfrm>
            <a:off x="9385785" y="1834142"/>
            <a:ext cx="187452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NIPS Non-solvent induced phase separation</a:t>
            </a:r>
          </a:p>
        </p:txBody>
      </p:sp>
      <p:sp>
        <p:nvSpPr>
          <p:cNvPr id="5" name="TextBox 4">
            <a:extLst>
              <a:ext uri="{FF2B5EF4-FFF2-40B4-BE49-F238E27FC236}">
                <a16:creationId xmlns:a16="http://schemas.microsoft.com/office/drawing/2014/main" id="{20486368-FA98-1530-C1C7-AC4FD3342646}"/>
              </a:ext>
            </a:extLst>
          </p:cNvPr>
          <p:cNvSpPr txBox="1"/>
          <p:nvPr/>
        </p:nvSpPr>
        <p:spPr>
          <a:xfrm>
            <a:off x="9468500" y="2967335"/>
            <a:ext cx="155448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Nylon rope trick </a:t>
            </a:r>
            <a:r>
              <a:rPr lang="en-US" dirty="0">
                <a:latin typeface="Times New Roman" panose="02020603050405020304" pitchFamily="18" charset="0"/>
                <a:cs typeface="Times New Roman" panose="02020603050405020304" pitchFamily="18" charset="0"/>
              </a:rPr>
              <a:t>(water/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cyclohexane)</a:t>
            </a:r>
          </a:p>
        </p:txBody>
      </p:sp>
      <p:pic>
        <p:nvPicPr>
          <p:cNvPr id="6" name="Picture 5">
            <a:extLst>
              <a:ext uri="{FF2B5EF4-FFF2-40B4-BE49-F238E27FC236}">
                <a16:creationId xmlns:a16="http://schemas.microsoft.com/office/drawing/2014/main" id="{0A20DC5F-4073-3914-1F2D-12C43FB01A5E}"/>
              </a:ext>
            </a:extLst>
          </p:cNvPr>
          <p:cNvPicPr>
            <a:picLocks noChangeAspect="1"/>
          </p:cNvPicPr>
          <p:nvPr/>
        </p:nvPicPr>
        <p:blipFill>
          <a:blip r:embed="rId3"/>
          <a:stretch>
            <a:fillRect/>
          </a:stretch>
        </p:blipFill>
        <p:spPr>
          <a:xfrm>
            <a:off x="9522979" y="3890665"/>
            <a:ext cx="1822450" cy="1981200"/>
          </a:xfrm>
          <a:prstGeom prst="rect">
            <a:avLst/>
          </a:prstGeom>
        </p:spPr>
      </p:pic>
      <p:sp>
        <p:nvSpPr>
          <p:cNvPr id="8" name="Slide Number Placeholder 7">
            <a:extLst>
              <a:ext uri="{FF2B5EF4-FFF2-40B4-BE49-F238E27FC236}">
                <a16:creationId xmlns:a16="http://schemas.microsoft.com/office/drawing/2014/main" id="{DDE15B81-EC94-6B31-F996-97F5BE551220}"/>
              </a:ext>
            </a:extLst>
          </p:cNvPr>
          <p:cNvSpPr>
            <a:spLocks noGrp="1"/>
          </p:cNvSpPr>
          <p:nvPr>
            <p:ph type="sldNum" sz="quarter" idx="12"/>
          </p:nvPr>
        </p:nvSpPr>
        <p:spPr/>
        <p:txBody>
          <a:bodyPr/>
          <a:lstStyle/>
          <a:p>
            <a:fld id="{C0270829-3BC5-7549-A5B9-DF52643DB900}" type="slidenum">
              <a:rPr lang="en-US" smtClean="0"/>
              <a:t>31</a:t>
            </a:fld>
            <a:endParaRPr lang="en-US"/>
          </a:p>
        </p:txBody>
      </p:sp>
    </p:spTree>
    <p:extLst>
      <p:ext uri="{BB962C8B-B14F-4D97-AF65-F5344CB8AC3E}">
        <p14:creationId xmlns:p14="http://schemas.microsoft.com/office/powerpoint/2010/main" val="3493220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529E85-2832-92D3-808D-D57C7F1663A0}"/>
              </a:ext>
            </a:extLst>
          </p:cNvPr>
          <p:cNvPicPr>
            <a:picLocks noChangeAspect="1"/>
          </p:cNvPicPr>
          <p:nvPr/>
        </p:nvPicPr>
        <p:blipFill>
          <a:blip r:embed="rId2"/>
          <a:stretch>
            <a:fillRect/>
          </a:stretch>
        </p:blipFill>
        <p:spPr>
          <a:xfrm>
            <a:off x="5735928" y="2458720"/>
            <a:ext cx="6278272" cy="4003040"/>
          </a:xfrm>
          <a:prstGeom prst="rect">
            <a:avLst/>
          </a:prstGeom>
        </p:spPr>
      </p:pic>
      <p:pic>
        <p:nvPicPr>
          <p:cNvPr id="4" name="Picture 3">
            <a:extLst>
              <a:ext uri="{FF2B5EF4-FFF2-40B4-BE49-F238E27FC236}">
                <a16:creationId xmlns:a16="http://schemas.microsoft.com/office/drawing/2014/main" id="{4DDA23AB-E4B8-AF36-ABF5-F96E33374C85}"/>
              </a:ext>
            </a:extLst>
          </p:cNvPr>
          <p:cNvPicPr>
            <a:picLocks noChangeAspect="1"/>
          </p:cNvPicPr>
          <p:nvPr/>
        </p:nvPicPr>
        <p:blipFill>
          <a:blip r:embed="rId3"/>
          <a:stretch>
            <a:fillRect/>
          </a:stretch>
        </p:blipFill>
        <p:spPr>
          <a:xfrm>
            <a:off x="320040" y="197875"/>
            <a:ext cx="7772400" cy="3475209"/>
          </a:xfrm>
          <a:prstGeom prst="rect">
            <a:avLst/>
          </a:prstGeom>
        </p:spPr>
      </p:pic>
      <p:sp>
        <p:nvSpPr>
          <p:cNvPr id="5" name="TextBox 4">
            <a:extLst>
              <a:ext uri="{FF2B5EF4-FFF2-40B4-BE49-F238E27FC236}">
                <a16:creationId xmlns:a16="http://schemas.microsoft.com/office/drawing/2014/main" id="{54A86770-968D-5B6E-9FC9-0071079E9BD6}"/>
              </a:ext>
            </a:extLst>
          </p:cNvPr>
          <p:cNvSpPr txBox="1"/>
          <p:nvPr/>
        </p:nvSpPr>
        <p:spPr>
          <a:xfrm>
            <a:off x="9441626" y="866633"/>
            <a:ext cx="1874520"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NIPS Non-solvent induced phase separation</a:t>
            </a:r>
          </a:p>
        </p:txBody>
      </p:sp>
      <p:sp>
        <p:nvSpPr>
          <p:cNvPr id="6" name="Slide Number Placeholder 5">
            <a:extLst>
              <a:ext uri="{FF2B5EF4-FFF2-40B4-BE49-F238E27FC236}">
                <a16:creationId xmlns:a16="http://schemas.microsoft.com/office/drawing/2014/main" id="{00226AEB-907C-36B5-123E-8A215CAB7B2A}"/>
              </a:ext>
            </a:extLst>
          </p:cNvPr>
          <p:cNvSpPr>
            <a:spLocks noGrp="1"/>
          </p:cNvSpPr>
          <p:nvPr>
            <p:ph type="sldNum" sz="quarter" idx="12"/>
          </p:nvPr>
        </p:nvSpPr>
        <p:spPr/>
        <p:txBody>
          <a:bodyPr/>
          <a:lstStyle/>
          <a:p>
            <a:fld id="{C0270829-3BC5-7549-A5B9-DF52643DB900}" type="slidenum">
              <a:rPr lang="en-US" smtClean="0"/>
              <a:t>32</a:t>
            </a:fld>
            <a:endParaRPr lang="en-US"/>
          </a:p>
        </p:txBody>
      </p:sp>
    </p:spTree>
    <p:extLst>
      <p:ext uri="{BB962C8B-B14F-4D97-AF65-F5344CB8AC3E}">
        <p14:creationId xmlns:p14="http://schemas.microsoft.com/office/powerpoint/2010/main" val="1389881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12F83D-81C4-718E-763A-614BCB949C53}"/>
              </a:ext>
            </a:extLst>
          </p:cNvPr>
          <p:cNvPicPr>
            <a:picLocks noChangeAspect="1"/>
          </p:cNvPicPr>
          <p:nvPr/>
        </p:nvPicPr>
        <p:blipFill>
          <a:blip r:embed="rId2"/>
          <a:stretch>
            <a:fillRect/>
          </a:stretch>
        </p:blipFill>
        <p:spPr>
          <a:xfrm>
            <a:off x="2209800" y="186106"/>
            <a:ext cx="7772400" cy="6485788"/>
          </a:xfrm>
          <a:prstGeom prst="rect">
            <a:avLst/>
          </a:prstGeom>
        </p:spPr>
      </p:pic>
      <p:sp>
        <p:nvSpPr>
          <p:cNvPr id="3" name="Slide Number Placeholder 2">
            <a:extLst>
              <a:ext uri="{FF2B5EF4-FFF2-40B4-BE49-F238E27FC236}">
                <a16:creationId xmlns:a16="http://schemas.microsoft.com/office/drawing/2014/main" id="{7260E513-28D3-141B-59CC-DB24C662D538}"/>
              </a:ext>
            </a:extLst>
          </p:cNvPr>
          <p:cNvSpPr>
            <a:spLocks noGrp="1"/>
          </p:cNvSpPr>
          <p:nvPr>
            <p:ph type="sldNum" sz="quarter" idx="12"/>
          </p:nvPr>
        </p:nvSpPr>
        <p:spPr/>
        <p:txBody>
          <a:bodyPr/>
          <a:lstStyle/>
          <a:p>
            <a:fld id="{C0270829-3BC5-7549-A5B9-DF52643DB900}" type="slidenum">
              <a:rPr lang="en-US" smtClean="0"/>
              <a:t>33</a:t>
            </a:fld>
            <a:endParaRPr lang="en-US"/>
          </a:p>
        </p:txBody>
      </p:sp>
    </p:spTree>
    <p:extLst>
      <p:ext uri="{BB962C8B-B14F-4D97-AF65-F5344CB8AC3E}">
        <p14:creationId xmlns:p14="http://schemas.microsoft.com/office/powerpoint/2010/main" val="14847758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23FBB0-174F-D424-55A2-C2C8E85E417F}"/>
              </a:ext>
            </a:extLst>
          </p:cNvPr>
          <p:cNvPicPr>
            <a:picLocks noChangeAspect="1"/>
          </p:cNvPicPr>
          <p:nvPr/>
        </p:nvPicPr>
        <p:blipFill>
          <a:blip r:embed="rId2"/>
          <a:stretch>
            <a:fillRect/>
          </a:stretch>
        </p:blipFill>
        <p:spPr>
          <a:xfrm>
            <a:off x="3688673" y="0"/>
            <a:ext cx="6609586" cy="6858000"/>
          </a:xfrm>
          <a:prstGeom prst="rect">
            <a:avLst/>
          </a:prstGeom>
        </p:spPr>
      </p:pic>
      <p:pic>
        <p:nvPicPr>
          <p:cNvPr id="3" name="Picture 4">
            <a:extLst>
              <a:ext uri="{FF2B5EF4-FFF2-40B4-BE49-F238E27FC236}">
                <a16:creationId xmlns:a16="http://schemas.microsoft.com/office/drawing/2014/main" id="{1A044414-41E1-E5AF-AE20-BC6EFB12C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371" y="984977"/>
            <a:ext cx="1905000" cy="11557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ADF389A-E6E5-105E-2256-BE6BD170DA19}"/>
              </a:ext>
            </a:extLst>
          </p:cNvPr>
          <p:cNvPicPr>
            <a:picLocks noChangeAspect="1"/>
          </p:cNvPicPr>
          <p:nvPr/>
        </p:nvPicPr>
        <p:blipFill>
          <a:blip r:embed="rId4"/>
          <a:stretch>
            <a:fillRect/>
          </a:stretch>
        </p:blipFill>
        <p:spPr>
          <a:xfrm>
            <a:off x="1213136" y="4632657"/>
            <a:ext cx="2183471" cy="1843660"/>
          </a:xfrm>
          <a:prstGeom prst="rect">
            <a:avLst/>
          </a:prstGeom>
        </p:spPr>
      </p:pic>
      <p:sp>
        <p:nvSpPr>
          <p:cNvPr id="5" name="Slide Number Placeholder 4">
            <a:extLst>
              <a:ext uri="{FF2B5EF4-FFF2-40B4-BE49-F238E27FC236}">
                <a16:creationId xmlns:a16="http://schemas.microsoft.com/office/drawing/2014/main" id="{E30615B2-E07D-0295-08FE-12920F9062A3}"/>
              </a:ext>
            </a:extLst>
          </p:cNvPr>
          <p:cNvSpPr>
            <a:spLocks noGrp="1"/>
          </p:cNvSpPr>
          <p:nvPr>
            <p:ph type="sldNum" sz="quarter" idx="12"/>
          </p:nvPr>
        </p:nvSpPr>
        <p:spPr/>
        <p:txBody>
          <a:bodyPr/>
          <a:lstStyle/>
          <a:p>
            <a:fld id="{C0270829-3BC5-7549-A5B9-DF52643DB900}" type="slidenum">
              <a:rPr lang="en-US" smtClean="0"/>
              <a:t>34</a:t>
            </a:fld>
            <a:endParaRPr lang="en-US"/>
          </a:p>
        </p:txBody>
      </p:sp>
    </p:spTree>
    <p:extLst>
      <p:ext uri="{BB962C8B-B14F-4D97-AF65-F5344CB8AC3E}">
        <p14:creationId xmlns:p14="http://schemas.microsoft.com/office/powerpoint/2010/main" val="41494136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79F733-896B-A7E8-2A7F-E02609C3CF6F}"/>
              </a:ext>
            </a:extLst>
          </p:cNvPr>
          <p:cNvPicPr>
            <a:picLocks noChangeAspect="1"/>
          </p:cNvPicPr>
          <p:nvPr/>
        </p:nvPicPr>
        <p:blipFill>
          <a:blip r:embed="rId2"/>
          <a:stretch>
            <a:fillRect/>
          </a:stretch>
        </p:blipFill>
        <p:spPr>
          <a:xfrm>
            <a:off x="-13456" y="114211"/>
            <a:ext cx="6032906" cy="3412053"/>
          </a:xfrm>
          <a:prstGeom prst="rect">
            <a:avLst/>
          </a:prstGeom>
        </p:spPr>
      </p:pic>
      <p:pic>
        <p:nvPicPr>
          <p:cNvPr id="5122" name="Picture 2" descr="Image result for dimethylformamide">
            <a:extLst>
              <a:ext uri="{FF2B5EF4-FFF2-40B4-BE49-F238E27FC236}">
                <a16:creationId xmlns:a16="http://schemas.microsoft.com/office/drawing/2014/main" id="{93796E5F-71AB-D8C8-702B-9757B47D09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8847" y="3257550"/>
            <a:ext cx="789181" cy="77665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F20457-817A-A478-0796-04CDC5C73B8D}"/>
              </a:ext>
            </a:extLst>
          </p:cNvPr>
          <p:cNvSpPr txBox="1"/>
          <p:nvPr/>
        </p:nvSpPr>
        <p:spPr>
          <a:xfrm>
            <a:off x="6143829" y="2888218"/>
            <a:ext cx="71045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DMF</a:t>
            </a:r>
          </a:p>
        </p:txBody>
      </p:sp>
      <p:pic>
        <p:nvPicPr>
          <p:cNvPr id="5124" name="Picture 4" descr="n methyl pyrrolidone from en.wikipedia.org">
            <a:extLst>
              <a:ext uri="{FF2B5EF4-FFF2-40B4-BE49-F238E27FC236}">
                <a16:creationId xmlns:a16="http://schemas.microsoft.com/office/drawing/2014/main" id="{BF0791E9-4452-279A-F717-E687278C9E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9532" y="4048786"/>
            <a:ext cx="648106" cy="64810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dimethylacetamide">
            <a:extLst>
              <a:ext uri="{FF2B5EF4-FFF2-40B4-BE49-F238E27FC236}">
                <a16:creationId xmlns:a16="http://schemas.microsoft.com/office/drawing/2014/main" id="{56F356F4-6FA0-E9B6-E613-5DE26E7E11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1004" y="4825440"/>
            <a:ext cx="732006" cy="5052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C8AF1EC-5FC7-594E-13EF-03E214B814AB}"/>
              </a:ext>
            </a:extLst>
          </p:cNvPr>
          <p:cNvSpPr txBox="1"/>
          <p:nvPr/>
        </p:nvSpPr>
        <p:spPr>
          <a:xfrm>
            <a:off x="7002266" y="349806"/>
            <a:ext cx="4777973" cy="5632311"/>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Water Precipitation</a:t>
            </a:r>
          </a:p>
          <a:p>
            <a:pPr algn="ct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Polymer: </a:t>
            </a:r>
            <a:r>
              <a:rPr lang="en-US" dirty="0">
                <a:latin typeface="Times New Roman" panose="02020603050405020304" pitchFamily="18" charset="0"/>
                <a:cs typeface="Times New Roman" panose="02020603050405020304" pitchFamily="18" charset="0"/>
              </a:rPr>
              <a:t>Cellulose acetate, </a:t>
            </a:r>
            <a:r>
              <a:rPr lang="en-US" dirty="0" err="1">
                <a:latin typeface="Times New Roman" panose="02020603050405020304" pitchFamily="18" charset="0"/>
                <a:cs typeface="Times New Roman" panose="02020603050405020304" pitchFamily="18" charset="0"/>
              </a:rPr>
              <a:t>polysulfone</a:t>
            </a:r>
            <a:r>
              <a:rPr lang="en-US" dirty="0">
                <a:latin typeface="Times New Roman" panose="02020603050405020304" pitchFamily="18" charset="0"/>
                <a:cs typeface="Times New Roman" panose="02020603050405020304" pitchFamily="18" charset="0"/>
              </a:rPr>
              <a:t>, PVDF, polyetherimide, aromatic polyamides</a:t>
            </a:r>
          </a:p>
          <a:p>
            <a:r>
              <a:rPr lang="en-US" dirty="0">
                <a:latin typeface="Times New Roman" panose="02020603050405020304" pitchFamily="18" charset="0"/>
                <a:cs typeface="Times New Roman" panose="02020603050405020304" pitchFamily="18" charset="0"/>
              </a:rPr>
              <a:t>Tough, amorphous, thermoplastic,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g</a:t>
            </a:r>
            <a:r>
              <a:rPr lang="en-US" dirty="0">
                <a:latin typeface="Times New Roman" panose="02020603050405020304" pitchFamily="18" charset="0"/>
                <a:cs typeface="Times New Roman" panose="02020603050405020304" pitchFamily="18" charset="0"/>
              </a:rPr>
              <a:t> &gt; </a:t>
            </a:r>
            <a:r>
              <a:rPr lang="en-US" i="1" dirty="0" err="1">
                <a:latin typeface="Times New Roman" panose="02020603050405020304" pitchFamily="18" charset="0"/>
                <a:cs typeface="Times New Roman" panose="02020603050405020304" pitchFamily="18" charset="0"/>
              </a:rPr>
              <a:t>T</a:t>
            </a:r>
            <a:r>
              <a:rPr lang="en-US" baseline="-25000" dirty="0" err="1">
                <a:latin typeface="Times New Roman" panose="02020603050405020304" pitchFamily="18" charset="0"/>
                <a:cs typeface="Times New Roman" panose="02020603050405020304" pitchFamily="18" charset="0"/>
              </a:rPr>
              <a:t>use</a:t>
            </a:r>
            <a:r>
              <a:rPr lang="en-US" dirty="0">
                <a:latin typeface="Times New Roman" panose="02020603050405020304" pitchFamily="18" charset="0"/>
                <a:cs typeface="Times New Roman" panose="02020603050405020304" pitchFamily="18" charset="0"/>
              </a:rPr>
              <a:t> + 50°C, high MW (injection molding 30-50kDa, solution ppt. &gt; 100kDa), soluble in water-miscible solvent but not water.</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Casting Solution: </a:t>
            </a:r>
            <a:r>
              <a:rPr lang="en-US" dirty="0">
                <a:latin typeface="Times New Roman" panose="02020603050405020304" pitchFamily="18" charset="0"/>
                <a:cs typeface="Times New Roman" panose="02020603050405020304" pitchFamily="18" charset="0"/>
              </a:rPr>
              <a:t>aprotic solvents DMF, NMP, dimethyl acetamide. High solubility solvents for fast precipitation.  Low d solvents, acetone, dioxane, THF, ethyl </a:t>
            </a:r>
            <a:r>
              <a:rPr lang="en-US" dirty="0" err="1">
                <a:latin typeface="Times New Roman" panose="02020603050405020304" pitchFamily="18" charset="0"/>
                <a:cs typeface="Times New Roman" panose="02020603050405020304" pitchFamily="18" charset="0"/>
              </a:rPr>
              <a:t>formate</a:t>
            </a:r>
            <a:r>
              <a:rPr lang="en-US" dirty="0">
                <a:latin typeface="Times New Roman" panose="02020603050405020304" pitchFamily="18" charset="0"/>
                <a:cs typeface="Times New Roman" panose="02020603050405020304" pitchFamily="18" charset="0"/>
              </a:rPr>
              <a:t> can be added as modifiers.</a:t>
            </a:r>
          </a:p>
          <a:p>
            <a:r>
              <a:rPr lang="en-US" dirty="0">
                <a:latin typeface="Times New Roman" panose="02020603050405020304" pitchFamily="18" charset="0"/>
                <a:cs typeface="Times New Roman" panose="02020603050405020304" pitchFamily="18" charset="0"/>
              </a:rPr>
              <a:t>Higher concentration reduces porosity and flux.  Ultrafiltration 15-20wt% polymer.  25 </a:t>
            </a:r>
            <a:r>
              <a:rPr lang="en-US" dirty="0" err="1">
                <a:latin typeface="Times New Roman" panose="02020603050405020304" pitchFamily="18" charset="0"/>
                <a:cs typeface="Times New Roman" panose="02020603050405020304" pitchFamily="18" charset="0"/>
              </a:rPr>
              <a:t>wt</a:t>
            </a:r>
            <a:r>
              <a:rPr lang="en-US" dirty="0">
                <a:latin typeface="Times New Roman" panose="02020603050405020304" pitchFamily="18" charset="0"/>
                <a:cs typeface="Times New Roman" panose="02020603050405020304" pitchFamily="18" charset="0"/>
              </a:rPr>
              <a:t>% reverse osmosis. 35 </a:t>
            </a:r>
            <a:r>
              <a:rPr lang="en-US" dirty="0" err="1">
                <a:latin typeface="Times New Roman" panose="02020603050405020304" pitchFamily="18" charset="0"/>
                <a:cs typeface="Times New Roman" panose="02020603050405020304" pitchFamily="18" charset="0"/>
              </a:rPr>
              <a:t>wt</a:t>
            </a:r>
            <a:r>
              <a:rPr lang="en-US" dirty="0">
                <a:latin typeface="Times New Roman" panose="02020603050405020304" pitchFamily="18" charset="0"/>
                <a:cs typeface="Times New Roman" panose="02020603050405020304" pitchFamily="18" charset="0"/>
              </a:rPr>
              <a:t>% for hollow fiber membranes spun hot 60-80°C</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Precipitation Medium: </a:t>
            </a:r>
            <a:r>
              <a:rPr lang="en-US" dirty="0">
                <a:latin typeface="Times New Roman" panose="02020603050405020304" pitchFamily="18" charset="0"/>
                <a:cs typeface="Times New Roman" panose="02020603050405020304" pitchFamily="18" charset="0"/>
              </a:rPr>
              <a:t>Water</a:t>
            </a:r>
          </a:p>
        </p:txBody>
      </p:sp>
      <p:pic>
        <p:nvPicPr>
          <p:cNvPr id="7" name="Picture 6">
            <a:extLst>
              <a:ext uri="{FF2B5EF4-FFF2-40B4-BE49-F238E27FC236}">
                <a16:creationId xmlns:a16="http://schemas.microsoft.com/office/drawing/2014/main" id="{E1FCE1D9-4881-9C0A-4192-51BB61EAE66C}"/>
              </a:ext>
            </a:extLst>
          </p:cNvPr>
          <p:cNvPicPr>
            <a:picLocks noChangeAspect="1"/>
          </p:cNvPicPr>
          <p:nvPr/>
        </p:nvPicPr>
        <p:blipFill rotWithShape="1">
          <a:blip r:embed="rId6"/>
          <a:srcRect l="2288" r="2723" b="19453"/>
          <a:stretch/>
        </p:blipFill>
        <p:spPr>
          <a:xfrm>
            <a:off x="1090638" y="3750169"/>
            <a:ext cx="3835400" cy="2713893"/>
          </a:xfrm>
          <a:prstGeom prst="rect">
            <a:avLst/>
          </a:prstGeom>
        </p:spPr>
      </p:pic>
      <p:sp>
        <p:nvSpPr>
          <p:cNvPr id="8" name="Slide Number Placeholder 7">
            <a:extLst>
              <a:ext uri="{FF2B5EF4-FFF2-40B4-BE49-F238E27FC236}">
                <a16:creationId xmlns:a16="http://schemas.microsoft.com/office/drawing/2014/main" id="{A1A0402B-0EEF-395A-34D3-1B4D6FC4ACD6}"/>
              </a:ext>
            </a:extLst>
          </p:cNvPr>
          <p:cNvSpPr>
            <a:spLocks noGrp="1"/>
          </p:cNvSpPr>
          <p:nvPr>
            <p:ph type="sldNum" sz="quarter" idx="12"/>
          </p:nvPr>
        </p:nvSpPr>
        <p:spPr/>
        <p:txBody>
          <a:bodyPr/>
          <a:lstStyle/>
          <a:p>
            <a:fld id="{C0270829-3BC5-7549-A5B9-DF52643DB900}" type="slidenum">
              <a:rPr lang="en-US" smtClean="0"/>
              <a:t>35</a:t>
            </a:fld>
            <a:endParaRPr lang="en-US"/>
          </a:p>
        </p:txBody>
      </p:sp>
    </p:spTree>
    <p:extLst>
      <p:ext uri="{BB962C8B-B14F-4D97-AF65-F5344CB8AC3E}">
        <p14:creationId xmlns:p14="http://schemas.microsoft.com/office/powerpoint/2010/main" val="42629476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ED8170-DDE1-693C-C3D8-1900E6198BE0}"/>
              </a:ext>
            </a:extLst>
          </p:cNvPr>
          <p:cNvPicPr>
            <a:picLocks noChangeAspect="1"/>
          </p:cNvPicPr>
          <p:nvPr/>
        </p:nvPicPr>
        <p:blipFill>
          <a:blip r:embed="rId2"/>
          <a:stretch>
            <a:fillRect/>
          </a:stretch>
        </p:blipFill>
        <p:spPr>
          <a:xfrm>
            <a:off x="2626360" y="289744"/>
            <a:ext cx="7772400" cy="6278511"/>
          </a:xfrm>
          <a:prstGeom prst="rect">
            <a:avLst/>
          </a:prstGeom>
        </p:spPr>
      </p:pic>
      <p:sp>
        <p:nvSpPr>
          <p:cNvPr id="3" name="Slide Number Placeholder 2">
            <a:extLst>
              <a:ext uri="{FF2B5EF4-FFF2-40B4-BE49-F238E27FC236}">
                <a16:creationId xmlns:a16="http://schemas.microsoft.com/office/drawing/2014/main" id="{685C6504-3BFE-348E-7A18-3EDE35450662}"/>
              </a:ext>
            </a:extLst>
          </p:cNvPr>
          <p:cNvSpPr>
            <a:spLocks noGrp="1"/>
          </p:cNvSpPr>
          <p:nvPr>
            <p:ph type="sldNum" sz="quarter" idx="12"/>
          </p:nvPr>
        </p:nvSpPr>
        <p:spPr/>
        <p:txBody>
          <a:bodyPr/>
          <a:lstStyle/>
          <a:p>
            <a:fld id="{C0270829-3BC5-7549-A5B9-DF52643DB900}" type="slidenum">
              <a:rPr lang="en-US" smtClean="0"/>
              <a:t>36</a:t>
            </a:fld>
            <a:endParaRPr lang="en-US"/>
          </a:p>
        </p:txBody>
      </p:sp>
    </p:spTree>
    <p:extLst>
      <p:ext uri="{BB962C8B-B14F-4D97-AF65-F5344CB8AC3E}">
        <p14:creationId xmlns:p14="http://schemas.microsoft.com/office/powerpoint/2010/main" val="10346051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524215-A8D4-EAC5-F09A-5E1986860B35}"/>
              </a:ext>
            </a:extLst>
          </p:cNvPr>
          <p:cNvPicPr>
            <a:picLocks noChangeAspect="1"/>
          </p:cNvPicPr>
          <p:nvPr/>
        </p:nvPicPr>
        <p:blipFill>
          <a:blip r:embed="rId2"/>
          <a:stretch>
            <a:fillRect/>
          </a:stretch>
        </p:blipFill>
        <p:spPr>
          <a:xfrm>
            <a:off x="2209800" y="560860"/>
            <a:ext cx="7772400" cy="5736279"/>
          </a:xfrm>
          <a:prstGeom prst="rect">
            <a:avLst/>
          </a:prstGeom>
        </p:spPr>
      </p:pic>
      <p:sp>
        <p:nvSpPr>
          <p:cNvPr id="3" name="Slide Number Placeholder 2">
            <a:extLst>
              <a:ext uri="{FF2B5EF4-FFF2-40B4-BE49-F238E27FC236}">
                <a16:creationId xmlns:a16="http://schemas.microsoft.com/office/drawing/2014/main" id="{EB6613C8-53E2-5168-A482-EE25D6128819}"/>
              </a:ext>
            </a:extLst>
          </p:cNvPr>
          <p:cNvSpPr>
            <a:spLocks noGrp="1"/>
          </p:cNvSpPr>
          <p:nvPr>
            <p:ph type="sldNum" sz="quarter" idx="12"/>
          </p:nvPr>
        </p:nvSpPr>
        <p:spPr/>
        <p:txBody>
          <a:bodyPr/>
          <a:lstStyle/>
          <a:p>
            <a:fld id="{C0270829-3BC5-7549-A5B9-DF52643DB900}" type="slidenum">
              <a:rPr lang="en-US" smtClean="0"/>
              <a:t>37</a:t>
            </a:fld>
            <a:endParaRPr lang="en-US"/>
          </a:p>
        </p:txBody>
      </p:sp>
    </p:spTree>
    <p:extLst>
      <p:ext uri="{BB962C8B-B14F-4D97-AF65-F5344CB8AC3E}">
        <p14:creationId xmlns:p14="http://schemas.microsoft.com/office/powerpoint/2010/main" val="3534160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B7BA0F-000C-D0ED-EF8D-1B86970741A1}"/>
              </a:ext>
            </a:extLst>
          </p:cNvPr>
          <p:cNvPicPr>
            <a:picLocks noChangeAspect="1"/>
          </p:cNvPicPr>
          <p:nvPr/>
        </p:nvPicPr>
        <p:blipFill>
          <a:blip r:embed="rId2"/>
          <a:stretch>
            <a:fillRect/>
          </a:stretch>
        </p:blipFill>
        <p:spPr>
          <a:xfrm>
            <a:off x="2209800" y="460302"/>
            <a:ext cx="7772400" cy="5937396"/>
          </a:xfrm>
          <a:prstGeom prst="rect">
            <a:avLst/>
          </a:prstGeom>
        </p:spPr>
      </p:pic>
      <p:sp>
        <p:nvSpPr>
          <p:cNvPr id="3" name="Slide Number Placeholder 2">
            <a:extLst>
              <a:ext uri="{FF2B5EF4-FFF2-40B4-BE49-F238E27FC236}">
                <a16:creationId xmlns:a16="http://schemas.microsoft.com/office/drawing/2014/main" id="{33DC45D1-1140-40A6-E324-4E84732AE6FC}"/>
              </a:ext>
            </a:extLst>
          </p:cNvPr>
          <p:cNvSpPr>
            <a:spLocks noGrp="1"/>
          </p:cNvSpPr>
          <p:nvPr>
            <p:ph type="sldNum" sz="quarter" idx="12"/>
          </p:nvPr>
        </p:nvSpPr>
        <p:spPr/>
        <p:txBody>
          <a:bodyPr/>
          <a:lstStyle/>
          <a:p>
            <a:fld id="{C0270829-3BC5-7549-A5B9-DF52643DB900}" type="slidenum">
              <a:rPr lang="en-US" smtClean="0"/>
              <a:t>38</a:t>
            </a:fld>
            <a:endParaRPr lang="en-US"/>
          </a:p>
        </p:txBody>
      </p:sp>
    </p:spTree>
    <p:extLst>
      <p:ext uri="{BB962C8B-B14F-4D97-AF65-F5344CB8AC3E}">
        <p14:creationId xmlns:p14="http://schemas.microsoft.com/office/powerpoint/2010/main" val="11787363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5B48C6-8CD8-A491-9BD8-04C1EF5457A5}"/>
              </a:ext>
            </a:extLst>
          </p:cNvPr>
          <p:cNvPicPr>
            <a:picLocks noChangeAspect="1"/>
          </p:cNvPicPr>
          <p:nvPr/>
        </p:nvPicPr>
        <p:blipFill>
          <a:blip r:embed="rId2"/>
          <a:stretch>
            <a:fillRect/>
          </a:stretch>
        </p:blipFill>
        <p:spPr>
          <a:xfrm>
            <a:off x="3492887" y="0"/>
            <a:ext cx="5206226" cy="6858000"/>
          </a:xfrm>
          <a:prstGeom prst="rect">
            <a:avLst/>
          </a:prstGeom>
        </p:spPr>
      </p:pic>
      <p:pic>
        <p:nvPicPr>
          <p:cNvPr id="4098" name="Picture 2" descr="Image result for aromatic polyamide">
            <a:extLst>
              <a:ext uri="{FF2B5EF4-FFF2-40B4-BE49-F238E27FC236}">
                <a16:creationId xmlns:a16="http://schemas.microsoft.com/office/drawing/2014/main" id="{79E66309-86F7-B390-490D-4AB09CC3E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42" y="2887296"/>
            <a:ext cx="2944345" cy="85435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F2DD05ED-EBC7-31A3-23CF-4C55841DDC84}"/>
              </a:ext>
            </a:extLst>
          </p:cNvPr>
          <p:cNvSpPr>
            <a:spLocks noGrp="1"/>
          </p:cNvSpPr>
          <p:nvPr>
            <p:ph type="sldNum" sz="quarter" idx="12"/>
          </p:nvPr>
        </p:nvSpPr>
        <p:spPr/>
        <p:txBody>
          <a:bodyPr/>
          <a:lstStyle/>
          <a:p>
            <a:fld id="{C0270829-3BC5-7549-A5B9-DF52643DB900}" type="slidenum">
              <a:rPr lang="en-US" smtClean="0"/>
              <a:t>39</a:t>
            </a:fld>
            <a:endParaRPr lang="en-US"/>
          </a:p>
        </p:txBody>
      </p:sp>
    </p:spTree>
    <p:extLst>
      <p:ext uri="{BB962C8B-B14F-4D97-AF65-F5344CB8AC3E}">
        <p14:creationId xmlns:p14="http://schemas.microsoft.com/office/powerpoint/2010/main" val="3345885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46CA9B88-3B89-B299-7A80-B562F2A97AD1}"/>
              </a:ext>
            </a:extLst>
          </p:cNvPr>
          <p:cNvPicPr>
            <a:picLocks noChangeAspect="1"/>
          </p:cNvPicPr>
          <p:nvPr/>
        </p:nvPicPr>
        <p:blipFill>
          <a:blip r:embed="rId2"/>
          <a:stretch>
            <a:fillRect/>
          </a:stretch>
        </p:blipFill>
        <p:spPr>
          <a:xfrm>
            <a:off x="2473960" y="983214"/>
            <a:ext cx="6842760" cy="5731152"/>
          </a:xfrm>
          <a:prstGeom prst="rect">
            <a:avLst/>
          </a:prstGeom>
        </p:spPr>
      </p:pic>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4</a:t>
            </a:fld>
            <a:endParaRPr lang="en-US"/>
          </a:p>
        </p:txBody>
      </p:sp>
    </p:spTree>
    <p:extLst>
      <p:ext uri="{BB962C8B-B14F-4D97-AF65-F5344CB8AC3E}">
        <p14:creationId xmlns:p14="http://schemas.microsoft.com/office/powerpoint/2010/main" val="1535171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0D6B6F2-8395-D83D-9690-5F40AD93ED15}"/>
              </a:ext>
            </a:extLst>
          </p:cNvPr>
          <p:cNvPicPr>
            <a:picLocks noChangeAspect="1"/>
          </p:cNvPicPr>
          <p:nvPr/>
        </p:nvPicPr>
        <p:blipFill>
          <a:blip r:embed="rId2"/>
          <a:stretch>
            <a:fillRect/>
          </a:stretch>
        </p:blipFill>
        <p:spPr>
          <a:xfrm>
            <a:off x="2209800" y="145558"/>
            <a:ext cx="7772400" cy="6566884"/>
          </a:xfrm>
          <a:prstGeom prst="rect">
            <a:avLst/>
          </a:prstGeom>
        </p:spPr>
      </p:pic>
      <p:sp>
        <p:nvSpPr>
          <p:cNvPr id="3" name="Slide Number Placeholder 2">
            <a:extLst>
              <a:ext uri="{FF2B5EF4-FFF2-40B4-BE49-F238E27FC236}">
                <a16:creationId xmlns:a16="http://schemas.microsoft.com/office/drawing/2014/main" id="{BC496CB1-B08E-7D45-6300-010F220A4207}"/>
              </a:ext>
            </a:extLst>
          </p:cNvPr>
          <p:cNvSpPr>
            <a:spLocks noGrp="1"/>
          </p:cNvSpPr>
          <p:nvPr>
            <p:ph type="sldNum" sz="quarter" idx="12"/>
          </p:nvPr>
        </p:nvSpPr>
        <p:spPr/>
        <p:txBody>
          <a:bodyPr/>
          <a:lstStyle/>
          <a:p>
            <a:fld id="{C0270829-3BC5-7549-A5B9-DF52643DB900}" type="slidenum">
              <a:rPr lang="en-US" smtClean="0"/>
              <a:t>40</a:t>
            </a:fld>
            <a:endParaRPr lang="en-US"/>
          </a:p>
        </p:txBody>
      </p:sp>
    </p:spTree>
    <p:extLst>
      <p:ext uri="{BB962C8B-B14F-4D97-AF65-F5344CB8AC3E}">
        <p14:creationId xmlns:p14="http://schemas.microsoft.com/office/powerpoint/2010/main" val="1044881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9E6E6C-60BB-5C89-E3EB-FD853577F6DF}"/>
              </a:ext>
            </a:extLst>
          </p:cNvPr>
          <p:cNvPicPr>
            <a:picLocks noChangeAspect="1"/>
          </p:cNvPicPr>
          <p:nvPr/>
        </p:nvPicPr>
        <p:blipFill>
          <a:blip r:embed="rId2"/>
          <a:stretch>
            <a:fillRect/>
          </a:stretch>
        </p:blipFill>
        <p:spPr>
          <a:xfrm>
            <a:off x="3042950" y="0"/>
            <a:ext cx="6106099" cy="6858000"/>
          </a:xfrm>
          <a:prstGeom prst="rect">
            <a:avLst/>
          </a:prstGeom>
        </p:spPr>
      </p:pic>
      <p:sp>
        <p:nvSpPr>
          <p:cNvPr id="3" name="Slide Number Placeholder 2">
            <a:extLst>
              <a:ext uri="{FF2B5EF4-FFF2-40B4-BE49-F238E27FC236}">
                <a16:creationId xmlns:a16="http://schemas.microsoft.com/office/drawing/2014/main" id="{C47D8FC8-4BBF-22D1-797E-6E0938D7B144}"/>
              </a:ext>
            </a:extLst>
          </p:cNvPr>
          <p:cNvSpPr>
            <a:spLocks noGrp="1"/>
          </p:cNvSpPr>
          <p:nvPr>
            <p:ph type="sldNum" sz="quarter" idx="12"/>
          </p:nvPr>
        </p:nvSpPr>
        <p:spPr/>
        <p:txBody>
          <a:bodyPr/>
          <a:lstStyle/>
          <a:p>
            <a:fld id="{C0270829-3BC5-7549-A5B9-DF52643DB900}" type="slidenum">
              <a:rPr lang="en-US" smtClean="0"/>
              <a:t>41</a:t>
            </a:fld>
            <a:endParaRPr lang="en-US"/>
          </a:p>
        </p:txBody>
      </p:sp>
    </p:spTree>
    <p:extLst>
      <p:ext uri="{BB962C8B-B14F-4D97-AF65-F5344CB8AC3E}">
        <p14:creationId xmlns:p14="http://schemas.microsoft.com/office/powerpoint/2010/main" val="2060043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8155C1-C4DE-8989-0DB1-47617EBBA754}"/>
              </a:ext>
            </a:extLst>
          </p:cNvPr>
          <p:cNvPicPr>
            <a:picLocks noChangeAspect="1"/>
          </p:cNvPicPr>
          <p:nvPr/>
        </p:nvPicPr>
        <p:blipFill>
          <a:blip r:embed="rId2"/>
          <a:stretch>
            <a:fillRect/>
          </a:stretch>
        </p:blipFill>
        <p:spPr>
          <a:xfrm>
            <a:off x="2209800" y="918725"/>
            <a:ext cx="7772400" cy="5020550"/>
          </a:xfrm>
          <a:prstGeom prst="rect">
            <a:avLst/>
          </a:prstGeom>
        </p:spPr>
      </p:pic>
      <p:sp>
        <p:nvSpPr>
          <p:cNvPr id="3" name="Slide Number Placeholder 2">
            <a:extLst>
              <a:ext uri="{FF2B5EF4-FFF2-40B4-BE49-F238E27FC236}">
                <a16:creationId xmlns:a16="http://schemas.microsoft.com/office/drawing/2014/main" id="{24D66402-8E50-46E2-4189-14D5141FF254}"/>
              </a:ext>
            </a:extLst>
          </p:cNvPr>
          <p:cNvSpPr>
            <a:spLocks noGrp="1"/>
          </p:cNvSpPr>
          <p:nvPr>
            <p:ph type="sldNum" sz="quarter" idx="12"/>
          </p:nvPr>
        </p:nvSpPr>
        <p:spPr/>
        <p:txBody>
          <a:bodyPr/>
          <a:lstStyle/>
          <a:p>
            <a:fld id="{C0270829-3BC5-7549-A5B9-DF52643DB900}" type="slidenum">
              <a:rPr lang="en-US" smtClean="0"/>
              <a:t>42</a:t>
            </a:fld>
            <a:endParaRPr lang="en-US"/>
          </a:p>
        </p:txBody>
      </p:sp>
    </p:spTree>
    <p:extLst>
      <p:ext uri="{BB962C8B-B14F-4D97-AF65-F5344CB8AC3E}">
        <p14:creationId xmlns:p14="http://schemas.microsoft.com/office/powerpoint/2010/main" val="1408794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CA747-E4B4-EA1A-58C1-C66F4FC492AC}"/>
              </a:ext>
            </a:extLst>
          </p:cNvPr>
          <p:cNvPicPr>
            <a:picLocks noChangeAspect="1"/>
          </p:cNvPicPr>
          <p:nvPr/>
        </p:nvPicPr>
        <p:blipFill>
          <a:blip r:embed="rId2"/>
          <a:stretch>
            <a:fillRect/>
          </a:stretch>
        </p:blipFill>
        <p:spPr>
          <a:xfrm>
            <a:off x="2209800" y="246975"/>
            <a:ext cx="7772400" cy="6364049"/>
          </a:xfrm>
          <a:prstGeom prst="rect">
            <a:avLst/>
          </a:prstGeom>
        </p:spPr>
      </p:pic>
      <p:pic>
        <p:nvPicPr>
          <p:cNvPr id="3" name="Picture 4">
            <a:extLst>
              <a:ext uri="{FF2B5EF4-FFF2-40B4-BE49-F238E27FC236}">
                <a16:creationId xmlns:a16="http://schemas.microsoft.com/office/drawing/2014/main" id="{AC1CC8C6-5EC8-E6AE-99F5-A6C3FFED1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0319" y="889000"/>
            <a:ext cx="1905000" cy="11557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1CAB6D5-15C3-7D00-B6DF-229DB8FD9E2F}"/>
              </a:ext>
            </a:extLst>
          </p:cNvPr>
          <p:cNvSpPr>
            <a:spLocks noGrp="1"/>
          </p:cNvSpPr>
          <p:nvPr>
            <p:ph type="sldNum" sz="quarter" idx="12"/>
          </p:nvPr>
        </p:nvSpPr>
        <p:spPr/>
        <p:txBody>
          <a:bodyPr/>
          <a:lstStyle/>
          <a:p>
            <a:fld id="{C0270829-3BC5-7549-A5B9-DF52643DB900}" type="slidenum">
              <a:rPr lang="en-US" smtClean="0"/>
              <a:t>43</a:t>
            </a:fld>
            <a:endParaRPr lang="en-US"/>
          </a:p>
        </p:txBody>
      </p:sp>
    </p:spTree>
    <p:extLst>
      <p:ext uri="{BB962C8B-B14F-4D97-AF65-F5344CB8AC3E}">
        <p14:creationId xmlns:p14="http://schemas.microsoft.com/office/powerpoint/2010/main" val="17342071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309DFA-5F11-B4D7-868D-BF614114DEA2}"/>
              </a:ext>
            </a:extLst>
          </p:cNvPr>
          <p:cNvPicPr>
            <a:picLocks noChangeAspect="1"/>
          </p:cNvPicPr>
          <p:nvPr/>
        </p:nvPicPr>
        <p:blipFill>
          <a:blip r:embed="rId2"/>
          <a:stretch>
            <a:fillRect/>
          </a:stretch>
        </p:blipFill>
        <p:spPr>
          <a:xfrm>
            <a:off x="421640" y="210983"/>
            <a:ext cx="5755640" cy="3171003"/>
          </a:xfrm>
          <a:prstGeom prst="rect">
            <a:avLst/>
          </a:prstGeom>
        </p:spPr>
      </p:pic>
      <p:pic>
        <p:nvPicPr>
          <p:cNvPr id="4" name="Picture 3">
            <a:extLst>
              <a:ext uri="{FF2B5EF4-FFF2-40B4-BE49-F238E27FC236}">
                <a16:creationId xmlns:a16="http://schemas.microsoft.com/office/drawing/2014/main" id="{2CB2F21C-373B-6EEA-6D19-26EEE7FFE8AE}"/>
              </a:ext>
            </a:extLst>
          </p:cNvPr>
          <p:cNvPicPr>
            <a:picLocks noChangeAspect="1"/>
          </p:cNvPicPr>
          <p:nvPr/>
        </p:nvPicPr>
        <p:blipFill>
          <a:blip r:embed="rId3"/>
          <a:stretch>
            <a:fillRect/>
          </a:stretch>
        </p:blipFill>
        <p:spPr>
          <a:xfrm>
            <a:off x="1410765" y="3308748"/>
            <a:ext cx="3777390" cy="3485244"/>
          </a:xfrm>
          <a:prstGeom prst="rect">
            <a:avLst/>
          </a:prstGeom>
        </p:spPr>
      </p:pic>
      <p:sp>
        <p:nvSpPr>
          <p:cNvPr id="5" name="TextBox 4">
            <a:extLst>
              <a:ext uri="{FF2B5EF4-FFF2-40B4-BE49-F238E27FC236}">
                <a16:creationId xmlns:a16="http://schemas.microsoft.com/office/drawing/2014/main" id="{CC37D0B5-AF88-6D48-A515-D2050434E2A9}"/>
              </a:ext>
            </a:extLst>
          </p:cNvPr>
          <p:cNvSpPr txBox="1"/>
          <p:nvPr/>
        </p:nvSpPr>
        <p:spPr>
          <a:xfrm>
            <a:off x="6958584" y="1289304"/>
            <a:ext cx="4288536" cy="452431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Combination of solvent evaporation and absorption of water vapor:</a:t>
            </a:r>
          </a:p>
          <a:p>
            <a:endParaRPr lang="en-US" b="1"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5-10 component casting solution: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8.1wt% cellulose nitrate, </a:t>
            </a:r>
          </a:p>
          <a:p>
            <a:r>
              <a:rPr lang="en-US" dirty="0">
                <a:latin typeface="Times New Roman" panose="02020603050405020304" pitchFamily="18" charset="0"/>
                <a:cs typeface="Times New Roman" panose="02020603050405020304" pitchFamily="18" charset="0"/>
              </a:rPr>
              <a:t>1.3% cellulose acetate,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49.5% acetone (volatile good solvent),</a:t>
            </a:r>
          </a:p>
          <a:p>
            <a:r>
              <a:rPr lang="en-US" dirty="0">
                <a:latin typeface="Times New Roman" panose="02020603050405020304" pitchFamily="18" charset="0"/>
                <a:cs typeface="Times New Roman" panose="02020603050405020304" pitchFamily="18" charset="0"/>
              </a:rPr>
              <a:t> 22.3% ethanol, </a:t>
            </a:r>
          </a:p>
          <a:p>
            <a:r>
              <a:rPr lang="en-US" dirty="0">
                <a:latin typeface="Times New Roman" panose="02020603050405020304" pitchFamily="18" charset="0"/>
                <a:cs typeface="Times New Roman" panose="02020603050405020304" pitchFamily="18" charset="0"/>
              </a:rPr>
              <a:t>14.7% n-butanol (nonvolatile poor solvents)</a:t>
            </a:r>
          </a:p>
          <a:p>
            <a:r>
              <a:rPr lang="en-US" dirty="0">
                <a:latin typeface="Times New Roman" panose="02020603050405020304" pitchFamily="18" charset="0"/>
                <a:cs typeface="Times New Roman" panose="02020603050405020304" pitchFamily="18" charset="0"/>
              </a:rPr>
              <a:t>2.6% water (nonsolvent)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0.5% Triton X-100 (non-ionic surfactant</a:t>
            </a:r>
          </a:p>
          <a:p>
            <a:r>
              <a:rPr lang="en-US" dirty="0">
                <a:latin typeface="Times New Roman" panose="02020603050405020304" pitchFamily="18" charset="0"/>
                <a:cs typeface="Times New Roman" panose="02020603050405020304" pitchFamily="18" charset="0"/>
              </a:rPr>
              <a:t>      PEO based), </a:t>
            </a:r>
          </a:p>
          <a:p>
            <a:r>
              <a:rPr lang="en-US" dirty="0">
                <a:latin typeface="Times New Roman" panose="02020603050405020304" pitchFamily="18" charset="0"/>
                <a:cs typeface="Times New Roman" panose="02020603050405020304" pitchFamily="18" charset="0"/>
              </a:rPr>
              <a:t>1.2% </a:t>
            </a:r>
            <a:r>
              <a:rPr lang="en-US" dirty="0" err="1">
                <a:latin typeface="Times New Roman" panose="02020603050405020304" pitchFamily="18" charset="0"/>
                <a:cs typeface="Times New Roman" panose="02020603050405020304" pitchFamily="18" charset="0"/>
              </a:rPr>
              <a:t>glycerine</a:t>
            </a:r>
            <a:r>
              <a:rPr lang="en-US" dirty="0">
                <a:latin typeface="Times New Roman" panose="02020603050405020304" pitchFamily="18" charset="0"/>
                <a:cs typeface="Times New Roman" panose="02020603050405020304" pitchFamily="18" charset="0"/>
              </a:rPr>
              <a:t> (plasticizer)</a:t>
            </a:r>
          </a:p>
        </p:txBody>
      </p:sp>
      <p:sp>
        <p:nvSpPr>
          <p:cNvPr id="6" name="Slide Number Placeholder 5">
            <a:extLst>
              <a:ext uri="{FF2B5EF4-FFF2-40B4-BE49-F238E27FC236}">
                <a16:creationId xmlns:a16="http://schemas.microsoft.com/office/drawing/2014/main" id="{DA78E4C8-9AED-00D0-7CA3-A5B67A26D11C}"/>
              </a:ext>
            </a:extLst>
          </p:cNvPr>
          <p:cNvSpPr>
            <a:spLocks noGrp="1"/>
          </p:cNvSpPr>
          <p:nvPr>
            <p:ph type="sldNum" sz="quarter" idx="12"/>
          </p:nvPr>
        </p:nvSpPr>
        <p:spPr/>
        <p:txBody>
          <a:bodyPr/>
          <a:lstStyle/>
          <a:p>
            <a:fld id="{C0270829-3BC5-7549-A5B9-DF52643DB900}" type="slidenum">
              <a:rPr lang="en-US" smtClean="0"/>
              <a:t>44</a:t>
            </a:fld>
            <a:endParaRPr lang="en-US"/>
          </a:p>
        </p:txBody>
      </p:sp>
    </p:spTree>
    <p:extLst>
      <p:ext uri="{BB962C8B-B14F-4D97-AF65-F5344CB8AC3E}">
        <p14:creationId xmlns:p14="http://schemas.microsoft.com/office/powerpoint/2010/main" val="18575810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1D4122-A595-4F1C-3605-4B9E06736DA0}"/>
              </a:ext>
            </a:extLst>
          </p:cNvPr>
          <p:cNvPicPr>
            <a:picLocks noChangeAspect="1"/>
          </p:cNvPicPr>
          <p:nvPr/>
        </p:nvPicPr>
        <p:blipFill>
          <a:blip r:embed="rId2"/>
          <a:stretch>
            <a:fillRect/>
          </a:stretch>
        </p:blipFill>
        <p:spPr>
          <a:xfrm>
            <a:off x="2209800" y="434371"/>
            <a:ext cx="7772400" cy="5989258"/>
          </a:xfrm>
          <a:prstGeom prst="rect">
            <a:avLst/>
          </a:prstGeom>
        </p:spPr>
      </p:pic>
      <p:sp>
        <p:nvSpPr>
          <p:cNvPr id="3" name="TextBox 2">
            <a:extLst>
              <a:ext uri="{FF2B5EF4-FFF2-40B4-BE49-F238E27FC236}">
                <a16:creationId xmlns:a16="http://schemas.microsoft.com/office/drawing/2014/main" id="{14574F48-2D61-A270-DC30-FBC192919085}"/>
              </a:ext>
            </a:extLst>
          </p:cNvPr>
          <p:cNvSpPr txBox="1"/>
          <p:nvPr/>
        </p:nvSpPr>
        <p:spPr>
          <a:xfrm>
            <a:off x="10403840" y="2828835"/>
            <a:ext cx="155448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Nylon rope trick (water/</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cyclohexane)</a:t>
            </a:r>
          </a:p>
        </p:txBody>
      </p:sp>
      <p:pic>
        <p:nvPicPr>
          <p:cNvPr id="4" name="Picture 3">
            <a:extLst>
              <a:ext uri="{FF2B5EF4-FFF2-40B4-BE49-F238E27FC236}">
                <a16:creationId xmlns:a16="http://schemas.microsoft.com/office/drawing/2014/main" id="{97C1EE4B-7426-768B-D72C-CDD34AFA3134}"/>
              </a:ext>
            </a:extLst>
          </p:cNvPr>
          <p:cNvPicPr>
            <a:picLocks noChangeAspect="1"/>
          </p:cNvPicPr>
          <p:nvPr/>
        </p:nvPicPr>
        <p:blipFill>
          <a:blip r:embed="rId3"/>
          <a:stretch>
            <a:fillRect/>
          </a:stretch>
        </p:blipFill>
        <p:spPr>
          <a:xfrm>
            <a:off x="10269855" y="3752165"/>
            <a:ext cx="1822450" cy="1981200"/>
          </a:xfrm>
          <a:prstGeom prst="rect">
            <a:avLst/>
          </a:prstGeom>
        </p:spPr>
      </p:pic>
      <p:pic>
        <p:nvPicPr>
          <p:cNvPr id="5" name="Picture 2" descr="Image result for aromatic polyamide">
            <a:extLst>
              <a:ext uri="{FF2B5EF4-FFF2-40B4-BE49-F238E27FC236}">
                <a16:creationId xmlns:a16="http://schemas.microsoft.com/office/drawing/2014/main" id="{E0C31D3C-9B03-2276-A2FA-080590386C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558" y="1271856"/>
            <a:ext cx="3684103" cy="106900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E172CB00-BBF6-0C7E-93E3-18F7A4AFEAE2}"/>
              </a:ext>
            </a:extLst>
          </p:cNvPr>
          <p:cNvSpPr>
            <a:spLocks noGrp="1"/>
          </p:cNvSpPr>
          <p:nvPr>
            <p:ph type="sldNum" sz="quarter" idx="12"/>
          </p:nvPr>
        </p:nvSpPr>
        <p:spPr/>
        <p:txBody>
          <a:bodyPr/>
          <a:lstStyle/>
          <a:p>
            <a:fld id="{C0270829-3BC5-7549-A5B9-DF52643DB900}" type="slidenum">
              <a:rPr lang="en-US" smtClean="0"/>
              <a:t>45</a:t>
            </a:fld>
            <a:endParaRPr lang="en-US"/>
          </a:p>
        </p:txBody>
      </p:sp>
    </p:spTree>
    <p:extLst>
      <p:ext uri="{BB962C8B-B14F-4D97-AF65-F5344CB8AC3E}">
        <p14:creationId xmlns:p14="http://schemas.microsoft.com/office/powerpoint/2010/main" val="3639561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C2CB09-49CB-6AAF-9950-0F4AAE65B68E}"/>
              </a:ext>
            </a:extLst>
          </p:cNvPr>
          <p:cNvPicPr>
            <a:picLocks noChangeAspect="1"/>
          </p:cNvPicPr>
          <p:nvPr/>
        </p:nvPicPr>
        <p:blipFill>
          <a:blip r:embed="rId2"/>
          <a:stretch>
            <a:fillRect/>
          </a:stretch>
        </p:blipFill>
        <p:spPr>
          <a:xfrm>
            <a:off x="709925" y="792480"/>
            <a:ext cx="4751023" cy="5008880"/>
          </a:xfrm>
          <a:prstGeom prst="rect">
            <a:avLst/>
          </a:prstGeom>
        </p:spPr>
      </p:pic>
      <p:pic>
        <p:nvPicPr>
          <p:cNvPr id="3" name="Picture 2">
            <a:extLst>
              <a:ext uri="{FF2B5EF4-FFF2-40B4-BE49-F238E27FC236}">
                <a16:creationId xmlns:a16="http://schemas.microsoft.com/office/drawing/2014/main" id="{403898AB-9E64-641D-0751-588934589F4D}"/>
              </a:ext>
            </a:extLst>
          </p:cNvPr>
          <p:cNvPicPr>
            <a:picLocks noChangeAspect="1"/>
          </p:cNvPicPr>
          <p:nvPr/>
        </p:nvPicPr>
        <p:blipFill>
          <a:blip r:embed="rId3"/>
          <a:stretch>
            <a:fillRect/>
          </a:stretch>
        </p:blipFill>
        <p:spPr>
          <a:xfrm>
            <a:off x="5593080" y="792480"/>
            <a:ext cx="6111266" cy="4897327"/>
          </a:xfrm>
          <a:prstGeom prst="rect">
            <a:avLst/>
          </a:prstGeom>
        </p:spPr>
      </p:pic>
      <p:sp>
        <p:nvSpPr>
          <p:cNvPr id="4" name="Slide Number Placeholder 3">
            <a:extLst>
              <a:ext uri="{FF2B5EF4-FFF2-40B4-BE49-F238E27FC236}">
                <a16:creationId xmlns:a16="http://schemas.microsoft.com/office/drawing/2014/main" id="{48B754CC-F858-ABA4-ECF1-071B1AD73D06}"/>
              </a:ext>
            </a:extLst>
          </p:cNvPr>
          <p:cNvSpPr>
            <a:spLocks noGrp="1"/>
          </p:cNvSpPr>
          <p:nvPr>
            <p:ph type="sldNum" sz="quarter" idx="12"/>
          </p:nvPr>
        </p:nvSpPr>
        <p:spPr/>
        <p:txBody>
          <a:bodyPr/>
          <a:lstStyle/>
          <a:p>
            <a:fld id="{C0270829-3BC5-7549-A5B9-DF52643DB900}" type="slidenum">
              <a:rPr lang="en-US" smtClean="0"/>
              <a:t>46</a:t>
            </a:fld>
            <a:endParaRPr lang="en-US"/>
          </a:p>
        </p:txBody>
      </p:sp>
    </p:spTree>
    <p:extLst>
      <p:ext uri="{BB962C8B-B14F-4D97-AF65-F5344CB8AC3E}">
        <p14:creationId xmlns:p14="http://schemas.microsoft.com/office/powerpoint/2010/main" val="2287316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4A6A40-A3B8-71EF-C787-BC04922E07A2}"/>
              </a:ext>
            </a:extLst>
          </p:cNvPr>
          <p:cNvPicPr>
            <a:picLocks noChangeAspect="1"/>
          </p:cNvPicPr>
          <p:nvPr/>
        </p:nvPicPr>
        <p:blipFill>
          <a:blip r:embed="rId2"/>
          <a:stretch>
            <a:fillRect/>
          </a:stretch>
        </p:blipFill>
        <p:spPr>
          <a:xfrm>
            <a:off x="6096000" y="98674"/>
            <a:ext cx="5359649" cy="3455466"/>
          </a:xfrm>
          <a:prstGeom prst="rect">
            <a:avLst/>
          </a:prstGeom>
        </p:spPr>
      </p:pic>
      <p:sp>
        <p:nvSpPr>
          <p:cNvPr id="5" name="TextBox 4">
            <a:extLst>
              <a:ext uri="{FF2B5EF4-FFF2-40B4-BE49-F238E27FC236}">
                <a16:creationId xmlns:a16="http://schemas.microsoft.com/office/drawing/2014/main" id="{2B79F68C-81C4-00D6-EE8C-6937BFEBB106}"/>
              </a:ext>
            </a:extLst>
          </p:cNvPr>
          <p:cNvSpPr txBox="1"/>
          <p:nvPr/>
        </p:nvSpPr>
        <p:spPr>
          <a:xfrm>
            <a:off x="542544" y="1014984"/>
            <a:ext cx="5294376" cy="5078313"/>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Solution-Coated Composite Membranes:</a:t>
            </a:r>
          </a:p>
          <a:p>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Langmuir Trough Method: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0.5-2.0 µm selective layer</a:t>
            </a:r>
          </a:p>
          <a:p>
            <a:r>
              <a:rPr lang="en-US" dirty="0">
                <a:latin typeface="Times New Roman" panose="02020603050405020304" pitchFamily="18" charset="0"/>
                <a:cs typeface="Times New Roman" panose="02020603050405020304" pitchFamily="18" charset="0"/>
              </a:rPr>
              <a:t>Use Langmuir trough</a:t>
            </a:r>
          </a:p>
          <a:p>
            <a:r>
              <a:rPr lang="en-US" dirty="0">
                <a:latin typeface="Times New Roman" panose="02020603050405020304" pitchFamily="18" charset="0"/>
                <a:cs typeface="Times New Roman" panose="02020603050405020304" pitchFamily="18" charset="0"/>
              </a:rPr>
              <a:t>Dilute polymer solution in volatile water-insoluble solvent on a water trough between Teflon</a:t>
            </a:r>
            <a:r>
              <a:rPr lang="en-US" baseline="30000"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rods</a:t>
            </a:r>
          </a:p>
          <a:p>
            <a:r>
              <a:rPr lang="en-US" dirty="0">
                <a:latin typeface="Times New Roman" panose="02020603050405020304" pitchFamily="18" charset="0"/>
                <a:cs typeface="Times New Roman" panose="02020603050405020304" pitchFamily="18" charset="0"/>
              </a:rPr>
              <a:t>Move rods apart to make thin film </a:t>
            </a:r>
          </a:p>
          <a:p>
            <a:r>
              <a:rPr lang="en-US" dirty="0">
                <a:latin typeface="Times New Roman" panose="02020603050405020304" pitchFamily="18" charset="0"/>
                <a:cs typeface="Times New Roman" panose="02020603050405020304" pitchFamily="18" charset="0"/>
              </a:rPr>
              <a:t>Pickup the film on a microporous support</a:t>
            </a:r>
          </a:p>
          <a:p>
            <a:r>
              <a:rPr lang="en-US" dirty="0">
                <a:latin typeface="Times New Roman" panose="02020603050405020304" pitchFamily="18" charset="0"/>
                <a:cs typeface="Times New Roman" panose="02020603050405020304" pitchFamily="18" charset="0"/>
              </a:rPr>
              <a:t>200Å films can be made</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Riley method (meniscus technique):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Coat polymer solution on clean defect-free microporous support</a:t>
            </a:r>
          </a:p>
          <a:p>
            <a:r>
              <a:rPr lang="en-US" dirty="0">
                <a:latin typeface="Times New Roman" panose="02020603050405020304" pitchFamily="18" charset="0"/>
                <a:cs typeface="Times New Roman" panose="02020603050405020304" pitchFamily="18" charset="0"/>
              </a:rPr>
              <a:t>50-100µm liquid film dries to 0.5 – 2 µm layer</a:t>
            </a:r>
          </a:p>
          <a:p>
            <a:endParaRPr lang="en-US"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CE08F973-E654-9AC4-B678-1E77209F7A45}"/>
              </a:ext>
            </a:extLst>
          </p:cNvPr>
          <p:cNvPicPr>
            <a:picLocks noChangeAspect="1"/>
          </p:cNvPicPr>
          <p:nvPr/>
        </p:nvPicPr>
        <p:blipFill rotWithShape="1">
          <a:blip r:embed="rId3"/>
          <a:srcRect t="46267" r="7027"/>
          <a:stretch/>
        </p:blipFill>
        <p:spPr>
          <a:xfrm>
            <a:off x="6436461" y="3650366"/>
            <a:ext cx="3888901" cy="3108960"/>
          </a:xfrm>
          <a:prstGeom prst="rect">
            <a:avLst/>
          </a:prstGeom>
        </p:spPr>
      </p:pic>
      <p:sp>
        <p:nvSpPr>
          <p:cNvPr id="7" name="Slide Number Placeholder 6">
            <a:extLst>
              <a:ext uri="{FF2B5EF4-FFF2-40B4-BE49-F238E27FC236}">
                <a16:creationId xmlns:a16="http://schemas.microsoft.com/office/drawing/2014/main" id="{4E3AB8E8-C348-5DD5-582B-DFB0E8DBDFF1}"/>
              </a:ext>
            </a:extLst>
          </p:cNvPr>
          <p:cNvSpPr>
            <a:spLocks noGrp="1"/>
          </p:cNvSpPr>
          <p:nvPr>
            <p:ph type="sldNum" sz="quarter" idx="12"/>
          </p:nvPr>
        </p:nvSpPr>
        <p:spPr/>
        <p:txBody>
          <a:bodyPr/>
          <a:lstStyle/>
          <a:p>
            <a:fld id="{C0270829-3BC5-7549-A5B9-DF52643DB900}" type="slidenum">
              <a:rPr lang="en-US" smtClean="0"/>
              <a:t>47</a:t>
            </a:fld>
            <a:endParaRPr lang="en-US"/>
          </a:p>
        </p:txBody>
      </p:sp>
    </p:spTree>
    <p:extLst>
      <p:ext uri="{BB962C8B-B14F-4D97-AF65-F5344CB8AC3E}">
        <p14:creationId xmlns:p14="http://schemas.microsoft.com/office/powerpoint/2010/main" val="2762847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5EB070-D5CE-4511-EE71-46265AF50C71}"/>
              </a:ext>
            </a:extLst>
          </p:cNvPr>
          <p:cNvPicPr>
            <a:picLocks noChangeAspect="1"/>
          </p:cNvPicPr>
          <p:nvPr/>
        </p:nvPicPr>
        <p:blipFill>
          <a:blip r:embed="rId2"/>
          <a:stretch>
            <a:fillRect/>
          </a:stretch>
        </p:blipFill>
        <p:spPr>
          <a:xfrm>
            <a:off x="630020" y="0"/>
            <a:ext cx="4957879" cy="6858000"/>
          </a:xfrm>
          <a:prstGeom prst="rect">
            <a:avLst/>
          </a:prstGeom>
        </p:spPr>
      </p:pic>
      <p:pic>
        <p:nvPicPr>
          <p:cNvPr id="3" name="Picture 2">
            <a:extLst>
              <a:ext uri="{FF2B5EF4-FFF2-40B4-BE49-F238E27FC236}">
                <a16:creationId xmlns:a16="http://schemas.microsoft.com/office/drawing/2014/main" id="{A367883B-BCBA-F56D-E831-594EC61EAEC3}"/>
              </a:ext>
            </a:extLst>
          </p:cNvPr>
          <p:cNvPicPr>
            <a:picLocks noChangeAspect="1"/>
          </p:cNvPicPr>
          <p:nvPr/>
        </p:nvPicPr>
        <p:blipFill>
          <a:blip r:embed="rId3"/>
          <a:stretch>
            <a:fillRect/>
          </a:stretch>
        </p:blipFill>
        <p:spPr>
          <a:xfrm>
            <a:off x="5587899" y="1485053"/>
            <a:ext cx="5623560" cy="3887893"/>
          </a:xfrm>
          <a:prstGeom prst="rect">
            <a:avLst/>
          </a:prstGeom>
        </p:spPr>
      </p:pic>
      <p:sp>
        <p:nvSpPr>
          <p:cNvPr id="4" name="Slide Number Placeholder 3">
            <a:extLst>
              <a:ext uri="{FF2B5EF4-FFF2-40B4-BE49-F238E27FC236}">
                <a16:creationId xmlns:a16="http://schemas.microsoft.com/office/drawing/2014/main" id="{50AEA575-0CA9-ECB7-1B19-F03EF705EFE1}"/>
              </a:ext>
            </a:extLst>
          </p:cNvPr>
          <p:cNvSpPr>
            <a:spLocks noGrp="1"/>
          </p:cNvSpPr>
          <p:nvPr>
            <p:ph type="sldNum" sz="quarter" idx="12"/>
          </p:nvPr>
        </p:nvSpPr>
        <p:spPr/>
        <p:txBody>
          <a:bodyPr/>
          <a:lstStyle/>
          <a:p>
            <a:fld id="{C0270829-3BC5-7549-A5B9-DF52643DB900}" type="slidenum">
              <a:rPr lang="en-US" smtClean="0"/>
              <a:t>48</a:t>
            </a:fld>
            <a:endParaRPr lang="en-US"/>
          </a:p>
        </p:txBody>
      </p:sp>
    </p:spTree>
    <p:extLst>
      <p:ext uri="{BB962C8B-B14F-4D97-AF65-F5344CB8AC3E}">
        <p14:creationId xmlns:p14="http://schemas.microsoft.com/office/powerpoint/2010/main" val="2488741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5213A1-739F-510C-1127-4C157903F999}"/>
              </a:ext>
            </a:extLst>
          </p:cNvPr>
          <p:cNvPicPr>
            <a:picLocks noChangeAspect="1"/>
          </p:cNvPicPr>
          <p:nvPr/>
        </p:nvPicPr>
        <p:blipFill>
          <a:blip r:embed="rId2"/>
          <a:stretch>
            <a:fillRect/>
          </a:stretch>
        </p:blipFill>
        <p:spPr>
          <a:xfrm>
            <a:off x="3088034" y="0"/>
            <a:ext cx="6015932" cy="6858000"/>
          </a:xfrm>
          <a:prstGeom prst="rect">
            <a:avLst/>
          </a:prstGeom>
        </p:spPr>
      </p:pic>
      <p:sp>
        <p:nvSpPr>
          <p:cNvPr id="3" name="Slide Number Placeholder 2">
            <a:extLst>
              <a:ext uri="{FF2B5EF4-FFF2-40B4-BE49-F238E27FC236}">
                <a16:creationId xmlns:a16="http://schemas.microsoft.com/office/drawing/2014/main" id="{DF33CD5E-FE25-5DA8-5B2D-CF7ED563F57E}"/>
              </a:ext>
            </a:extLst>
          </p:cNvPr>
          <p:cNvSpPr>
            <a:spLocks noGrp="1"/>
          </p:cNvSpPr>
          <p:nvPr>
            <p:ph type="sldNum" sz="quarter" idx="12"/>
          </p:nvPr>
        </p:nvSpPr>
        <p:spPr/>
        <p:txBody>
          <a:bodyPr/>
          <a:lstStyle/>
          <a:p>
            <a:fld id="{C0270829-3BC5-7549-A5B9-DF52643DB900}" type="slidenum">
              <a:rPr lang="en-US" smtClean="0"/>
              <a:t>49</a:t>
            </a:fld>
            <a:endParaRPr lang="en-US"/>
          </a:p>
        </p:txBody>
      </p:sp>
    </p:spTree>
    <p:extLst>
      <p:ext uri="{BB962C8B-B14F-4D97-AF65-F5344CB8AC3E}">
        <p14:creationId xmlns:p14="http://schemas.microsoft.com/office/powerpoint/2010/main" val="2709622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5</a:t>
            </a:fld>
            <a:endParaRPr lang="en-US"/>
          </a:p>
        </p:txBody>
      </p:sp>
      <p:sp>
        <p:nvSpPr>
          <p:cNvPr id="5" name="TextBox 4">
            <a:extLst>
              <a:ext uri="{FF2B5EF4-FFF2-40B4-BE49-F238E27FC236}">
                <a16:creationId xmlns:a16="http://schemas.microsoft.com/office/drawing/2014/main" id="{366CA56F-931D-0A14-F195-A90D494F5479}"/>
              </a:ext>
            </a:extLst>
          </p:cNvPr>
          <p:cNvSpPr txBox="1"/>
          <p:nvPr/>
        </p:nvSpPr>
        <p:spPr>
          <a:xfrm>
            <a:off x="4030173" y="545405"/>
            <a:ext cx="3077637" cy="646331"/>
          </a:xfrm>
          <a:prstGeom prst="rect">
            <a:avLst/>
          </a:prstGeom>
          <a:noFill/>
        </p:spPr>
        <p:txBody>
          <a:bodyPr wrap="none" rtlCol="0">
            <a:spAutoFit/>
          </a:bodyPr>
          <a:lstStyle/>
          <a:p>
            <a:r>
              <a:rPr lang="en-US" sz="3600" dirty="0"/>
              <a:t>Poiseuille’s Law</a:t>
            </a:r>
          </a:p>
        </p:txBody>
      </p:sp>
      <p:pic>
        <p:nvPicPr>
          <p:cNvPr id="6" name="Picture 5">
            <a:extLst>
              <a:ext uri="{FF2B5EF4-FFF2-40B4-BE49-F238E27FC236}">
                <a16:creationId xmlns:a16="http://schemas.microsoft.com/office/drawing/2014/main" id="{DD4CE91C-5937-EC27-2846-B25F4E6F0B64}"/>
              </a:ext>
            </a:extLst>
          </p:cNvPr>
          <p:cNvPicPr>
            <a:picLocks noChangeAspect="1"/>
          </p:cNvPicPr>
          <p:nvPr/>
        </p:nvPicPr>
        <p:blipFill>
          <a:blip r:embed="rId2"/>
          <a:stretch>
            <a:fillRect/>
          </a:stretch>
        </p:blipFill>
        <p:spPr>
          <a:xfrm>
            <a:off x="4060923" y="1542396"/>
            <a:ext cx="2222500" cy="850900"/>
          </a:xfrm>
          <a:prstGeom prst="rect">
            <a:avLst/>
          </a:prstGeom>
        </p:spPr>
      </p:pic>
      <p:pic>
        <p:nvPicPr>
          <p:cNvPr id="7" name="Picture 6">
            <a:extLst>
              <a:ext uri="{FF2B5EF4-FFF2-40B4-BE49-F238E27FC236}">
                <a16:creationId xmlns:a16="http://schemas.microsoft.com/office/drawing/2014/main" id="{286F73AA-CF35-FA6F-8078-6B7C29FDD532}"/>
              </a:ext>
            </a:extLst>
          </p:cNvPr>
          <p:cNvPicPr>
            <a:picLocks noChangeAspect="1"/>
          </p:cNvPicPr>
          <p:nvPr/>
        </p:nvPicPr>
        <p:blipFill>
          <a:blip r:embed="rId3"/>
          <a:stretch>
            <a:fillRect/>
          </a:stretch>
        </p:blipFill>
        <p:spPr>
          <a:xfrm>
            <a:off x="3824543" y="2448286"/>
            <a:ext cx="2844800" cy="901700"/>
          </a:xfrm>
          <a:prstGeom prst="rect">
            <a:avLst/>
          </a:prstGeom>
        </p:spPr>
      </p:pic>
      <p:pic>
        <p:nvPicPr>
          <p:cNvPr id="8" name="Picture 7">
            <a:extLst>
              <a:ext uri="{FF2B5EF4-FFF2-40B4-BE49-F238E27FC236}">
                <a16:creationId xmlns:a16="http://schemas.microsoft.com/office/drawing/2014/main" id="{F3562F76-1CE8-071D-5231-6E713EF0C335}"/>
              </a:ext>
            </a:extLst>
          </p:cNvPr>
          <p:cNvPicPr>
            <a:picLocks noChangeAspect="1"/>
          </p:cNvPicPr>
          <p:nvPr/>
        </p:nvPicPr>
        <p:blipFill>
          <a:blip r:embed="rId4"/>
          <a:stretch>
            <a:fillRect/>
          </a:stretch>
        </p:blipFill>
        <p:spPr>
          <a:xfrm>
            <a:off x="4326193" y="3349986"/>
            <a:ext cx="1841500" cy="939800"/>
          </a:xfrm>
          <a:prstGeom prst="rect">
            <a:avLst/>
          </a:prstGeom>
        </p:spPr>
      </p:pic>
      <p:sp>
        <p:nvSpPr>
          <p:cNvPr id="9" name="TextBox 8">
            <a:extLst>
              <a:ext uri="{FF2B5EF4-FFF2-40B4-BE49-F238E27FC236}">
                <a16:creationId xmlns:a16="http://schemas.microsoft.com/office/drawing/2014/main" id="{4C966B67-9C2E-6925-3B68-5062C26E9F31}"/>
              </a:ext>
            </a:extLst>
          </p:cNvPr>
          <p:cNvSpPr txBox="1"/>
          <p:nvPr/>
        </p:nvSpPr>
        <p:spPr>
          <a:xfrm>
            <a:off x="7126664" y="3648173"/>
            <a:ext cx="942566" cy="369332"/>
          </a:xfrm>
          <a:prstGeom prst="rect">
            <a:avLst/>
          </a:prstGeom>
          <a:noFill/>
        </p:spPr>
        <p:txBody>
          <a:bodyPr wrap="none" rtlCol="0">
            <a:spAutoFit/>
          </a:bodyPr>
          <a:lstStyle/>
          <a:p>
            <a:r>
              <a:rPr lang="en-US" dirty="0"/>
              <a:t>Porosity</a:t>
            </a:r>
          </a:p>
        </p:txBody>
      </p:sp>
      <p:sp>
        <p:nvSpPr>
          <p:cNvPr id="10" name="TextBox 9">
            <a:extLst>
              <a:ext uri="{FF2B5EF4-FFF2-40B4-BE49-F238E27FC236}">
                <a16:creationId xmlns:a16="http://schemas.microsoft.com/office/drawing/2014/main" id="{B81581CC-DA40-C4FF-99F8-A074E9F6BF49}"/>
              </a:ext>
            </a:extLst>
          </p:cNvPr>
          <p:cNvSpPr txBox="1"/>
          <p:nvPr/>
        </p:nvSpPr>
        <p:spPr>
          <a:xfrm>
            <a:off x="7107810" y="2733773"/>
            <a:ext cx="1779654" cy="369332"/>
          </a:xfrm>
          <a:prstGeom prst="rect">
            <a:avLst/>
          </a:prstGeom>
          <a:noFill/>
        </p:spPr>
        <p:txBody>
          <a:bodyPr wrap="none" rtlCol="0">
            <a:spAutoFit/>
          </a:bodyPr>
          <a:lstStyle/>
          <a:p>
            <a:r>
              <a:rPr lang="en-US" dirty="0"/>
              <a:t>Number per cm</a:t>
            </a:r>
            <a:r>
              <a:rPr lang="en-US" baseline="30000" dirty="0"/>
              <a:t>2</a:t>
            </a:r>
          </a:p>
        </p:txBody>
      </p:sp>
      <p:pic>
        <p:nvPicPr>
          <p:cNvPr id="11" name="Picture 10">
            <a:extLst>
              <a:ext uri="{FF2B5EF4-FFF2-40B4-BE49-F238E27FC236}">
                <a16:creationId xmlns:a16="http://schemas.microsoft.com/office/drawing/2014/main" id="{88C91C2D-2388-89F0-4E48-415B7BFFB872}"/>
              </a:ext>
            </a:extLst>
          </p:cNvPr>
          <p:cNvPicPr>
            <a:picLocks noChangeAspect="1"/>
          </p:cNvPicPr>
          <p:nvPr/>
        </p:nvPicPr>
        <p:blipFill>
          <a:blip r:embed="rId5"/>
          <a:stretch>
            <a:fillRect/>
          </a:stretch>
        </p:blipFill>
        <p:spPr>
          <a:xfrm>
            <a:off x="4257608" y="4584373"/>
            <a:ext cx="1968500" cy="800100"/>
          </a:xfrm>
          <a:prstGeom prst="rect">
            <a:avLst/>
          </a:prstGeom>
        </p:spPr>
      </p:pic>
      <p:pic>
        <p:nvPicPr>
          <p:cNvPr id="12" name="Picture 11">
            <a:extLst>
              <a:ext uri="{FF2B5EF4-FFF2-40B4-BE49-F238E27FC236}">
                <a16:creationId xmlns:a16="http://schemas.microsoft.com/office/drawing/2014/main" id="{A5C8E391-6A4D-D2BD-E8C9-3F5398DA71AC}"/>
              </a:ext>
            </a:extLst>
          </p:cNvPr>
          <p:cNvPicPr>
            <a:picLocks noChangeAspect="1"/>
          </p:cNvPicPr>
          <p:nvPr/>
        </p:nvPicPr>
        <p:blipFill>
          <a:blip r:embed="rId6"/>
          <a:stretch>
            <a:fillRect/>
          </a:stretch>
        </p:blipFill>
        <p:spPr>
          <a:xfrm>
            <a:off x="780744" y="2218559"/>
            <a:ext cx="1632306" cy="2262854"/>
          </a:xfrm>
          <a:prstGeom prst="rect">
            <a:avLst/>
          </a:prstGeom>
        </p:spPr>
      </p:pic>
    </p:spTree>
    <p:extLst>
      <p:ext uri="{BB962C8B-B14F-4D97-AF65-F5344CB8AC3E}">
        <p14:creationId xmlns:p14="http://schemas.microsoft.com/office/powerpoint/2010/main" val="14152984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A7E329C-69F7-9007-CCDA-712E77715EB1}"/>
              </a:ext>
            </a:extLst>
          </p:cNvPr>
          <p:cNvPicPr>
            <a:picLocks noChangeAspect="1"/>
          </p:cNvPicPr>
          <p:nvPr/>
        </p:nvPicPr>
        <p:blipFill>
          <a:blip r:embed="rId2"/>
          <a:stretch>
            <a:fillRect/>
          </a:stretch>
        </p:blipFill>
        <p:spPr>
          <a:xfrm>
            <a:off x="2425700" y="483870"/>
            <a:ext cx="7340600" cy="6134100"/>
          </a:xfrm>
          <a:prstGeom prst="rect">
            <a:avLst/>
          </a:prstGeom>
        </p:spPr>
      </p:pic>
      <p:sp>
        <p:nvSpPr>
          <p:cNvPr id="3" name="TextBox 2">
            <a:extLst>
              <a:ext uri="{FF2B5EF4-FFF2-40B4-BE49-F238E27FC236}">
                <a16:creationId xmlns:a16="http://schemas.microsoft.com/office/drawing/2014/main" id="{137EA7D1-AB86-0349-4FAE-BBBFE3C13ECD}"/>
              </a:ext>
            </a:extLst>
          </p:cNvPr>
          <p:cNvSpPr txBox="1"/>
          <p:nvPr/>
        </p:nvSpPr>
        <p:spPr>
          <a:xfrm>
            <a:off x="1940560" y="240030"/>
            <a:ext cx="34291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Plasma Polymerized Membranes</a:t>
            </a:r>
          </a:p>
        </p:txBody>
      </p:sp>
      <p:sp>
        <p:nvSpPr>
          <p:cNvPr id="5" name="Slide Number Placeholder 4">
            <a:extLst>
              <a:ext uri="{FF2B5EF4-FFF2-40B4-BE49-F238E27FC236}">
                <a16:creationId xmlns:a16="http://schemas.microsoft.com/office/drawing/2014/main" id="{0D8A6AE0-2894-CE84-0EF4-DF49F9F2BEF5}"/>
              </a:ext>
            </a:extLst>
          </p:cNvPr>
          <p:cNvSpPr>
            <a:spLocks noGrp="1"/>
          </p:cNvSpPr>
          <p:nvPr>
            <p:ph type="sldNum" sz="quarter" idx="12"/>
          </p:nvPr>
        </p:nvSpPr>
        <p:spPr/>
        <p:txBody>
          <a:bodyPr/>
          <a:lstStyle/>
          <a:p>
            <a:fld id="{C0270829-3BC5-7549-A5B9-DF52643DB900}" type="slidenum">
              <a:rPr lang="en-US" smtClean="0"/>
              <a:t>50</a:t>
            </a:fld>
            <a:endParaRPr lang="en-US"/>
          </a:p>
        </p:txBody>
      </p:sp>
    </p:spTree>
    <p:extLst>
      <p:ext uri="{BB962C8B-B14F-4D97-AF65-F5344CB8AC3E}">
        <p14:creationId xmlns:p14="http://schemas.microsoft.com/office/powerpoint/2010/main" val="33044853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7E4B7E-7A79-F8E2-3CE2-3CE500CF54D2}"/>
              </a:ext>
            </a:extLst>
          </p:cNvPr>
          <p:cNvPicPr>
            <a:picLocks noChangeAspect="1"/>
          </p:cNvPicPr>
          <p:nvPr/>
        </p:nvPicPr>
        <p:blipFill>
          <a:blip r:embed="rId2"/>
          <a:stretch>
            <a:fillRect/>
          </a:stretch>
        </p:blipFill>
        <p:spPr>
          <a:xfrm>
            <a:off x="2209800" y="882869"/>
            <a:ext cx="7772400" cy="5092262"/>
          </a:xfrm>
          <a:prstGeom prst="rect">
            <a:avLst/>
          </a:prstGeom>
        </p:spPr>
      </p:pic>
      <p:sp>
        <p:nvSpPr>
          <p:cNvPr id="3" name="TextBox 2">
            <a:extLst>
              <a:ext uri="{FF2B5EF4-FFF2-40B4-BE49-F238E27FC236}">
                <a16:creationId xmlns:a16="http://schemas.microsoft.com/office/drawing/2014/main" id="{80FA14B4-BCB7-C5F1-0B1F-F0ED4BB19BB5}"/>
              </a:ext>
            </a:extLst>
          </p:cNvPr>
          <p:cNvSpPr txBox="1"/>
          <p:nvPr/>
        </p:nvSpPr>
        <p:spPr>
          <a:xfrm>
            <a:off x="1940560" y="240030"/>
            <a:ext cx="271099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Spin Coating Membranes</a:t>
            </a:r>
          </a:p>
        </p:txBody>
      </p:sp>
      <p:sp>
        <p:nvSpPr>
          <p:cNvPr id="4" name="Slide Number Placeholder 3">
            <a:extLst>
              <a:ext uri="{FF2B5EF4-FFF2-40B4-BE49-F238E27FC236}">
                <a16:creationId xmlns:a16="http://schemas.microsoft.com/office/drawing/2014/main" id="{6145E90C-0C25-0240-2718-C95C3351C2A3}"/>
              </a:ext>
            </a:extLst>
          </p:cNvPr>
          <p:cNvSpPr>
            <a:spLocks noGrp="1"/>
          </p:cNvSpPr>
          <p:nvPr>
            <p:ph type="sldNum" sz="quarter" idx="12"/>
          </p:nvPr>
        </p:nvSpPr>
        <p:spPr/>
        <p:txBody>
          <a:bodyPr/>
          <a:lstStyle/>
          <a:p>
            <a:fld id="{C0270829-3BC5-7549-A5B9-DF52643DB900}" type="slidenum">
              <a:rPr lang="en-US" smtClean="0"/>
              <a:t>51</a:t>
            </a:fld>
            <a:endParaRPr lang="en-US"/>
          </a:p>
        </p:txBody>
      </p:sp>
    </p:spTree>
    <p:extLst>
      <p:ext uri="{BB962C8B-B14F-4D97-AF65-F5344CB8AC3E}">
        <p14:creationId xmlns:p14="http://schemas.microsoft.com/office/powerpoint/2010/main" val="803533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60D356-10F3-9637-A245-1597FE97B113}"/>
              </a:ext>
            </a:extLst>
          </p:cNvPr>
          <p:cNvPicPr>
            <a:picLocks noChangeAspect="1"/>
          </p:cNvPicPr>
          <p:nvPr/>
        </p:nvPicPr>
        <p:blipFill>
          <a:blip r:embed="rId2"/>
          <a:stretch>
            <a:fillRect/>
          </a:stretch>
        </p:blipFill>
        <p:spPr>
          <a:xfrm>
            <a:off x="2313432" y="1465984"/>
            <a:ext cx="7772400" cy="3373327"/>
          </a:xfrm>
          <a:prstGeom prst="rect">
            <a:avLst/>
          </a:prstGeom>
        </p:spPr>
      </p:pic>
      <p:sp>
        <p:nvSpPr>
          <p:cNvPr id="3" name="Slide Number Placeholder 2">
            <a:extLst>
              <a:ext uri="{FF2B5EF4-FFF2-40B4-BE49-F238E27FC236}">
                <a16:creationId xmlns:a16="http://schemas.microsoft.com/office/drawing/2014/main" id="{42903153-0E63-A9A8-B306-84C3B7E6B7DD}"/>
              </a:ext>
            </a:extLst>
          </p:cNvPr>
          <p:cNvSpPr>
            <a:spLocks noGrp="1"/>
          </p:cNvSpPr>
          <p:nvPr>
            <p:ph type="sldNum" sz="quarter" idx="12"/>
          </p:nvPr>
        </p:nvSpPr>
        <p:spPr/>
        <p:txBody>
          <a:bodyPr/>
          <a:lstStyle/>
          <a:p>
            <a:fld id="{C0270829-3BC5-7549-A5B9-DF52643DB900}" type="slidenum">
              <a:rPr lang="en-US" smtClean="0"/>
              <a:t>52</a:t>
            </a:fld>
            <a:endParaRPr lang="en-US"/>
          </a:p>
        </p:txBody>
      </p:sp>
    </p:spTree>
    <p:extLst>
      <p:ext uri="{BB962C8B-B14F-4D97-AF65-F5344CB8AC3E}">
        <p14:creationId xmlns:p14="http://schemas.microsoft.com/office/powerpoint/2010/main" val="37217993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63E96F-DAAF-E5E4-7AF3-71B16C15A7C5}"/>
              </a:ext>
            </a:extLst>
          </p:cNvPr>
          <p:cNvPicPr>
            <a:picLocks noChangeAspect="1"/>
          </p:cNvPicPr>
          <p:nvPr/>
        </p:nvPicPr>
        <p:blipFill>
          <a:blip r:embed="rId2"/>
          <a:stretch>
            <a:fillRect/>
          </a:stretch>
        </p:blipFill>
        <p:spPr>
          <a:xfrm>
            <a:off x="5324262" y="0"/>
            <a:ext cx="6730832" cy="6858000"/>
          </a:xfrm>
          <a:prstGeom prst="rect">
            <a:avLst/>
          </a:prstGeom>
        </p:spPr>
      </p:pic>
      <p:sp>
        <p:nvSpPr>
          <p:cNvPr id="4" name="TextBox 3">
            <a:extLst>
              <a:ext uri="{FF2B5EF4-FFF2-40B4-BE49-F238E27FC236}">
                <a16:creationId xmlns:a16="http://schemas.microsoft.com/office/drawing/2014/main" id="{03C49B91-55AB-F325-3DEA-846524B2584C}"/>
              </a:ext>
            </a:extLst>
          </p:cNvPr>
          <p:cNvSpPr txBox="1"/>
          <p:nvPr/>
        </p:nvSpPr>
        <p:spPr>
          <a:xfrm>
            <a:off x="1005840" y="537710"/>
            <a:ext cx="3575304" cy="646331"/>
          </a:xfrm>
          <a:prstGeom prst="rect">
            <a:avLst/>
          </a:prstGeom>
          <a:noFill/>
        </p:spPr>
        <p:txBody>
          <a:bodyPr wrap="square">
            <a:spAutoFit/>
          </a:bodyPr>
          <a:lstStyle/>
          <a:p>
            <a:pPr algn="ctr"/>
            <a:r>
              <a:rPr lang="en-US" b="1" dirty="0">
                <a:latin typeface="Times New Roman" panose="02020603050405020304" pitchFamily="18" charset="0"/>
                <a:cs typeface="Times New Roman" panose="02020603050405020304" pitchFamily="18" charset="0"/>
              </a:rPr>
              <a:t>Poly dimethyl siloxane (PDMS) protective layer</a:t>
            </a:r>
          </a:p>
        </p:txBody>
      </p:sp>
      <p:pic>
        <p:nvPicPr>
          <p:cNvPr id="5" name="Picture 4">
            <a:extLst>
              <a:ext uri="{FF2B5EF4-FFF2-40B4-BE49-F238E27FC236}">
                <a16:creationId xmlns:a16="http://schemas.microsoft.com/office/drawing/2014/main" id="{C3C8E6EC-D3EB-8621-45CB-FA6B94B33E26}"/>
              </a:ext>
            </a:extLst>
          </p:cNvPr>
          <p:cNvPicPr>
            <a:picLocks noChangeAspect="1"/>
          </p:cNvPicPr>
          <p:nvPr/>
        </p:nvPicPr>
        <p:blipFill>
          <a:blip r:embed="rId3"/>
          <a:stretch>
            <a:fillRect/>
          </a:stretch>
        </p:blipFill>
        <p:spPr>
          <a:xfrm>
            <a:off x="283464" y="1374493"/>
            <a:ext cx="4824327" cy="2433066"/>
          </a:xfrm>
          <a:prstGeom prst="rect">
            <a:avLst/>
          </a:prstGeom>
        </p:spPr>
      </p:pic>
      <p:pic>
        <p:nvPicPr>
          <p:cNvPr id="6" name="Picture 5">
            <a:extLst>
              <a:ext uri="{FF2B5EF4-FFF2-40B4-BE49-F238E27FC236}">
                <a16:creationId xmlns:a16="http://schemas.microsoft.com/office/drawing/2014/main" id="{0ED92714-8026-830B-1E67-319750078FE8}"/>
              </a:ext>
            </a:extLst>
          </p:cNvPr>
          <p:cNvPicPr>
            <a:picLocks noChangeAspect="1"/>
          </p:cNvPicPr>
          <p:nvPr/>
        </p:nvPicPr>
        <p:blipFill>
          <a:blip r:embed="rId4"/>
          <a:stretch>
            <a:fillRect/>
          </a:stretch>
        </p:blipFill>
        <p:spPr>
          <a:xfrm>
            <a:off x="765048" y="3807559"/>
            <a:ext cx="3716001" cy="1996440"/>
          </a:xfrm>
          <a:prstGeom prst="rect">
            <a:avLst/>
          </a:prstGeom>
        </p:spPr>
      </p:pic>
      <p:sp>
        <p:nvSpPr>
          <p:cNvPr id="7" name="Slide Number Placeholder 6">
            <a:extLst>
              <a:ext uri="{FF2B5EF4-FFF2-40B4-BE49-F238E27FC236}">
                <a16:creationId xmlns:a16="http://schemas.microsoft.com/office/drawing/2014/main" id="{53E2EA45-BA69-DE2A-DAAC-AEDCE6AAE00C}"/>
              </a:ext>
            </a:extLst>
          </p:cNvPr>
          <p:cNvSpPr>
            <a:spLocks noGrp="1"/>
          </p:cNvSpPr>
          <p:nvPr>
            <p:ph type="sldNum" sz="quarter" idx="12"/>
          </p:nvPr>
        </p:nvSpPr>
        <p:spPr/>
        <p:txBody>
          <a:bodyPr/>
          <a:lstStyle/>
          <a:p>
            <a:fld id="{C0270829-3BC5-7549-A5B9-DF52643DB900}" type="slidenum">
              <a:rPr lang="en-US" smtClean="0"/>
              <a:t>53</a:t>
            </a:fld>
            <a:endParaRPr lang="en-US"/>
          </a:p>
        </p:txBody>
      </p:sp>
    </p:spTree>
    <p:extLst>
      <p:ext uri="{BB962C8B-B14F-4D97-AF65-F5344CB8AC3E}">
        <p14:creationId xmlns:p14="http://schemas.microsoft.com/office/powerpoint/2010/main" val="163965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D38AAE-2716-B199-22E4-8FF7EEB041CA}"/>
              </a:ext>
            </a:extLst>
          </p:cNvPr>
          <p:cNvPicPr>
            <a:picLocks noChangeAspect="1"/>
          </p:cNvPicPr>
          <p:nvPr/>
        </p:nvPicPr>
        <p:blipFill>
          <a:blip r:embed="rId2"/>
          <a:stretch>
            <a:fillRect/>
          </a:stretch>
        </p:blipFill>
        <p:spPr>
          <a:xfrm>
            <a:off x="792480" y="574259"/>
            <a:ext cx="7772400" cy="5709483"/>
          </a:xfrm>
          <a:prstGeom prst="rect">
            <a:avLst/>
          </a:prstGeom>
        </p:spPr>
      </p:pic>
      <p:sp>
        <p:nvSpPr>
          <p:cNvPr id="3" name="TextBox 2">
            <a:extLst>
              <a:ext uri="{FF2B5EF4-FFF2-40B4-BE49-F238E27FC236}">
                <a16:creationId xmlns:a16="http://schemas.microsoft.com/office/drawing/2014/main" id="{90098F97-A317-B139-6FD1-09A34EE18AC2}"/>
              </a:ext>
            </a:extLst>
          </p:cNvPr>
          <p:cNvSpPr txBox="1"/>
          <p:nvPr/>
        </p:nvSpPr>
        <p:spPr>
          <a:xfrm>
            <a:off x="1036320" y="782320"/>
            <a:ext cx="3384581"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For high pressure use thin fibers</a:t>
            </a:r>
          </a:p>
          <a:p>
            <a:r>
              <a:rPr lang="en-US" b="1" dirty="0">
                <a:latin typeface="Times New Roman" panose="02020603050405020304" pitchFamily="18" charset="0"/>
                <a:cs typeface="Times New Roman" panose="02020603050405020304" pitchFamily="18" charset="0"/>
              </a:rPr>
              <a:t>Force = A x P on surface is lower</a:t>
            </a:r>
          </a:p>
        </p:txBody>
      </p:sp>
      <p:pic>
        <p:nvPicPr>
          <p:cNvPr id="4" name="Picture 3">
            <a:extLst>
              <a:ext uri="{FF2B5EF4-FFF2-40B4-BE49-F238E27FC236}">
                <a16:creationId xmlns:a16="http://schemas.microsoft.com/office/drawing/2014/main" id="{B12E385F-D64B-B34F-A95E-AB627595BBE3}"/>
              </a:ext>
            </a:extLst>
          </p:cNvPr>
          <p:cNvPicPr>
            <a:picLocks noChangeAspect="1"/>
          </p:cNvPicPr>
          <p:nvPr/>
        </p:nvPicPr>
        <p:blipFill>
          <a:blip r:embed="rId3"/>
          <a:stretch>
            <a:fillRect/>
          </a:stretch>
        </p:blipFill>
        <p:spPr>
          <a:xfrm>
            <a:off x="8224774" y="3677701"/>
            <a:ext cx="3589338" cy="2606040"/>
          </a:xfrm>
          <a:prstGeom prst="rect">
            <a:avLst/>
          </a:prstGeom>
        </p:spPr>
      </p:pic>
      <p:sp>
        <p:nvSpPr>
          <p:cNvPr id="5" name="Slide Number Placeholder 4">
            <a:extLst>
              <a:ext uri="{FF2B5EF4-FFF2-40B4-BE49-F238E27FC236}">
                <a16:creationId xmlns:a16="http://schemas.microsoft.com/office/drawing/2014/main" id="{E2782C36-4D50-3289-64B1-359C5392C058}"/>
              </a:ext>
            </a:extLst>
          </p:cNvPr>
          <p:cNvSpPr>
            <a:spLocks noGrp="1"/>
          </p:cNvSpPr>
          <p:nvPr>
            <p:ph type="sldNum" sz="quarter" idx="12"/>
          </p:nvPr>
        </p:nvSpPr>
        <p:spPr/>
        <p:txBody>
          <a:bodyPr/>
          <a:lstStyle/>
          <a:p>
            <a:fld id="{C0270829-3BC5-7549-A5B9-DF52643DB900}" type="slidenum">
              <a:rPr lang="en-US" smtClean="0"/>
              <a:t>54</a:t>
            </a:fld>
            <a:endParaRPr lang="en-US"/>
          </a:p>
        </p:txBody>
      </p:sp>
    </p:spTree>
    <p:extLst>
      <p:ext uri="{BB962C8B-B14F-4D97-AF65-F5344CB8AC3E}">
        <p14:creationId xmlns:p14="http://schemas.microsoft.com/office/powerpoint/2010/main" val="15808863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0DB28E-0477-C758-7F81-BD20D89A22EB}"/>
              </a:ext>
            </a:extLst>
          </p:cNvPr>
          <p:cNvPicPr>
            <a:picLocks noChangeAspect="1"/>
          </p:cNvPicPr>
          <p:nvPr/>
        </p:nvPicPr>
        <p:blipFill>
          <a:blip r:embed="rId2"/>
          <a:stretch>
            <a:fillRect/>
          </a:stretch>
        </p:blipFill>
        <p:spPr>
          <a:xfrm>
            <a:off x="2209800" y="1287624"/>
            <a:ext cx="7772400" cy="4282751"/>
          </a:xfrm>
          <a:prstGeom prst="rect">
            <a:avLst/>
          </a:prstGeom>
        </p:spPr>
      </p:pic>
      <p:sp>
        <p:nvSpPr>
          <p:cNvPr id="3" name="Slide Number Placeholder 2">
            <a:extLst>
              <a:ext uri="{FF2B5EF4-FFF2-40B4-BE49-F238E27FC236}">
                <a16:creationId xmlns:a16="http://schemas.microsoft.com/office/drawing/2014/main" id="{9816F7C7-5177-6811-143F-46A89A171C9A}"/>
              </a:ext>
            </a:extLst>
          </p:cNvPr>
          <p:cNvSpPr>
            <a:spLocks noGrp="1"/>
          </p:cNvSpPr>
          <p:nvPr>
            <p:ph type="sldNum" sz="quarter" idx="12"/>
          </p:nvPr>
        </p:nvSpPr>
        <p:spPr/>
        <p:txBody>
          <a:bodyPr/>
          <a:lstStyle/>
          <a:p>
            <a:fld id="{C0270829-3BC5-7549-A5B9-DF52643DB900}" type="slidenum">
              <a:rPr lang="en-US" smtClean="0"/>
              <a:t>55</a:t>
            </a:fld>
            <a:endParaRPr lang="en-US"/>
          </a:p>
        </p:txBody>
      </p:sp>
    </p:spTree>
    <p:extLst>
      <p:ext uri="{BB962C8B-B14F-4D97-AF65-F5344CB8AC3E}">
        <p14:creationId xmlns:p14="http://schemas.microsoft.com/office/powerpoint/2010/main" val="6085487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2809B4-E655-EF0F-E4DE-626488DB064D}"/>
              </a:ext>
            </a:extLst>
          </p:cNvPr>
          <p:cNvPicPr>
            <a:picLocks noChangeAspect="1"/>
          </p:cNvPicPr>
          <p:nvPr/>
        </p:nvPicPr>
        <p:blipFill>
          <a:blip r:embed="rId2"/>
          <a:stretch>
            <a:fillRect/>
          </a:stretch>
        </p:blipFill>
        <p:spPr>
          <a:xfrm>
            <a:off x="2657819" y="0"/>
            <a:ext cx="6876361" cy="6858000"/>
          </a:xfrm>
          <a:prstGeom prst="rect">
            <a:avLst/>
          </a:prstGeom>
        </p:spPr>
      </p:pic>
      <p:sp>
        <p:nvSpPr>
          <p:cNvPr id="3" name="Slide Number Placeholder 2">
            <a:extLst>
              <a:ext uri="{FF2B5EF4-FFF2-40B4-BE49-F238E27FC236}">
                <a16:creationId xmlns:a16="http://schemas.microsoft.com/office/drawing/2014/main" id="{A2D69742-2D16-09CB-745B-240C42BE3057}"/>
              </a:ext>
            </a:extLst>
          </p:cNvPr>
          <p:cNvSpPr>
            <a:spLocks noGrp="1"/>
          </p:cNvSpPr>
          <p:nvPr>
            <p:ph type="sldNum" sz="quarter" idx="12"/>
          </p:nvPr>
        </p:nvSpPr>
        <p:spPr/>
        <p:txBody>
          <a:bodyPr/>
          <a:lstStyle/>
          <a:p>
            <a:fld id="{C0270829-3BC5-7549-A5B9-DF52643DB900}" type="slidenum">
              <a:rPr lang="en-US" smtClean="0"/>
              <a:t>56</a:t>
            </a:fld>
            <a:endParaRPr lang="en-US"/>
          </a:p>
        </p:txBody>
      </p:sp>
    </p:spTree>
    <p:extLst>
      <p:ext uri="{BB962C8B-B14F-4D97-AF65-F5344CB8AC3E}">
        <p14:creationId xmlns:p14="http://schemas.microsoft.com/office/powerpoint/2010/main" val="27377529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AD935E-AA3F-5360-877B-66ADA93577EF}"/>
              </a:ext>
            </a:extLst>
          </p:cNvPr>
          <p:cNvPicPr>
            <a:picLocks noChangeAspect="1"/>
          </p:cNvPicPr>
          <p:nvPr/>
        </p:nvPicPr>
        <p:blipFill>
          <a:blip r:embed="rId2"/>
          <a:stretch>
            <a:fillRect/>
          </a:stretch>
        </p:blipFill>
        <p:spPr>
          <a:xfrm>
            <a:off x="2923032" y="708133"/>
            <a:ext cx="7772400" cy="5441734"/>
          </a:xfrm>
          <a:prstGeom prst="rect">
            <a:avLst/>
          </a:prstGeom>
        </p:spPr>
      </p:pic>
      <p:pic>
        <p:nvPicPr>
          <p:cNvPr id="3" name="Picture 2">
            <a:extLst>
              <a:ext uri="{FF2B5EF4-FFF2-40B4-BE49-F238E27FC236}">
                <a16:creationId xmlns:a16="http://schemas.microsoft.com/office/drawing/2014/main" id="{7797BBD0-C813-E1BF-799D-0427CBD5A63E}"/>
              </a:ext>
            </a:extLst>
          </p:cNvPr>
          <p:cNvPicPr>
            <a:picLocks noChangeAspect="1"/>
          </p:cNvPicPr>
          <p:nvPr/>
        </p:nvPicPr>
        <p:blipFill rotWithShape="1">
          <a:blip r:embed="rId3"/>
          <a:srcRect b="54968"/>
          <a:stretch/>
        </p:blipFill>
        <p:spPr>
          <a:xfrm>
            <a:off x="739561" y="1309457"/>
            <a:ext cx="2183471" cy="830239"/>
          </a:xfrm>
          <a:prstGeom prst="rect">
            <a:avLst/>
          </a:prstGeom>
        </p:spPr>
      </p:pic>
      <p:pic>
        <p:nvPicPr>
          <p:cNvPr id="4" name="Picture 6">
            <a:extLst>
              <a:ext uri="{FF2B5EF4-FFF2-40B4-BE49-F238E27FC236}">
                <a16:creationId xmlns:a16="http://schemas.microsoft.com/office/drawing/2014/main" id="{F888E17A-9ACD-99F3-DB07-35C86464C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490" y="3055559"/>
            <a:ext cx="654538" cy="8062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ndefined">
            <a:extLst>
              <a:ext uri="{FF2B5EF4-FFF2-40B4-BE49-F238E27FC236}">
                <a16:creationId xmlns:a16="http://schemas.microsoft.com/office/drawing/2014/main" id="{FFF17B55-B9B8-CB45-8E20-05F809F157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01" t="15984" r="41812" b="4667"/>
          <a:stretch/>
        </p:blipFill>
        <p:spPr bwMode="auto">
          <a:xfrm>
            <a:off x="1597291" y="3055559"/>
            <a:ext cx="1122550" cy="13774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B979C91-C3C8-6F3A-3880-45724117F0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437" y="4718305"/>
            <a:ext cx="1905000" cy="11557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9A96A257-73DA-D489-F7E8-74BF6EC01FC2}"/>
              </a:ext>
            </a:extLst>
          </p:cNvPr>
          <p:cNvSpPr>
            <a:spLocks noGrp="1"/>
          </p:cNvSpPr>
          <p:nvPr>
            <p:ph type="sldNum" sz="quarter" idx="12"/>
          </p:nvPr>
        </p:nvSpPr>
        <p:spPr/>
        <p:txBody>
          <a:bodyPr/>
          <a:lstStyle/>
          <a:p>
            <a:fld id="{C0270829-3BC5-7549-A5B9-DF52643DB900}" type="slidenum">
              <a:rPr lang="en-US" smtClean="0"/>
              <a:t>57</a:t>
            </a:fld>
            <a:endParaRPr lang="en-US"/>
          </a:p>
        </p:txBody>
      </p:sp>
    </p:spTree>
    <p:extLst>
      <p:ext uri="{BB962C8B-B14F-4D97-AF65-F5344CB8AC3E}">
        <p14:creationId xmlns:p14="http://schemas.microsoft.com/office/powerpoint/2010/main" val="15220947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45D7A9-B487-6B73-B187-0BC47FED51CC}"/>
              </a:ext>
            </a:extLst>
          </p:cNvPr>
          <p:cNvPicPr>
            <a:picLocks noChangeAspect="1"/>
          </p:cNvPicPr>
          <p:nvPr/>
        </p:nvPicPr>
        <p:blipFill>
          <a:blip r:embed="rId2"/>
          <a:stretch>
            <a:fillRect/>
          </a:stretch>
        </p:blipFill>
        <p:spPr>
          <a:xfrm>
            <a:off x="2214014" y="0"/>
            <a:ext cx="7763972" cy="6858000"/>
          </a:xfrm>
          <a:prstGeom prst="rect">
            <a:avLst/>
          </a:prstGeom>
        </p:spPr>
      </p:pic>
      <p:sp>
        <p:nvSpPr>
          <p:cNvPr id="3" name="Slide Number Placeholder 2">
            <a:extLst>
              <a:ext uri="{FF2B5EF4-FFF2-40B4-BE49-F238E27FC236}">
                <a16:creationId xmlns:a16="http://schemas.microsoft.com/office/drawing/2014/main" id="{50971E0A-E4A3-CBB5-10C9-FD8BA75AD104}"/>
              </a:ext>
            </a:extLst>
          </p:cNvPr>
          <p:cNvSpPr>
            <a:spLocks noGrp="1"/>
          </p:cNvSpPr>
          <p:nvPr>
            <p:ph type="sldNum" sz="quarter" idx="12"/>
          </p:nvPr>
        </p:nvSpPr>
        <p:spPr/>
        <p:txBody>
          <a:bodyPr/>
          <a:lstStyle/>
          <a:p>
            <a:fld id="{C0270829-3BC5-7549-A5B9-DF52643DB900}" type="slidenum">
              <a:rPr lang="en-US" smtClean="0"/>
              <a:t>58</a:t>
            </a:fld>
            <a:endParaRPr lang="en-US"/>
          </a:p>
        </p:txBody>
      </p:sp>
    </p:spTree>
    <p:extLst>
      <p:ext uri="{BB962C8B-B14F-4D97-AF65-F5344CB8AC3E}">
        <p14:creationId xmlns:p14="http://schemas.microsoft.com/office/powerpoint/2010/main" val="2225699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5AF88-1C9C-79D8-0932-228C60DA84C9}"/>
              </a:ext>
            </a:extLst>
          </p:cNvPr>
          <p:cNvPicPr>
            <a:picLocks noChangeAspect="1"/>
          </p:cNvPicPr>
          <p:nvPr/>
        </p:nvPicPr>
        <p:blipFill>
          <a:blip r:embed="rId2"/>
          <a:stretch>
            <a:fillRect/>
          </a:stretch>
        </p:blipFill>
        <p:spPr>
          <a:xfrm>
            <a:off x="80537" y="0"/>
            <a:ext cx="7312621" cy="6858000"/>
          </a:xfrm>
          <a:prstGeom prst="rect">
            <a:avLst/>
          </a:prstGeom>
        </p:spPr>
      </p:pic>
      <p:pic>
        <p:nvPicPr>
          <p:cNvPr id="2050" name="Picture 2" descr="Image result for P84 polymer">
            <a:extLst>
              <a:ext uri="{FF2B5EF4-FFF2-40B4-BE49-F238E27FC236}">
                <a16:creationId xmlns:a16="http://schemas.microsoft.com/office/drawing/2014/main" id="{7644970D-52A7-5B38-B9CC-77F6A41166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1088" y="1552194"/>
            <a:ext cx="4523232" cy="12250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F82F7F2-F908-9B4F-FCDA-C8B3398AE254}"/>
              </a:ext>
            </a:extLst>
          </p:cNvPr>
          <p:cNvSpPr txBox="1"/>
          <p:nvPr/>
        </p:nvSpPr>
        <p:spPr>
          <a:xfrm>
            <a:off x="9170834" y="1182862"/>
            <a:ext cx="55656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P84</a:t>
            </a:r>
          </a:p>
        </p:txBody>
      </p:sp>
      <p:pic>
        <p:nvPicPr>
          <p:cNvPr id="2052" name="Picture 4">
            <a:extLst>
              <a:ext uri="{FF2B5EF4-FFF2-40B4-BE49-F238E27FC236}">
                <a16:creationId xmlns:a16="http://schemas.microsoft.com/office/drawing/2014/main" id="{EC98404B-8549-C6DD-6EBA-3D354913D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965" y="3429000"/>
            <a:ext cx="4413355" cy="10230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7F1D58B-6801-59EE-84E8-42FC30AA0E50}"/>
              </a:ext>
            </a:extLst>
          </p:cNvPr>
          <p:cNvSpPr txBox="1"/>
          <p:nvPr/>
        </p:nvSpPr>
        <p:spPr>
          <a:xfrm>
            <a:off x="8425170" y="3038578"/>
            <a:ext cx="2575062" cy="369332"/>
          </a:xfrm>
          <a:prstGeom prst="rect">
            <a:avLst/>
          </a:prstGeom>
          <a:noFill/>
        </p:spPr>
        <p:txBody>
          <a:bodyPr wrap="square">
            <a:spAutoFit/>
          </a:bodyPr>
          <a:lstStyle/>
          <a:p>
            <a:pPr algn="l"/>
            <a:r>
              <a:rPr lang="en-US" b="1" i="0" u="none" strike="noStrike" dirty="0">
                <a:solidFill>
                  <a:srgbClr val="000000"/>
                </a:solidFill>
                <a:effectLst/>
                <a:latin typeface="Times New Roman" panose="02020603050405020304" pitchFamily="18" charset="0"/>
                <a:cs typeface="Times New Roman" panose="02020603050405020304" pitchFamily="18" charset="0"/>
              </a:rPr>
              <a:t>PBI Polybenzimidazole</a:t>
            </a:r>
          </a:p>
        </p:txBody>
      </p:sp>
      <p:sp>
        <p:nvSpPr>
          <p:cNvPr id="6" name="Slide Number Placeholder 5">
            <a:extLst>
              <a:ext uri="{FF2B5EF4-FFF2-40B4-BE49-F238E27FC236}">
                <a16:creationId xmlns:a16="http://schemas.microsoft.com/office/drawing/2014/main" id="{B42965E2-D067-E0A2-0576-C9BBEEAE0BE0}"/>
              </a:ext>
            </a:extLst>
          </p:cNvPr>
          <p:cNvSpPr>
            <a:spLocks noGrp="1"/>
          </p:cNvSpPr>
          <p:nvPr>
            <p:ph type="sldNum" sz="quarter" idx="12"/>
          </p:nvPr>
        </p:nvSpPr>
        <p:spPr/>
        <p:txBody>
          <a:bodyPr/>
          <a:lstStyle/>
          <a:p>
            <a:fld id="{C0270829-3BC5-7549-A5B9-DF52643DB900}" type="slidenum">
              <a:rPr lang="en-US" smtClean="0"/>
              <a:t>59</a:t>
            </a:fld>
            <a:endParaRPr lang="en-US"/>
          </a:p>
        </p:txBody>
      </p:sp>
    </p:spTree>
    <p:extLst>
      <p:ext uri="{BB962C8B-B14F-4D97-AF65-F5344CB8AC3E}">
        <p14:creationId xmlns:p14="http://schemas.microsoft.com/office/powerpoint/2010/main" val="2606773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6</a:t>
            </a:fld>
            <a:endParaRPr lang="en-US"/>
          </a:p>
        </p:txBody>
      </p:sp>
      <p:pic>
        <p:nvPicPr>
          <p:cNvPr id="2" name="Picture 1">
            <a:extLst>
              <a:ext uri="{FF2B5EF4-FFF2-40B4-BE49-F238E27FC236}">
                <a16:creationId xmlns:a16="http://schemas.microsoft.com/office/drawing/2014/main" id="{0F8C9FBE-FCB5-D596-ABE8-C7A1E7B3174B}"/>
              </a:ext>
            </a:extLst>
          </p:cNvPr>
          <p:cNvPicPr>
            <a:picLocks noChangeAspect="1"/>
          </p:cNvPicPr>
          <p:nvPr/>
        </p:nvPicPr>
        <p:blipFill>
          <a:blip r:embed="rId2"/>
          <a:stretch>
            <a:fillRect/>
          </a:stretch>
        </p:blipFill>
        <p:spPr>
          <a:xfrm>
            <a:off x="2209800" y="1217011"/>
            <a:ext cx="7772400" cy="4423977"/>
          </a:xfrm>
          <a:prstGeom prst="rect">
            <a:avLst/>
          </a:prstGeom>
        </p:spPr>
      </p:pic>
    </p:spTree>
    <p:extLst>
      <p:ext uri="{BB962C8B-B14F-4D97-AF65-F5344CB8AC3E}">
        <p14:creationId xmlns:p14="http://schemas.microsoft.com/office/powerpoint/2010/main" val="13648069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DE4FC1-B0B7-BEB3-FFC5-579765AE0F35}"/>
              </a:ext>
            </a:extLst>
          </p:cNvPr>
          <p:cNvPicPr>
            <a:picLocks noChangeAspect="1"/>
          </p:cNvPicPr>
          <p:nvPr/>
        </p:nvPicPr>
        <p:blipFill>
          <a:blip r:embed="rId2"/>
          <a:stretch>
            <a:fillRect/>
          </a:stretch>
        </p:blipFill>
        <p:spPr>
          <a:xfrm>
            <a:off x="2221335" y="0"/>
            <a:ext cx="7749330" cy="6858000"/>
          </a:xfrm>
          <a:prstGeom prst="rect">
            <a:avLst/>
          </a:prstGeom>
        </p:spPr>
      </p:pic>
      <p:sp>
        <p:nvSpPr>
          <p:cNvPr id="3" name="Slide Number Placeholder 2">
            <a:extLst>
              <a:ext uri="{FF2B5EF4-FFF2-40B4-BE49-F238E27FC236}">
                <a16:creationId xmlns:a16="http://schemas.microsoft.com/office/drawing/2014/main" id="{F1FF09E5-3D8E-3D02-C058-8A2127BCAB04}"/>
              </a:ext>
            </a:extLst>
          </p:cNvPr>
          <p:cNvSpPr>
            <a:spLocks noGrp="1"/>
          </p:cNvSpPr>
          <p:nvPr>
            <p:ph type="sldNum" sz="quarter" idx="12"/>
          </p:nvPr>
        </p:nvSpPr>
        <p:spPr/>
        <p:txBody>
          <a:bodyPr/>
          <a:lstStyle/>
          <a:p>
            <a:fld id="{C0270829-3BC5-7549-A5B9-DF52643DB900}" type="slidenum">
              <a:rPr lang="en-US" smtClean="0"/>
              <a:t>60</a:t>
            </a:fld>
            <a:endParaRPr lang="en-US"/>
          </a:p>
        </p:txBody>
      </p:sp>
    </p:spTree>
    <p:extLst>
      <p:ext uri="{BB962C8B-B14F-4D97-AF65-F5344CB8AC3E}">
        <p14:creationId xmlns:p14="http://schemas.microsoft.com/office/powerpoint/2010/main" val="535592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954D4F-A97A-5614-7A74-09CEBC09D0B1}"/>
              </a:ext>
            </a:extLst>
          </p:cNvPr>
          <p:cNvPicPr>
            <a:picLocks noChangeAspect="1"/>
          </p:cNvPicPr>
          <p:nvPr/>
        </p:nvPicPr>
        <p:blipFill>
          <a:blip r:embed="rId2"/>
          <a:stretch>
            <a:fillRect/>
          </a:stretch>
        </p:blipFill>
        <p:spPr>
          <a:xfrm>
            <a:off x="1013400" y="45720"/>
            <a:ext cx="10165200" cy="6812280"/>
          </a:xfrm>
          <a:prstGeom prst="rect">
            <a:avLst/>
          </a:prstGeom>
        </p:spPr>
      </p:pic>
      <p:sp>
        <p:nvSpPr>
          <p:cNvPr id="4" name="Slide Number Placeholder 3">
            <a:extLst>
              <a:ext uri="{FF2B5EF4-FFF2-40B4-BE49-F238E27FC236}">
                <a16:creationId xmlns:a16="http://schemas.microsoft.com/office/drawing/2014/main" id="{0ECEE826-91D0-48F0-A6D7-9A367A7A7A00}"/>
              </a:ext>
            </a:extLst>
          </p:cNvPr>
          <p:cNvSpPr>
            <a:spLocks noGrp="1"/>
          </p:cNvSpPr>
          <p:nvPr>
            <p:ph type="sldNum" sz="quarter" idx="12"/>
          </p:nvPr>
        </p:nvSpPr>
        <p:spPr/>
        <p:txBody>
          <a:bodyPr/>
          <a:lstStyle/>
          <a:p>
            <a:fld id="{C0270829-3BC5-7549-A5B9-DF52643DB900}" type="slidenum">
              <a:rPr lang="en-US" smtClean="0"/>
              <a:t>61</a:t>
            </a:fld>
            <a:endParaRPr lang="en-US"/>
          </a:p>
        </p:txBody>
      </p:sp>
    </p:spTree>
    <p:extLst>
      <p:ext uri="{BB962C8B-B14F-4D97-AF65-F5344CB8AC3E}">
        <p14:creationId xmlns:p14="http://schemas.microsoft.com/office/powerpoint/2010/main" val="36498091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189489-1A3B-C661-595E-5C17154396FB}"/>
              </a:ext>
            </a:extLst>
          </p:cNvPr>
          <p:cNvPicPr>
            <a:picLocks noChangeAspect="1"/>
          </p:cNvPicPr>
          <p:nvPr/>
        </p:nvPicPr>
        <p:blipFill>
          <a:blip r:embed="rId2"/>
          <a:stretch>
            <a:fillRect/>
          </a:stretch>
        </p:blipFill>
        <p:spPr>
          <a:xfrm>
            <a:off x="1930833" y="9240"/>
            <a:ext cx="8721927" cy="6848760"/>
          </a:xfrm>
          <a:prstGeom prst="rect">
            <a:avLst/>
          </a:prstGeom>
        </p:spPr>
      </p:pic>
      <p:sp>
        <p:nvSpPr>
          <p:cNvPr id="4" name="Slide Number Placeholder 3">
            <a:extLst>
              <a:ext uri="{FF2B5EF4-FFF2-40B4-BE49-F238E27FC236}">
                <a16:creationId xmlns:a16="http://schemas.microsoft.com/office/drawing/2014/main" id="{0315B847-9A71-420B-4D03-5B78B5A9A5D0}"/>
              </a:ext>
            </a:extLst>
          </p:cNvPr>
          <p:cNvSpPr>
            <a:spLocks noGrp="1"/>
          </p:cNvSpPr>
          <p:nvPr>
            <p:ph type="sldNum" sz="quarter" idx="12"/>
          </p:nvPr>
        </p:nvSpPr>
        <p:spPr/>
        <p:txBody>
          <a:bodyPr/>
          <a:lstStyle/>
          <a:p>
            <a:fld id="{C0270829-3BC5-7549-A5B9-DF52643DB900}" type="slidenum">
              <a:rPr lang="en-US" smtClean="0"/>
              <a:t>62</a:t>
            </a:fld>
            <a:endParaRPr lang="en-US"/>
          </a:p>
        </p:txBody>
      </p:sp>
    </p:spTree>
    <p:extLst>
      <p:ext uri="{BB962C8B-B14F-4D97-AF65-F5344CB8AC3E}">
        <p14:creationId xmlns:p14="http://schemas.microsoft.com/office/powerpoint/2010/main" val="27317557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2AA3C-2AED-0566-D50F-0053B376DC8D}"/>
              </a:ext>
            </a:extLst>
          </p:cNvPr>
          <p:cNvPicPr>
            <a:picLocks noChangeAspect="1"/>
          </p:cNvPicPr>
          <p:nvPr/>
        </p:nvPicPr>
        <p:blipFill>
          <a:blip r:embed="rId2"/>
          <a:stretch>
            <a:fillRect/>
          </a:stretch>
        </p:blipFill>
        <p:spPr>
          <a:xfrm>
            <a:off x="2209800" y="402946"/>
            <a:ext cx="7772400" cy="6052108"/>
          </a:xfrm>
          <a:prstGeom prst="rect">
            <a:avLst/>
          </a:prstGeom>
        </p:spPr>
      </p:pic>
      <p:sp>
        <p:nvSpPr>
          <p:cNvPr id="3" name="Slide Number Placeholder 2">
            <a:extLst>
              <a:ext uri="{FF2B5EF4-FFF2-40B4-BE49-F238E27FC236}">
                <a16:creationId xmlns:a16="http://schemas.microsoft.com/office/drawing/2014/main" id="{B40A73FC-2EE6-948E-3AEB-F2F34A321072}"/>
              </a:ext>
            </a:extLst>
          </p:cNvPr>
          <p:cNvSpPr>
            <a:spLocks noGrp="1"/>
          </p:cNvSpPr>
          <p:nvPr>
            <p:ph type="sldNum" sz="quarter" idx="12"/>
          </p:nvPr>
        </p:nvSpPr>
        <p:spPr/>
        <p:txBody>
          <a:bodyPr/>
          <a:lstStyle/>
          <a:p>
            <a:fld id="{C0270829-3BC5-7549-A5B9-DF52643DB900}" type="slidenum">
              <a:rPr lang="en-US" smtClean="0"/>
              <a:t>63</a:t>
            </a:fld>
            <a:endParaRPr lang="en-US"/>
          </a:p>
        </p:txBody>
      </p:sp>
    </p:spTree>
    <p:extLst>
      <p:ext uri="{BB962C8B-B14F-4D97-AF65-F5344CB8AC3E}">
        <p14:creationId xmlns:p14="http://schemas.microsoft.com/office/powerpoint/2010/main" val="3311044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57A26-4947-6A23-A9B9-75BB8E2939CC}"/>
              </a:ext>
            </a:extLst>
          </p:cNvPr>
          <p:cNvPicPr>
            <a:picLocks noChangeAspect="1"/>
          </p:cNvPicPr>
          <p:nvPr/>
        </p:nvPicPr>
        <p:blipFill>
          <a:blip r:embed="rId2"/>
          <a:stretch>
            <a:fillRect/>
          </a:stretch>
        </p:blipFill>
        <p:spPr>
          <a:xfrm>
            <a:off x="2209800" y="948447"/>
            <a:ext cx="7772400" cy="4961106"/>
          </a:xfrm>
          <a:prstGeom prst="rect">
            <a:avLst/>
          </a:prstGeom>
        </p:spPr>
      </p:pic>
      <p:sp>
        <p:nvSpPr>
          <p:cNvPr id="3" name="Slide Number Placeholder 2">
            <a:extLst>
              <a:ext uri="{FF2B5EF4-FFF2-40B4-BE49-F238E27FC236}">
                <a16:creationId xmlns:a16="http://schemas.microsoft.com/office/drawing/2014/main" id="{CB6AF240-F200-EF15-CDB4-6D015A1D9DC3}"/>
              </a:ext>
            </a:extLst>
          </p:cNvPr>
          <p:cNvSpPr>
            <a:spLocks noGrp="1"/>
          </p:cNvSpPr>
          <p:nvPr>
            <p:ph type="sldNum" sz="quarter" idx="12"/>
          </p:nvPr>
        </p:nvSpPr>
        <p:spPr/>
        <p:txBody>
          <a:bodyPr/>
          <a:lstStyle/>
          <a:p>
            <a:fld id="{C0270829-3BC5-7549-A5B9-DF52643DB900}" type="slidenum">
              <a:rPr lang="en-US" smtClean="0"/>
              <a:t>64</a:t>
            </a:fld>
            <a:endParaRPr lang="en-US"/>
          </a:p>
        </p:txBody>
      </p:sp>
    </p:spTree>
    <p:extLst>
      <p:ext uri="{BB962C8B-B14F-4D97-AF65-F5344CB8AC3E}">
        <p14:creationId xmlns:p14="http://schemas.microsoft.com/office/powerpoint/2010/main" val="10184913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BA1D969-D3A4-1B38-9708-08680BAB3D01}"/>
              </a:ext>
            </a:extLst>
          </p:cNvPr>
          <p:cNvPicPr>
            <a:picLocks noChangeAspect="1"/>
          </p:cNvPicPr>
          <p:nvPr/>
        </p:nvPicPr>
        <p:blipFill>
          <a:blip r:embed="rId2"/>
          <a:stretch>
            <a:fillRect/>
          </a:stretch>
        </p:blipFill>
        <p:spPr>
          <a:xfrm>
            <a:off x="3400476" y="0"/>
            <a:ext cx="5391048" cy="6858000"/>
          </a:xfrm>
          <a:prstGeom prst="rect">
            <a:avLst/>
          </a:prstGeom>
        </p:spPr>
      </p:pic>
      <p:sp>
        <p:nvSpPr>
          <p:cNvPr id="3" name="Slide Number Placeholder 2">
            <a:extLst>
              <a:ext uri="{FF2B5EF4-FFF2-40B4-BE49-F238E27FC236}">
                <a16:creationId xmlns:a16="http://schemas.microsoft.com/office/drawing/2014/main" id="{560BFA86-BC9A-693E-3C78-EC62D70B9F5E}"/>
              </a:ext>
            </a:extLst>
          </p:cNvPr>
          <p:cNvSpPr>
            <a:spLocks noGrp="1"/>
          </p:cNvSpPr>
          <p:nvPr>
            <p:ph type="sldNum" sz="quarter" idx="12"/>
          </p:nvPr>
        </p:nvSpPr>
        <p:spPr/>
        <p:txBody>
          <a:bodyPr/>
          <a:lstStyle/>
          <a:p>
            <a:fld id="{C0270829-3BC5-7549-A5B9-DF52643DB900}" type="slidenum">
              <a:rPr lang="en-US" smtClean="0"/>
              <a:t>65</a:t>
            </a:fld>
            <a:endParaRPr lang="en-US"/>
          </a:p>
        </p:txBody>
      </p:sp>
    </p:spTree>
    <p:extLst>
      <p:ext uri="{BB962C8B-B14F-4D97-AF65-F5344CB8AC3E}">
        <p14:creationId xmlns:p14="http://schemas.microsoft.com/office/powerpoint/2010/main" val="29741599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162510A-DA75-CBC7-DFEA-9EA1C6D109AC}"/>
              </a:ext>
            </a:extLst>
          </p:cNvPr>
          <p:cNvPicPr>
            <a:picLocks noChangeAspect="1"/>
          </p:cNvPicPr>
          <p:nvPr/>
        </p:nvPicPr>
        <p:blipFill>
          <a:blip r:embed="rId2"/>
          <a:stretch>
            <a:fillRect/>
          </a:stretch>
        </p:blipFill>
        <p:spPr>
          <a:xfrm>
            <a:off x="2209800" y="356801"/>
            <a:ext cx="7772400" cy="6144397"/>
          </a:xfrm>
          <a:prstGeom prst="rect">
            <a:avLst/>
          </a:prstGeom>
        </p:spPr>
      </p:pic>
      <p:sp>
        <p:nvSpPr>
          <p:cNvPr id="3" name="Slide Number Placeholder 2">
            <a:extLst>
              <a:ext uri="{FF2B5EF4-FFF2-40B4-BE49-F238E27FC236}">
                <a16:creationId xmlns:a16="http://schemas.microsoft.com/office/drawing/2014/main" id="{A6CE49C3-6912-3705-503C-596A95F7B2B1}"/>
              </a:ext>
            </a:extLst>
          </p:cNvPr>
          <p:cNvSpPr>
            <a:spLocks noGrp="1"/>
          </p:cNvSpPr>
          <p:nvPr>
            <p:ph type="sldNum" sz="quarter" idx="12"/>
          </p:nvPr>
        </p:nvSpPr>
        <p:spPr/>
        <p:txBody>
          <a:bodyPr/>
          <a:lstStyle/>
          <a:p>
            <a:fld id="{C0270829-3BC5-7549-A5B9-DF52643DB900}" type="slidenum">
              <a:rPr lang="en-US" smtClean="0"/>
              <a:t>66</a:t>
            </a:fld>
            <a:endParaRPr lang="en-US"/>
          </a:p>
        </p:txBody>
      </p:sp>
    </p:spTree>
    <p:extLst>
      <p:ext uri="{BB962C8B-B14F-4D97-AF65-F5344CB8AC3E}">
        <p14:creationId xmlns:p14="http://schemas.microsoft.com/office/powerpoint/2010/main" val="166176736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2EBB4-8B2D-0C21-C461-241134DCB551}"/>
              </a:ext>
            </a:extLst>
          </p:cNvPr>
          <p:cNvPicPr>
            <a:picLocks noChangeAspect="1"/>
          </p:cNvPicPr>
          <p:nvPr/>
        </p:nvPicPr>
        <p:blipFill>
          <a:blip r:embed="rId2"/>
          <a:stretch>
            <a:fillRect/>
          </a:stretch>
        </p:blipFill>
        <p:spPr>
          <a:xfrm>
            <a:off x="2497487" y="0"/>
            <a:ext cx="7197025" cy="6858000"/>
          </a:xfrm>
          <a:prstGeom prst="rect">
            <a:avLst/>
          </a:prstGeom>
        </p:spPr>
      </p:pic>
      <p:sp>
        <p:nvSpPr>
          <p:cNvPr id="3" name="Slide Number Placeholder 2">
            <a:extLst>
              <a:ext uri="{FF2B5EF4-FFF2-40B4-BE49-F238E27FC236}">
                <a16:creationId xmlns:a16="http://schemas.microsoft.com/office/drawing/2014/main" id="{0A5D1A8B-55DE-3762-DE7A-62273AFD7D06}"/>
              </a:ext>
            </a:extLst>
          </p:cNvPr>
          <p:cNvSpPr>
            <a:spLocks noGrp="1"/>
          </p:cNvSpPr>
          <p:nvPr>
            <p:ph type="sldNum" sz="quarter" idx="12"/>
          </p:nvPr>
        </p:nvSpPr>
        <p:spPr/>
        <p:txBody>
          <a:bodyPr/>
          <a:lstStyle/>
          <a:p>
            <a:fld id="{C0270829-3BC5-7549-A5B9-DF52643DB900}" type="slidenum">
              <a:rPr lang="en-US" smtClean="0"/>
              <a:t>67</a:t>
            </a:fld>
            <a:endParaRPr lang="en-US"/>
          </a:p>
        </p:txBody>
      </p:sp>
    </p:spTree>
    <p:extLst>
      <p:ext uri="{BB962C8B-B14F-4D97-AF65-F5344CB8AC3E}">
        <p14:creationId xmlns:p14="http://schemas.microsoft.com/office/powerpoint/2010/main" val="17105955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6E31F9-0EFD-1D8C-E903-DCBAE3B9872D}"/>
              </a:ext>
            </a:extLst>
          </p:cNvPr>
          <p:cNvPicPr>
            <a:picLocks noChangeAspect="1"/>
          </p:cNvPicPr>
          <p:nvPr/>
        </p:nvPicPr>
        <p:blipFill>
          <a:blip r:embed="rId2"/>
          <a:stretch>
            <a:fillRect/>
          </a:stretch>
        </p:blipFill>
        <p:spPr>
          <a:xfrm>
            <a:off x="79496" y="1106424"/>
            <a:ext cx="12033008" cy="4645152"/>
          </a:xfrm>
          <a:prstGeom prst="rect">
            <a:avLst/>
          </a:prstGeom>
        </p:spPr>
      </p:pic>
      <p:sp>
        <p:nvSpPr>
          <p:cNvPr id="3" name="Slide Number Placeholder 2">
            <a:extLst>
              <a:ext uri="{FF2B5EF4-FFF2-40B4-BE49-F238E27FC236}">
                <a16:creationId xmlns:a16="http://schemas.microsoft.com/office/drawing/2014/main" id="{6878898F-1033-F460-0E9E-5D47ADB7AE31}"/>
              </a:ext>
            </a:extLst>
          </p:cNvPr>
          <p:cNvSpPr>
            <a:spLocks noGrp="1"/>
          </p:cNvSpPr>
          <p:nvPr>
            <p:ph type="sldNum" sz="quarter" idx="12"/>
          </p:nvPr>
        </p:nvSpPr>
        <p:spPr/>
        <p:txBody>
          <a:bodyPr/>
          <a:lstStyle/>
          <a:p>
            <a:fld id="{C0270829-3BC5-7549-A5B9-DF52643DB900}" type="slidenum">
              <a:rPr lang="en-US" smtClean="0"/>
              <a:t>68</a:t>
            </a:fld>
            <a:endParaRPr lang="en-US"/>
          </a:p>
        </p:txBody>
      </p:sp>
    </p:spTree>
    <p:extLst>
      <p:ext uri="{BB962C8B-B14F-4D97-AF65-F5344CB8AC3E}">
        <p14:creationId xmlns:p14="http://schemas.microsoft.com/office/powerpoint/2010/main" val="2285745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357B39-D8A7-11EA-843A-F7362A26087F}"/>
              </a:ext>
            </a:extLst>
          </p:cNvPr>
          <p:cNvPicPr>
            <a:picLocks noChangeAspect="1"/>
          </p:cNvPicPr>
          <p:nvPr/>
        </p:nvPicPr>
        <p:blipFill>
          <a:blip r:embed="rId2"/>
          <a:stretch>
            <a:fillRect/>
          </a:stretch>
        </p:blipFill>
        <p:spPr>
          <a:xfrm>
            <a:off x="2209800" y="889450"/>
            <a:ext cx="7772400" cy="5079099"/>
          </a:xfrm>
          <a:prstGeom prst="rect">
            <a:avLst/>
          </a:prstGeom>
        </p:spPr>
      </p:pic>
      <p:sp>
        <p:nvSpPr>
          <p:cNvPr id="3" name="Slide Number Placeholder 2">
            <a:extLst>
              <a:ext uri="{FF2B5EF4-FFF2-40B4-BE49-F238E27FC236}">
                <a16:creationId xmlns:a16="http://schemas.microsoft.com/office/drawing/2014/main" id="{013C8B7C-4D09-CEBF-202D-BADDB52CE8F9}"/>
              </a:ext>
            </a:extLst>
          </p:cNvPr>
          <p:cNvSpPr>
            <a:spLocks noGrp="1"/>
          </p:cNvSpPr>
          <p:nvPr>
            <p:ph type="sldNum" sz="quarter" idx="12"/>
          </p:nvPr>
        </p:nvSpPr>
        <p:spPr/>
        <p:txBody>
          <a:bodyPr/>
          <a:lstStyle/>
          <a:p>
            <a:fld id="{C0270829-3BC5-7549-A5B9-DF52643DB900}" type="slidenum">
              <a:rPr lang="en-US" smtClean="0"/>
              <a:t>69</a:t>
            </a:fld>
            <a:endParaRPr lang="en-US"/>
          </a:p>
        </p:txBody>
      </p:sp>
    </p:spTree>
    <p:extLst>
      <p:ext uri="{BB962C8B-B14F-4D97-AF65-F5344CB8AC3E}">
        <p14:creationId xmlns:p14="http://schemas.microsoft.com/office/powerpoint/2010/main" val="2217490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7</a:t>
            </a:fld>
            <a:endParaRPr lang="en-US"/>
          </a:p>
        </p:txBody>
      </p:sp>
      <p:pic>
        <p:nvPicPr>
          <p:cNvPr id="5" name="Picture 4">
            <a:extLst>
              <a:ext uri="{FF2B5EF4-FFF2-40B4-BE49-F238E27FC236}">
                <a16:creationId xmlns:a16="http://schemas.microsoft.com/office/drawing/2014/main" id="{22A598BA-CFCF-ACD8-E314-64CA9131F257}"/>
              </a:ext>
            </a:extLst>
          </p:cNvPr>
          <p:cNvPicPr>
            <a:picLocks noChangeAspect="1"/>
          </p:cNvPicPr>
          <p:nvPr/>
        </p:nvPicPr>
        <p:blipFill>
          <a:blip r:embed="rId2"/>
          <a:stretch>
            <a:fillRect/>
          </a:stretch>
        </p:blipFill>
        <p:spPr>
          <a:xfrm>
            <a:off x="270164" y="113286"/>
            <a:ext cx="7772400" cy="6631427"/>
          </a:xfrm>
          <a:prstGeom prst="rect">
            <a:avLst/>
          </a:prstGeom>
        </p:spPr>
      </p:pic>
      <p:pic>
        <p:nvPicPr>
          <p:cNvPr id="6" name="Picture 5">
            <a:extLst>
              <a:ext uri="{FF2B5EF4-FFF2-40B4-BE49-F238E27FC236}">
                <a16:creationId xmlns:a16="http://schemas.microsoft.com/office/drawing/2014/main" id="{DFB2131B-6E1E-3DCF-B6CC-F22630C4EFFE}"/>
              </a:ext>
            </a:extLst>
          </p:cNvPr>
          <p:cNvPicPr>
            <a:picLocks noChangeAspect="1"/>
          </p:cNvPicPr>
          <p:nvPr/>
        </p:nvPicPr>
        <p:blipFill>
          <a:blip r:embed="rId3"/>
          <a:stretch>
            <a:fillRect/>
          </a:stretch>
        </p:blipFill>
        <p:spPr>
          <a:xfrm>
            <a:off x="8169637" y="1461078"/>
            <a:ext cx="3752199" cy="4246995"/>
          </a:xfrm>
          <a:prstGeom prst="rect">
            <a:avLst/>
          </a:prstGeom>
        </p:spPr>
      </p:pic>
    </p:spTree>
    <p:extLst>
      <p:ext uri="{BB962C8B-B14F-4D97-AF65-F5344CB8AC3E}">
        <p14:creationId xmlns:p14="http://schemas.microsoft.com/office/powerpoint/2010/main" val="37512864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46CA9B88-3B89-B299-7A80-B562F2A97AD1}"/>
              </a:ext>
            </a:extLst>
          </p:cNvPr>
          <p:cNvPicPr>
            <a:picLocks noChangeAspect="1"/>
          </p:cNvPicPr>
          <p:nvPr/>
        </p:nvPicPr>
        <p:blipFill>
          <a:blip r:embed="rId2"/>
          <a:stretch>
            <a:fillRect/>
          </a:stretch>
        </p:blipFill>
        <p:spPr>
          <a:xfrm>
            <a:off x="2473960" y="983214"/>
            <a:ext cx="6842760" cy="5731152"/>
          </a:xfrm>
          <a:prstGeom prst="rect">
            <a:avLst/>
          </a:prstGeom>
        </p:spPr>
      </p:pic>
      <p:sp>
        <p:nvSpPr>
          <p:cNvPr id="3" name="Slide Number Placeholder 2">
            <a:extLst>
              <a:ext uri="{FF2B5EF4-FFF2-40B4-BE49-F238E27FC236}">
                <a16:creationId xmlns:a16="http://schemas.microsoft.com/office/drawing/2014/main" id="{9D33F630-D282-E1EF-BF36-9A4C409E24F1}"/>
              </a:ext>
            </a:extLst>
          </p:cNvPr>
          <p:cNvSpPr>
            <a:spLocks noGrp="1"/>
          </p:cNvSpPr>
          <p:nvPr>
            <p:ph type="sldNum" sz="quarter" idx="12"/>
          </p:nvPr>
        </p:nvSpPr>
        <p:spPr/>
        <p:txBody>
          <a:bodyPr/>
          <a:lstStyle/>
          <a:p>
            <a:fld id="{C0270829-3BC5-7549-A5B9-DF52643DB900}" type="slidenum">
              <a:rPr lang="en-US" smtClean="0"/>
              <a:t>70</a:t>
            </a:fld>
            <a:endParaRPr lang="en-US"/>
          </a:p>
        </p:txBody>
      </p:sp>
    </p:spTree>
    <p:extLst>
      <p:ext uri="{BB962C8B-B14F-4D97-AF65-F5344CB8AC3E}">
        <p14:creationId xmlns:p14="http://schemas.microsoft.com/office/powerpoint/2010/main" val="10152390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FA2378-98DA-BC67-AF38-8F580F50799A}"/>
              </a:ext>
            </a:extLst>
          </p:cNvPr>
          <p:cNvSpPr txBox="1"/>
          <p:nvPr/>
        </p:nvSpPr>
        <p:spPr>
          <a:xfrm>
            <a:off x="2829560" y="1026775"/>
            <a:ext cx="6096000" cy="923330"/>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high density of similar-sized short pores </a:t>
            </a:r>
          </a:p>
          <a:p>
            <a:r>
              <a:rPr lang="en-US" sz="1800" dirty="0">
                <a:effectLst/>
                <a:latin typeface="Times New Roman" panose="02020603050405020304" pitchFamily="18" charset="0"/>
                <a:cs typeface="Times New Roman" panose="02020603050405020304" pitchFamily="18" charset="0"/>
              </a:rPr>
              <a:t>mechanical stability</a:t>
            </a:r>
          </a:p>
          <a:p>
            <a:r>
              <a:rPr lang="en-US" sz="1800" dirty="0">
                <a:effectLst/>
                <a:latin typeface="Times New Roman" panose="02020603050405020304" pitchFamily="18" charset="0"/>
                <a:cs typeface="Times New Roman" panose="02020603050405020304" pitchFamily="18" charset="0"/>
              </a:rPr>
              <a:t>high size selectivity and a high flux</a:t>
            </a:r>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704ABE4-EAB1-CB96-B0FE-C60656512CA9}"/>
              </a:ext>
            </a:extLst>
          </p:cNvPr>
          <p:cNvSpPr txBox="1"/>
          <p:nvPr/>
        </p:nvSpPr>
        <p:spPr>
          <a:xfrm>
            <a:off x="1724660" y="2228671"/>
            <a:ext cx="8305800" cy="1200329"/>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ntegral-asymmetric </a:t>
            </a:r>
            <a:r>
              <a:rPr lang="en-US" sz="1800" dirty="0" err="1">
                <a:effectLst/>
                <a:latin typeface="Times New Roman" panose="02020603050405020304" pitchFamily="18" charset="0"/>
                <a:cs typeface="Times New Roman" panose="02020603050405020304" pitchFamily="18" charset="0"/>
              </a:rPr>
              <a:t>isoporous</a:t>
            </a:r>
            <a:r>
              <a:rPr lang="en-US" sz="1800" dirty="0">
                <a:effectLst/>
                <a:latin typeface="Times New Roman" panose="02020603050405020304" pitchFamily="18" charset="0"/>
                <a:cs typeface="Times New Roman" panose="02020603050405020304" pitchFamily="18" charset="0"/>
              </a:rPr>
              <a:t> membranes with a rather thin selective layer, supported by an open porous substructure </a:t>
            </a:r>
          </a:p>
          <a:p>
            <a:r>
              <a:rPr lang="en-US" sz="1800" dirty="0">
                <a:effectLst/>
                <a:latin typeface="Times New Roman" panose="02020603050405020304" pitchFamily="18" charset="0"/>
                <a:cs typeface="Times New Roman" panose="02020603050405020304" pitchFamily="18" charset="0"/>
              </a:rPr>
              <a:t>nonsolvent-induced phase separation (NIPS), also known as “phase-inversion process”</a:t>
            </a:r>
          </a:p>
          <a:p>
            <a:r>
              <a:rPr lang="en-US" dirty="0">
                <a:latin typeface="Times New Roman" panose="02020603050405020304" pitchFamily="18" charset="0"/>
                <a:cs typeface="Times New Roman" panose="02020603050405020304" pitchFamily="18" charset="0"/>
              </a:rPr>
              <a:t>Loeb-</a:t>
            </a:r>
            <a:r>
              <a:rPr lang="en-US" dirty="0" err="1">
                <a:latin typeface="Times New Roman" panose="02020603050405020304" pitchFamily="18" charset="0"/>
                <a:cs typeface="Times New Roman" panose="02020603050405020304" pitchFamily="18" charset="0"/>
              </a:rPr>
              <a:t>Sourirajan</a:t>
            </a:r>
            <a:r>
              <a:rPr lang="en-US" sz="1800" dirty="0">
                <a:effectLst/>
                <a:latin typeface="Times New Roman" panose="02020603050405020304" pitchFamily="18" charset="0"/>
                <a:cs typeface="Times New Roman" panose="02020603050405020304" pitchFamily="18" charset="0"/>
              </a:rPr>
              <a:t> cellulosic membranes</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B96E0EC-1F32-5EFF-70F6-46374F8F25D1}"/>
              </a:ext>
            </a:extLst>
          </p:cNvPr>
          <p:cNvSpPr txBox="1"/>
          <p:nvPr/>
        </p:nvSpPr>
        <p:spPr>
          <a:xfrm>
            <a:off x="2621280" y="3973175"/>
            <a:ext cx="6096000" cy="923330"/>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pore sizes from a few nanometers up to a few tens of nanometers, </a:t>
            </a:r>
          </a:p>
          <a:p>
            <a:r>
              <a:rPr lang="en-US" sz="1800" dirty="0">
                <a:effectLst/>
                <a:latin typeface="Times New Roman" panose="02020603050405020304" pitchFamily="18" charset="0"/>
                <a:cs typeface="Times New Roman" panose="02020603050405020304" pitchFamily="18" charset="0"/>
              </a:rPr>
              <a:t>self-assembling block copolymers </a:t>
            </a:r>
          </a:p>
        </p:txBody>
      </p:sp>
      <p:sp>
        <p:nvSpPr>
          <p:cNvPr id="2" name="TextBox 1">
            <a:extLst>
              <a:ext uri="{FF2B5EF4-FFF2-40B4-BE49-F238E27FC236}">
                <a16:creationId xmlns:a16="http://schemas.microsoft.com/office/drawing/2014/main" id="{14C27530-5286-8D4A-B1BD-7151C6C54DE1}"/>
              </a:ext>
            </a:extLst>
          </p:cNvPr>
          <p:cNvSpPr txBox="1"/>
          <p:nvPr/>
        </p:nvSpPr>
        <p:spPr>
          <a:xfrm>
            <a:off x="4471416" y="457200"/>
            <a:ext cx="211051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Porous Membranes</a:t>
            </a:r>
          </a:p>
        </p:txBody>
      </p:sp>
      <p:sp>
        <p:nvSpPr>
          <p:cNvPr id="4" name="Slide Number Placeholder 3">
            <a:extLst>
              <a:ext uri="{FF2B5EF4-FFF2-40B4-BE49-F238E27FC236}">
                <a16:creationId xmlns:a16="http://schemas.microsoft.com/office/drawing/2014/main" id="{6683B805-89AD-2F31-4149-18DF90D982F7}"/>
              </a:ext>
            </a:extLst>
          </p:cNvPr>
          <p:cNvSpPr>
            <a:spLocks noGrp="1"/>
          </p:cNvSpPr>
          <p:nvPr>
            <p:ph type="sldNum" sz="quarter" idx="12"/>
          </p:nvPr>
        </p:nvSpPr>
        <p:spPr/>
        <p:txBody>
          <a:bodyPr/>
          <a:lstStyle/>
          <a:p>
            <a:fld id="{C0270829-3BC5-7549-A5B9-DF52643DB900}" type="slidenum">
              <a:rPr lang="en-US" smtClean="0"/>
              <a:t>71</a:t>
            </a:fld>
            <a:endParaRPr lang="en-US"/>
          </a:p>
        </p:txBody>
      </p:sp>
    </p:spTree>
    <p:extLst>
      <p:ext uri="{BB962C8B-B14F-4D97-AF65-F5344CB8AC3E}">
        <p14:creationId xmlns:p14="http://schemas.microsoft.com/office/powerpoint/2010/main" val="2818107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3" name="Picture 2">
            <a:extLst>
              <a:ext uri="{FF2B5EF4-FFF2-40B4-BE49-F238E27FC236}">
                <a16:creationId xmlns:a16="http://schemas.microsoft.com/office/drawing/2014/main" id="{E37B2F4C-96EE-AED1-8C14-9CCCE785D147}"/>
              </a:ext>
            </a:extLst>
          </p:cNvPr>
          <p:cNvPicPr>
            <a:picLocks noChangeAspect="1"/>
          </p:cNvPicPr>
          <p:nvPr/>
        </p:nvPicPr>
        <p:blipFill>
          <a:blip r:embed="rId2"/>
          <a:stretch>
            <a:fillRect/>
          </a:stretch>
        </p:blipFill>
        <p:spPr>
          <a:xfrm>
            <a:off x="1569720" y="204594"/>
            <a:ext cx="7772400" cy="6592849"/>
          </a:xfrm>
          <a:prstGeom prst="rect">
            <a:avLst/>
          </a:prstGeom>
        </p:spPr>
      </p:pic>
      <p:sp>
        <p:nvSpPr>
          <p:cNvPr id="2" name="Slide Number Placeholder 1">
            <a:extLst>
              <a:ext uri="{FF2B5EF4-FFF2-40B4-BE49-F238E27FC236}">
                <a16:creationId xmlns:a16="http://schemas.microsoft.com/office/drawing/2014/main" id="{10D9C9BC-FC2C-3B97-77BB-D761603AED2C}"/>
              </a:ext>
            </a:extLst>
          </p:cNvPr>
          <p:cNvSpPr>
            <a:spLocks noGrp="1"/>
          </p:cNvSpPr>
          <p:nvPr>
            <p:ph type="sldNum" sz="quarter" idx="12"/>
          </p:nvPr>
        </p:nvSpPr>
        <p:spPr/>
        <p:txBody>
          <a:bodyPr/>
          <a:lstStyle/>
          <a:p>
            <a:fld id="{C0270829-3BC5-7549-A5B9-DF52643DB900}" type="slidenum">
              <a:rPr lang="en-US" smtClean="0"/>
              <a:t>72</a:t>
            </a:fld>
            <a:endParaRPr lang="en-US"/>
          </a:p>
        </p:txBody>
      </p:sp>
    </p:spTree>
    <p:extLst>
      <p:ext uri="{BB962C8B-B14F-4D97-AF65-F5344CB8AC3E}">
        <p14:creationId xmlns:p14="http://schemas.microsoft.com/office/powerpoint/2010/main" val="9171670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FA2F26CF-0574-3B94-07DA-05C174743C7B}"/>
              </a:ext>
            </a:extLst>
          </p:cNvPr>
          <p:cNvPicPr>
            <a:picLocks noChangeAspect="1"/>
          </p:cNvPicPr>
          <p:nvPr/>
        </p:nvPicPr>
        <p:blipFill>
          <a:blip r:embed="rId2"/>
          <a:stretch>
            <a:fillRect/>
          </a:stretch>
        </p:blipFill>
        <p:spPr>
          <a:xfrm>
            <a:off x="2209800" y="1000774"/>
            <a:ext cx="7772400" cy="4856452"/>
          </a:xfrm>
          <a:prstGeom prst="rect">
            <a:avLst/>
          </a:prstGeom>
        </p:spPr>
      </p:pic>
      <p:sp>
        <p:nvSpPr>
          <p:cNvPr id="3" name="Slide Number Placeholder 2">
            <a:extLst>
              <a:ext uri="{FF2B5EF4-FFF2-40B4-BE49-F238E27FC236}">
                <a16:creationId xmlns:a16="http://schemas.microsoft.com/office/drawing/2014/main" id="{03DD6875-E4FD-88BD-01B8-95E2EDFC269C}"/>
              </a:ext>
            </a:extLst>
          </p:cNvPr>
          <p:cNvSpPr>
            <a:spLocks noGrp="1"/>
          </p:cNvSpPr>
          <p:nvPr>
            <p:ph type="sldNum" sz="quarter" idx="12"/>
          </p:nvPr>
        </p:nvSpPr>
        <p:spPr/>
        <p:txBody>
          <a:bodyPr/>
          <a:lstStyle/>
          <a:p>
            <a:fld id="{C0270829-3BC5-7549-A5B9-DF52643DB900}" type="slidenum">
              <a:rPr lang="en-US" smtClean="0"/>
              <a:t>73</a:t>
            </a:fld>
            <a:endParaRPr lang="en-US"/>
          </a:p>
        </p:txBody>
      </p:sp>
    </p:spTree>
    <p:extLst>
      <p:ext uri="{BB962C8B-B14F-4D97-AF65-F5344CB8AC3E}">
        <p14:creationId xmlns:p14="http://schemas.microsoft.com/office/powerpoint/2010/main" val="22880424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F0A8D2A-B174-0035-135B-5956F05E935E}"/>
              </a:ext>
            </a:extLst>
          </p:cNvPr>
          <p:cNvSpPr txBox="1"/>
          <p:nvPr/>
        </p:nvSpPr>
        <p:spPr>
          <a:xfrm>
            <a:off x="3736095" y="204594"/>
            <a:ext cx="4318490" cy="646331"/>
          </a:xfrm>
          <a:prstGeom prst="rect">
            <a:avLst/>
          </a:prstGeom>
          <a:noFill/>
        </p:spPr>
        <p:txBody>
          <a:bodyPr wrap="none" rtlCol="0">
            <a:spAutoFit/>
          </a:bodyPr>
          <a:lstStyle/>
          <a:p>
            <a:r>
              <a:rPr lang="en-US" sz="3600" b="1" dirty="0">
                <a:latin typeface="Times New Roman" panose="02020603050405020304" pitchFamily="18" charset="0"/>
                <a:cs typeface="Times New Roman" panose="02020603050405020304" pitchFamily="18" charset="0"/>
              </a:rPr>
              <a:t>Polymer Membranes</a:t>
            </a:r>
          </a:p>
        </p:txBody>
      </p:sp>
      <p:pic>
        <p:nvPicPr>
          <p:cNvPr id="2" name="Picture 1">
            <a:extLst>
              <a:ext uri="{FF2B5EF4-FFF2-40B4-BE49-F238E27FC236}">
                <a16:creationId xmlns:a16="http://schemas.microsoft.com/office/drawing/2014/main" id="{F57BF8E5-4DA1-98F6-A5B6-0357CA5CC8B4}"/>
              </a:ext>
            </a:extLst>
          </p:cNvPr>
          <p:cNvPicPr>
            <a:picLocks noChangeAspect="1"/>
          </p:cNvPicPr>
          <p:nvPr/>
        </p:nvPicPr>
        <p:blipFill>
          <a:blip r:embed="rId2"/>
          <a:stretch>
            <a:fillRect/>
          </a:stretch>
        </p:blipFill>
        <p:spPr>
          <a:xfrm>
            <a:off x="2209800" y="320040"/>
            <a:ext cx="7772400" cy="6217920"/>
          </a:xfrm>
          <a:prstGeom prst="rect">
            <a:avLst/>
          </a:prstGeom>
        </p:spPr>
      </p:pic>
      <p:sp>
        <p:nvSpPr>
          <p:cNvPr id="3" name="Slide Number Placeholder 2">
            <a:extLst>
              <a:ext uri="{FF2B5EF4-FFF2-40B4-BE49-F238E27FC236}">
                <a16:creationId xmlns:a16="http://schemas.microsoft.com/office/drawing/2014/main" id="{4C37A994-CCCF-6BC4-5822-3458799C6DA9}"/>
              </a:ext>
            </a:extLst>
          </p:cNvPr>
          <p:cNvSpPr>
            <a:spLocks noGrp="1"/>
          </p:cNvSpPr>
          <p:nvPr>
            <p:ph type="sldNum" sz="quarter" idx="12"/>
          </p:nvPr>
        </p:nvSpPr>
        <p:spPr/>
        <p:txBody>
          <a:bodyPr/>
          <a:lstStyle/>
          <a:p>
            <a:fld id="{C0270829-3BC5-7549-A5B9-DF52643DB900}" type="slidenum">
              <a:rPr lang="en-US" smtClean="0"/>
              <a:t>74</a:t>
            </a:fld>
            <a:endParaRPr lang="en-US"/>
          </a:p>
        </p:txBody>
      </p:sp>
    </p:spTree>
    <p:extLst>
      <p:ext uri="{BB962C8B-B14F-4D97-AF65-F5344CB8AC3E}">
        <p14:creationId xmlns:p14="http://schemas.microsoft.com/office/powerpoint/2010/main" val="2972051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4D694F-30B7-A582-E5E9-0BF06DDE6292}"/>
              </a:ext>
            </a:extLst>
          </p:cNvPr>
          <p:cNvPicPr>
            <a:picLocks noChangeAspect="1"/>
          </p:cNvPicPr>
          <p:nvPr/>
        </p:nvPicPr>
        <p:blipFill>
          <a:blip r:embed="rId2"/>
          <a:stretch>
            <a:fillRect/>
          </a:stretch>
        </p:blipFill>
        <p:spPr>
          <a:xfrm>
            <a:off x="2209800" y="1768699"/>
            <a:ext cx="7772400" cy="3320602"/>
          </a:xfrm>
          <a:prstGeom prst="rect">
            <a:avLst/>
          </a:prstGeom>
        </p:spPr>
      </p:pic>
      <p:sp>
        <p:nvSpPr>
          <p:cNvPr id="2" name="Slide Number Placeholder 1">
            <a:extLst>
              <a:ext uri="{FF2B5EF4-FFF2-40B4-BE49-F238E27FC236}">
                <a16:creationId xmlns:a16="http://schemas.microsoft.com/office/drawing/2014/main" id="{F7892422-20A1-803C-8420-4BADA898108A}"/>
              </a:ext>
            </a:extLst>
          </p:cNvPr>
          <p:cNvSpPr>
            <a:spLocks noGrp="1"/>
          </p:cNvSpPr>
          <p:nvPr>
            <p:ph type="sldNum" sz="quarter" idx="12"/>
          </p:nvPr>
        </p:nvSpPr>
        <p:spPr/>
        <p:txBody>
          <a:bodyPr/>
          <a:lstStyle/>
          <a:p>
            <a:fld id="{C0270829-3BC5-7549-A5B9-DF52643DB900}" type="slidenum">
              <a:rPr lang="en-US" smtClean="0"/>
              <a:t>75</a:t>
            </a:fld>
            <a:endParaRPr lang="en-US"/>
          </a:p>
        </p:txBody>
      </p:sp>
    </p:spTree>
    <p:extLst>
      <p:ext uri="{BB962C8B-B14F-4D97-AF65-F5344CB8AC3E}">
        <p14:creationId xmlns:p14="http://schemas.microsoft.com/office/powerpoint/2010/main" val="418959801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21CF2-55B9-8068-1CD0-FCCABCD49ED0}"/>
              </a:ext>
            </a:extLst>
          </p:cNvPr>
          <p:cNvPicPr>
            <a:picLocks noChangeAspect="1"/>
          </p:cNvPicPr>
          <p:nvPr/>
        </p:nvPicPr>
        <p:blipFill>
          <a:blip r:embed="rId2"/>
          <a:stretch>
            <a:fillRect/>
          </a:stretch>
        </p:blipFill>
        <p:spPr>
          <a:xfrm>
            <a:off x="946883" y="866775"/>
            <a:ext cx="7454900" cy="5854700"/>
          </a:xfrm>
          <a:prstGeom prst="rect">
            <a:avLst/>
          </a:prstGeom>
        </p:spPr>
      </p:pic>
      <p:sp>
        <p:nvSpPr>
          <p:cNvPr id="4" name="TextBox 3">
            <a:extLst>
              <a:ext uri="{FF2B5EF4-FFF2-40B4-BE49-F238E27FC236}">
                <a16:creationId xmlns:a16="http://schemas.microsoft.com/office/drawing/2014/main" id="{C4D91702-C01C-5CFA-DE5D-539FA3437994}"/>
              </a:ext>
            </a:extLst>
          </p:cNvPr>
          <p:cNvSpPr txBox="1"/>
          <p:nvPr/>
        </p:nvSpPr>
        <p:spPr>
          <a:xfrm>
            <a:off x="9144000" y="2143760"/>
            <a:ext cx="225574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Azeotropic Separation</a:t>
            </a:r>
          </a:p>
        </p:txBody>
      </p:sp>
      <p:sp>
        <p:nvSpPr>
          <p:cNvPr id="6" name="TextBox 5">
            <a:extLst>
              <a:ext uri="{FF2B5EF4-FFF2-40B4-BE49-F238E27FC236}">
                <a16:creationId xmlns:a16="http://schemas.microsoft.com/office/drawing/2014/main" id="{F38B3816-9674-EA0E-59E6-7B21F79BAD48}"/>
              </a:ext>
            </a:extLst>
          </p:cNvPr>
          <p:cNvSpPr txBox="1"/>
          <p:nvPr/>
        </p:nvSpPr>
        <p:spPr>
          <a:xfrm>
            <a:off x="7670800" y="2775248"/>
            <a:ext cx="4287520" cy="3139321"/>
          </a:xfrm>
          <a:prstGeom prst="rect">
            <a:avLst/>
          </a:prstGeom>
          <a:noFill/>
        </p:spPr>
        <p:txBody>
          <a:bodyPr wrap="square">
            <a:spAutoFit/>
          </a:bodyPr>
          <a:lstStyle/>
          <a:p>
            <a:r>
              <a:rPr lang="en-US" dirty="0">
                <a:solidFill>
                  <a:srgbClr val="141414"/>
                </a:solidFill>
                <a:latin typeface="Times New Roman" panose="02020603050405020304" pitchFamily="18" charset="0"/>
                <a:cs typeface="Times New Roman" panose="02020603050405020304" pitchFamily="18" charset="0"/>
              </a:rPr>
              <a:t>A</a:t>
            </a:r>
            <a:r>
              <a:rPr lang="en-US" sz="1800" dirty="0">
                <a:solidFill>
                  <a:srgbClr val="141414"/>
                </a:solidFill>
                <a:effectLst/>
                <a:latin typeface="Times New Roman" panose="02020603050405020304" pitchFamily="18" charset="0"/>
                <a:cs typeface="Times New Roman" panose="02020603050405020304" pitchFamily="18" charset="0"/>
              </a:rPr>
              <a:t> liquid mixture contacts one side of a membrane, and the permeate is removed as a vapor from the other. The driving force for the process is the low vapor pressure on the permeate side of the membrane generated by cooling and condensing the permeate vapor. The attraction of pervaporation is that the separation obtained is proportional to the rate of permeation of the components of the liquid mixture through the selective membrane. </a:t>
            </a: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03A2C6E-A471-7E9A-9CF7-8EF10A37CDB9}"/>
              </a:ext>
            </a:extLst>
          </p:cNvPr>
          <p:cNvSpPr>
            <a:spLocks noGrp="1"/>
          </p:cNvSpPr>
          <p:nvPr>
            <p:ph type="sldNum" sz="quarter" idx="12"/>
          </p:nvPr>
        </p:nvSpPr>
        <p:spPr/>
        <p:txBody>
          <a:bodyPr/>
          <a:lstStyle/>
          <a:p>
            <a:fld id="{C0270829-3BC5-7549-A5B9-DF52643DB900}" type="slidenum">
              <a:rPr lang="en-US" smtClean="0"/>
              <a:t>76</a:t>
            </a:fld>
            <a:endParaRPr lang="en-US"/>
          </a:p>
        </p:txBody>
      </p:sp>
      <p:pic>
        <p:nvPicPr>
          <p:cNvPr id="5" name="Picture 4">
            <a:extLst>
              <a:ext uri="{FF2B5EF4-FFF2-40B4-BE49-F238E27FC236}">
                <a16:creationId xmlns:a16="http://schemas.microsoft.com/office/drawing/2014/main" id="{45307074-4719-096B-6858-03D107860332}"/>
              </a:ext>
            </a:extLst>
          </p:cNvPr>
          <p:cNvPicPr>
            <a:picLocks noChangeAspect="1"/>
          </p:cNvPicPr>
          <p:nvPr/>
        </p:nvPicPr>
        <p:blipFill>
          <a:blip r:embed="rId3"/>
          <a:stretch>
            <a:fillRect/>
          </a:stretch>
        </p:blipFill>
        <p:spPr>
          <a:xfrm>
            <a:off x="418708" y="37724"/>
            <a:ext cx="3710233" cy="2475368"/>
          </a:xfrm>
          <a:prstGeom prst="rect">
            <a:avLst/>
          </a:prstGeom>
        </p:spPr>
      </p:pic>
    </p:spTree>
    <p:extLst>
      <p:ext uri="{BB962C8B-B14F-4D97-AF65-F5344CB8AC3E}">
        <p14:creationId xmlns:p14="http://schemas.microsoft.com/office/powerpoint/2010/main" val="21492311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5A8F43-F26A-DD42-F415-8D494AE329DC}"/>
              </a:ext>
            </a:extLst>
          </p:cNvPr>
          <p:cNvPicPr>
            <a:picLocks noChangeAspect="1"/>
          </p:cNvPicPr>
          <p:nvPr/>
        </p:nvPicPr>
        <p:blipFill>
          <a:blip r:embed="rId2"/>
          <a:stretch>
            <a:fillRect/>
          </a:stretch>
        </p:blipFill>
        <p:spPr>
          <a:xfrm>
            <a:off x="2209800" y="0"/>
            <a:ext cx="7772400" cy="6858000"/>
          </a:xfrm>
          <a:prstGeom prst="rect">
            <a:avLst/>
          </a:prstGeom>
        </p:spPr>
      </p:pic>
      <p:sp>
        <p:nvSpPr>
          <p:cNvPr id="2" name="Slide Number Placeholder 1">
            <a:extLst>
              <a:ext uri="{FF2B5EF4-FFF2-40B4-BE49-F238E27FC236}">
                <a16:creationId xmlns:a16="http://schemas.microsoft.com/office/drawing/2014/main" id="{DBB00A25-2983-0ACF-E97B-819521BC73C8}"/>
              </a:ext>
            </a:extLst>
          </p:cNvPr>
          <p:cNvSpPr>
            <a:spLocks noGrp="1"/>
          </p:cNvSpPr>
          <p:nvPr>
            <p:ph type="sldNum" sz="quarter" idx="12"/>
          </p:nvPr>
        </p:nvSpPr>
        <p:spPr/>
        <p:txBody>
          <a:bodyPr/>
          <a:lstStyle/>
          <a:p>
            <a:fld id="{C0270829-3BC5-7549-A5B9-DF52643DB900}" type="slidenum">
              <a:rPr lang="en-US" smtClean="0"/>
              <a:t>77</a:t>
            </a:fld>
            <a:endParaRPr lang="en-US"/>
          </a:p>
        </p:txBody>
      </p:sp>
    </p:spTree>
    <p:extLst>
      <p:ext uri="{BB962C8B-B14F-4D97-AF65-F5344CB8AC3E}">
        <p14:creationId xmlns:p14="http://schemas.microsoft.com/office/powerpoint/2010/main" val="1931599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CC2C8B-E551-9881-4081-35B55B6BCC85}"/>
              </a:ext>
            </a:extLst>
          </p:cNvPr>
          <p:cNvPicPr>
            <a:picLocks noChangeAspect="1"/>
          </p:cNvPicPr>
          <p:nvPr/>
        </p:nvPicPr>
        <p:blipFill>
          <a:blip r:embed="rId2"/>
          <a:stretch>
            <a:fillRect/>
          </a:stretch>
        </p:blipFill>
        <p:spPr>
          <a:xfrm>
            <a:off x="1656443" y="0"/>
            <a:ext cx="9255816" cy="6858000"/>
          </a:xfrm>
          <a:prstGeom prst="rect">
            <a:avLst/>
          </a:prstGeom>
        </p:spPr>
      </p:pic>
      <p:sp>
        <p:nvSpPr>
          <p:cNvPr id="3" name="Slide Number Placeholder 2">
            <a:extLst>
              <a:ext uri="{FF2B5EF4-FFF2-40B4-BE49-F238E27FC236}">
                <a16:creationId xmlns:a16="http://schemas.microsoft.com/office/drawing/2014/main" id="{EFDA3C33-1252-B34B-E29F-2B3CEEA90871}"/>
              </a:ext>
            </a:extLst>
          </p:cNvPr>
          <p:cNvSpPr>
            <a:spLocks noGrp="1"/>
          </p:cNvSpPr>
          <p:nvPr>
            <p:ph type="sldNum" sz="quarter" idx="12"/>
          </p:nvPr>
        </p:nvSpPr>
        <p:spPr/>
        <p:txBody>
          <a:bodyPr/>
          <a:lstStyle/>
          <a:p>
            <a:fld id="{C0270829-3BC5-7549-A5B9-DF52643DB900}" type="slidenum">
              <a:rPr lang="en-US" smtClean="0"/>
              <a:t>78</a:t>
            </a:fld>
            <a:endParaRPr lang="en-US"/>
          </a:p>
        </p:txBody>
      </p:sp>
    </p:spTree>
    <p:extLst>
      <p:ext uri="{BB962C8B-B14F-4D97-AF65-F5344CB8AC3E}">
        <p14:creationId xmlns:p14="http://schemas.microsoft.com/office/powerpoint/2010/main" val="802724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6E3AE1-7F5A-5561-3089-5C5CFA1DA52B}"/>
              </a:ext>
            </a:extLst>
          </p:cNvPr>
          <p:cNvPicPr>
            <a:picLocks noChangeAspect="1"/>
          </p:cNvPicPr>
          <p:nvPr/>
        </p:nvPicPr>
        <p:blipFill>
          <a:blip r:embed="rId2"/>
          <a:stretch>
            <a:fillRect/>
          </a:stretch>
        </p:blipFill>
        <p:spPr>
          <a:xfrm>
            <a:off x="43032" y="424545"/>
            <a:ext cx="12117962" cy="5836406"/>
          </a:xfrm>
          <a:prstGeom prst="rect">
            <a:avLst/>
          </a:prstGeom>
        </p:spPr>
      </p:pic>
      <p:sp>
        <p:nvSpPr>
          <p:cNvPr id="3" name="Slide Number Placeholder 2">
            <a:extLst>
              <a:ext uri="{FF2B5EF4-FFF2-40B4-BE49-F238E27FC236}">
                <a16:creationId xmlns:a16="http://schemas.microsoft.com/office/drawing/2014/main" id="{53C0022B-CF79-D930-8EF2-005BCDA433CD}"/>
              </a:ext>
            </a:extLst>
          </p:cNvPr>
          <p:cNvSpPr>
            <a:spLocks noGrp="1"/>
          </p:cNvSpPr>
          <p:nvPr>
            <p:ph type="sldNum" sz="quarter" idx="12"/>
          </p:nvPr>
        </p:nvSpPr>
        <p:spPr/>
        <p:txBody>
          <a:bodyPr/>
          <a:lstStyle/>
          <a:p>
            <a:fld id="{C0270829-3BC5-7549-A5B9-DF52643DB900}" type="slidenum">
              <a:rPr lang="en-US" smtClean="0"/>
              <a:t>79</a:t>
            </a:fld>
            <a:endParaRPr lang="en-US"/>
          </a:p>
        </p:txBody>
      </p:sp>
    </p:spTree>
    <p:extLst>
      <p:ext uri="{BB962C8B-B14F-4D97-AF65-F5344CB8AC3E}">
        <p14:creationId xmlns:p14="http://schemas.microsoft.com/office/powerpoint/2010/main" val="2120872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8</a:t>
            </a:fld>
            <a:endParaRPr lang="en-US"/>
          </a:p>
        </p:txBody>
      </p:sp>
      <p:pic>
        <p:nvPicPr>
          <p:cNvPr id="2" name="Picture 1">
            <a:extLst>
              <a:ext uri="{FF2B5EF4-FFF2-40B4-BE49-F238E27FC236}">
                <a16:creationId xmlns:a16="http://schemas.microsoft.com/office/drawing/2014/main" id="{4B729615-4838-F933-D718-09F8598F0EE5}"/>
              </a:ext>
            </a:extLst>
          </p:cNvPr>
          <p:cNvPicPr>
            <a:picLocks noChangeAspect="1"/>
          </p:cNvPicPr>
          <p:nvPr/>
        </p:nvPicPr>
        <p:blipFill>
          <a:blip r:embed="rId2"/>
          <a:stretch>
            <a:fillRect/>
          </a:stretch>
        </p:blipFill>
        <p:spPr>
          <a:xfrm>
            <a:off x="2758209" y="823768"/>
            <a:ext cx="2159000" cy="1054100"/>
          </a:xfrm>
          <a:prstGeom prst="rect">
            <a:avLst/>
          </a:prstGeom>
        </p:spPr>
      </p:pic>
      <p:sp>
        <p:nvSpPr>
          <p:cNvPr id="4" name="TextBox 3">
            <a:extLst>
              <a:ext uri="{FF2B5EF4-FFF2-40B4-BE49-F238E27FC236}">
                <a16:creationId xmlns:a16="http://schemas.microsoft.com/office/drawing/2014/main" id="{0A6D509D-23E8-0C1F-A038-5493095BB652}"/>
              </a:ext>
            </a:extLst>
          </p:cNvPr>
          <p:cNvSpPr txBox="1"/>
          <p:nvPr/>
        </p:nvSpPr>
        <p:spPr>
          <a:xfrm>
            <a:off x="6262255" y="1219200"/>
            <a:ext cx="2910861" cy="369332"/>
          </a:xfrm>
          <a:prstGeom prst="rect">
            <a:avLst/>
          </a:prstGeom>
          <a:noFill/>
        </p:spPr>
        <p:txBody>
          <a:bodyPr wrap="none" rtlCol="0">
            <a:spAutoFit/>
          </a:bodyPr>
          <a:lstStyle/>
          <a:p>
            <a:r>
              <a:rPr lang="en-US" dirty="0"/>
              <a:t>Coefficient of proportionality</a:t>
            </a:r>
          </a:p>
        </p:txBody>
      </p:sp>
      <p:sp>
        <p:nvSpPr>
          <p:cNvPr id="7" name="TextBox 6">
            <a:extLst>
              <a:ext uri="{FF2B5EF4-FFF2-40B4-BE49-F238E27FC236}">
                <a16:creationId xmlns:a16="http://schemas.microsoft.com/office/drawing/2014/main" id="{AC2EE7FF-8B22-D9F9-3C58-2487837EAE1E}"/>
              </a:ext>
            </a:extLst>
          </p:cNvPr>
          <p:cNvSpPr txBox="1"/>
          <p:nvPr/>
        </p:nvSpPr>
        <p:spPr>
          <a:xfrm>
            <a:off x="2393372" y="177437"/>
            <a:ext cx="6758260" cy="646331"/>
          </a:xfrm>
          <a:prstGeom prst="rect">
            <a:avLst/>
          </a:prstGeom>
          <a:noFill/>
        </p:spPr>
        <p:txBody>
          <a:bodyPr wrap="none" rtlCol="0">
            <a:spAutoFit/>
          </a:bodyPr>
          <a:lstStyle/>
          <a:p>
            <a:r>
              <a:rPr lang="en-US" sz="3600"/>
              <a:t>For Transport </a:t>
            </a:r>
            <a:r>
              <a:rPr lang="en-US" sz="3600" dirty="0"/>
              <a:t>by Potential Gradient</a:t>
            </a:r>
          </a:p>
        </p:txBody>
      </p:sp>
      <p:pic>
        <p:nvPicPr>
          <p:cNvPr id="8" name="Picture 7">
            <a:extLst>
              <a:ext uri="{FF2B5EF4-FFF2-40B4-BE49-F238E27FC236}">
                <a16:creationId xmlns:a16="http://schemas.microsoft.com/office/drawing/2014/main" id="{EBA46ED6-027F-17DB-F49F-0E73DBC97B30}"/>
              </a:ext>
            </a:extLst>
          </p:cNvPr>
          <p:cNvPicPr>
            <a:picLocks noChangeAspect="1"/>
          </p:cNvPicPr>
          <p:nvPr/>
        </p:nvPicPr>
        <p:blipFill>
          <a:blip r:embed="rId3"/>
          <a:stretch>
            <a:fillRect/>
          </a:stretch>
        </p:blipFill>
        <p:spPr>
          <a:xfrm>
            <a:off x="3647786" y="2273300"/>
            <a:ext cx="4356100" cy="736600"/>
          </a:xfrm>
          <a:prstGeom prst="rect">
            <a:avLst/>
          </a:prstGeom>
        </p:spPr>
      </p:pic>
      <p:pic>
        <p:nvPicPr>
          <p:cNvPr id="9" name="Picture 8">
            <a:extLst>
              <a:ext uri="{FF2B5EF4-FFF2-40B4-BE49-F238E27FC236}">
                <a16:creationId xmlns:a16="http://schemas.microsoft.com/office/drawing/2014/main" id="{4F1C1093-7C2B-A41C-4AC0-61D90D09803F}"/>
              </a:ext>
            </a:extLst>
          </p:cNvPr>
          <p:cNvPicPr>
            <a:picLocks noChangeAspect="1"/>
          </p:cNvPicPr>
          <p:nvPr/>
        </p:nvPicPr>
        <p:blipFill>
          <a:blip r:embed="rId4"/>
          <a:stretch>
            <a:fillRect/>
          </a:stretch>
        </p:blipFill>
        <p:spPr>
          <a:xfrm>
            <a:off x="3276600" y="3035300"/>
            <a:ext cx="5638800" cy="787400"/>
          </a:xfrm>
          <a:prstGeom prst="rect">
            <a:avLst/>
          </a:prstGeom>
        </p:spPr>
      </p:pic>
      <p:pic>
        <p:nvPicPr>
          <p:cNvPr id="10" name="Picture 9">
            <a:extLst>
              <a:ext uri="{FF2B5EF4-FFF2-40B4-BE49-F238E27FC236}">
                <a16:creationId xmlns:a16="http://schemas.microsoft.com/office/drawing/2014/main" id="{20479147-43A8-35B0-37BE-060A6AD11B0E}"/>
              </a:ext>
            </a:extLst>
          </p:cNvPr>
          <p:cNvPicPr>
            <a:picLocks noChangeAspect="1"/>
          </p:cNvPicPr>
          <p:nvPr/>
        </p:nvPicPr>
        <p:blipFill>
          <a:blip r:embed="rId5"/>
          <a:stretch>
            <a:fillRect/>
          </a:stretch>
        </p:blipFill>
        <p:spPr>
          <a:xfrm>
            <a:off x="3238500" y="3778251"/>
            <a:ext cx="5372100" cy="1143000"/>
          </a:xfrm>
          <a:prstGeom prst="rect">
            <a:avLst/>
          </a:prstGeom>
        </p:spPr>
      </p:pic>
      <p:sp>
        <p:nvSpPr>
          <p:cNvPr id="11" name="TextBox 10">
            <a:extLst>
              <a:ext uri="{FF2B5EF4-FFF2-40B4-BE49-F238E27FC236}">
                <a16:creationId xmlns:a16="http://schemas.microsoft.com/office/drawing/2014/main" id="{0B0D8945-1849-0113-E9EF-078BC0D6146A}"/>
              </a:ext>
            </a:extLst>
          </p:cNvPr>
          <p:cNvSpPr txBox="1"/>
          <p:nvPr/>
        </p:nvSpPr>
        <p:spPr>
          <a:xfrm>
            <a:off x="9129496" y="3990231"/>
            <a:ext cx="1001108" cy="369332"/>
          </a:xfrm>
          <a:prstGeom prst="rect">
            <a:avLst/>
          </a:prstGeom>
          <a:noFill/>
        </p:spPr>
        <p:txBody>
          <a:bodyPr wrap="none" rtlCol="0">
            <a:spAutoFit/>
          </a:bodyPr>
          <a:lstStyle/>
          <a:p>
            <a:r>
              <a:rPr lang="en-US" dirty="0"/>
              <a:t>Ideal gas</a:t>
            </a:r>
          </a:p>
        </p:txBody>
      </p:sp>
      <p:sp>
        <p:nvSpPr>
          <p:cNvPr id="12" name="TextBox 11">
            <a:extLst>
              <a:ext uri="{FF2B5EF4-FFF2-40B4-BE49-F238E27FC236}">
                <a16:creationId xmlns:a16="http://schemas.microsoft.com/office/drawing/2014/main" id="{288B9FFF-64FF-2073-1527-CF645F4BCECF}"/>
              </a:ext>
            </a:extLst>
          </p:cNvPr>
          <p:cNvSpPr txBox="1"/>
          <p:nvPr/>
        </p:nvSpPr>
        <p:spPr>
          <a:xfrm>
            <a:off x="9129496" y="3215987"/>
            <a:ext cx="1603196" cy="369332"/>
          </a:xfrm>
          <a:prstGeom prst="rect">
            <a:avLst/>
          </a:prstGeom>
          <a:noFill/>
        </p:spPr>
        <p:txBody>
          <a:bodyPr wrap="none" rtlCol="0">
            <a:spAutoFit/>
          </a:bodyPr>
          <a:lstStyle/>
          <a:p>
            <a:r>
              <a:rPr lang="en-US" dirty="0"/>
              <a:t>Incompressible</a:t>
            </a:r>
          </a:p>
        </p:txBody>
      </p:sp>
    </p:spTree>
    <p:extLst>
      <p:ext uri="{BB962C8B-B14F-4D97-AF65-F5344CB8AC3E}">
        <p14:creationId xmlns:p14="http://schemas.microsoft.com/office/powerpoint/2010/main" val="15802643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06ED4B-786E-581C-2A76-6221806C1785}"/>
              </a:ext>
            </a:extLst>
          </p:cNvPr>
          <p:cNvSpPr txBox="1"/>
          <p:nvPr/>
        </p:nvSpPr>
        <p:spPr>
          <a:xfrm>
            <a:off x="688489" y="1251666"/>
            <a:ext cx="11144923" cy="3970318"/>
          </a:xfrm>
          <a:prstGeom prst="rect">
            <a:avLst/>
          </a:prstGeom>
          <a:noFill/>
        </p:spPr>
        <p:txBody>
          <a:bodyPr wrap="square">
            <a:spAutoFit/>
          </a:bodyPr>
          <a:lstStyle/>
          <a:p>
            <a:r>
              <a:rPr lang="en-US" sz="1800" b="1" dirty="0">
                <a:effectLst/>
                <a:latin typeface="Times New Roman" panose="02020603050405020304" pitchFamily="18" charset="0"/>
                <a:cs typeface="Times New Roman" panose="02020603050405020304" pitchFamily="18" charset="0"/>
              </a:rPr>
              <a:t>Types of Membranes</a:t>
            </a:r>
            <a:r>
              <a:rPr lang="en-US" sz="1800" dirty="0">
                <a:effectLst/>
                <a:latin typeface="Times New Roman" panose="02020603050405020304" pitchFamily="18" charset="0"/>
                <a:cs typeface="Times New Roman" panose="02020603050405020304" pitchFamily="18" charset="0"/>
              </a:rPr>
              <a:t>:  </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polymer, ceramic, metal, or combinations</a:t>
            </a:r>
          </a:p>
          <a:p>
            <a:r>
              <a:rPr lang="en-US" sz="1800" dirty="0">
                <a:effectLst/>
                <a:latin typeface="Times New Roman" panose="02020603050405020304" pitchFamily="18" charset="0"/>
                <a:cs typeface="Times New Roman" panose="02020603050405020304" pitchFamily="18" charset="0"/>
              </a:rPr>
              <a:t>flat sheet or also spiral wound, as well as tubular, hollow fiber, nanofibrous membranes</a:t>
            </a:r>
          </a:p>
          <a:p>
            <a:r>
              <a:rPr lang="en-US" sz="1800" dirty="0">
                <a:effectLst/>
                <a:latin typeface="Times New Roman" panose="02020603050405020304" pitchFamily="18" charset="0"/>
                <a:cs typeface="Times New Roman" panose="02020603050405020304" pitchFamily="18" charset="0"/>
              </a:rPr>
              <a:t>structure of their cross-section, which can be symmetric or asymmetric.</a:t>
            </a:r>
            <a:r>
              <a:rPr lang="en-US" sz="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separation properties.</a:t>
            </a:r>
          </a:p>
          <a:p>
            <a:endParaRPr lang="en-US" sz="1800" dirty="0">
              <a:effectLst/>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separation layer can be dense or porous on different length scales.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nanometer-sized pores are categorized into micropores (&lt;2 nm), mesopores (∼2−50 nm), and macropores (&gt;50 nm).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Nanofiltration, ultrafiltration, and microfiltration membranes are characterized by pore-size ranges, which are approximately 1−10 nm, 1−100 nm, and 0.1−10 </a:t>
            </a:r>
            <a:r>
              <a:rPr lang="el-GR" sz="1800" dirty="0">
                <a:effectLst/>
                <a:latin typeface="Times New Roman" panose="02020603050405020304" pitchFamily="18" charset="0"/>
                <a:cs typeface="Times New Roman" panose="02020603050405020304" pitchFamily="18" charset="0"/>
              </a:rPr>
              <a:t>μ</a:t>
            </a:r>
            <a:r>
              <a:rPr lang="en-US" sz="1800" dirty="0">
                <a:effectLst/>
                <a:latin typeface="Times New Roman" panose="02020603050405020304" pitchFamily="18" charset="0"/>
                <a:cs typeface="Times New Roman" panose="02020603050405020304" pitchFamily="18" charset="0"/>
              </a:rPr>
              <a:t>m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Reverse-osmosis membranes for desalination and dense membranes for gas separation have “pore” sizes below ∼1 nm </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B7EA82C1-5EC1-4A8C-3693-651FFE959155}"/>
              </a:ext>
            </a:extLst>
          </p:cNvPr>
          <p:cNvSpPr>
            <a:spLocks noGrp="1"/>
          </p:cNvSpPr>
          <p:nvPr>
            <p:ph type="sldNum" sz="quarter" idx="12"/>
          </p:nvPr>
        </p:nvSpPr>
        <p:spPr/>
        <p:txBody>
          <a:bodyPr/>
          <a:lstStyle/>
          <a:p>
            <a:fld id="{C0270829-3BC5-7549-A5B9-DF52643DB900}" type="slidenum">
              <a:rPr lang="en-US" smtClean="0"/>
              <a:t>80</a:t>
            </a:fld>
            <a:endParaRPr lang="en-US"/>
          </a:p>
        </p:txBody>
      </p:sp>
    </p:spTree>
    <p:extLst>
      <p:ext uri="{BB962C8B-B14F-4D97-AF65-F5344CB8AC3E}">
        <p14:creationId xmlns:p14="http://schemas.microsoft.com/office/powerpoint/2010/main" val="15555911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1F74F-BD20-ADB6-12ED-FA1D7C01280D}"/>
              </a:ext>
            </a:extLst>
          </p:cNvPr>
          <p:cNvSpPr txBox="1"/>
          <p:nvPr/>
        </p:nvSpPr>
        <p:spPr>
          <a:xfrm>
            <a:off x="3048000" y="2136339"/>
            <a:ext cx="6096000" cy="3139321"/>
          </a:xfrm>
          <a:prstGeom prst="rect">
            <a:avLst/>
          </a:prstGeom>
          <a:noFill/>
        </p:spPr>
        <p:txBody>
          <a:bodyPr wrap="square">
            <a:spAutoFit/>
          </a:bodyPr>
          <a:lstStyle/>
          <a:p>
            <a:r>
              <a:rPr lang="en-US" sz="1800" dirty="0">
                <a:effectLst/>
                <a:latin typeface="AdvOT2e364b11"/>
              </a:rPr>
              <a:t>Need to get someplace else:</a:t>
            </a:r>
          </a:p>
          <a:p>
            <a:endParaRPr lang="en-US" dirty="0">
              <a:latin typeface="AdvOT2e364b11"/>
            </a:endParaRPr>
          </a:p>
          <a:p>
            <a:r>
              <a:rPr lang="en-US" sz="1800" dirty="0">
                <a:effectLst/>
                <a:latin typeface="AdvOT2e364b11"/>
              </a:rPr>
              <a:t>Therefore, various important and challenging topics of interest such as, e.g., solvent evaporation from homopolymer mixtures,</a:t>
            </a:r>
            <a:r>
              <a:rPr lang="en-US" sz="800" dirty="0">
                <a:solidFill>
                  <a:srgbClr val="072DFF"/>
                </a:solidFill>
                <a:effectLst/>
                <a:latin typeface="AdvOT2e364b11"/>
              </a:rPr>
              <a:t>41</a:t>
            </a:r>
            <a:r>
              <a:rPr lang="en-US" sz="800" dirty="0">
                <a:effectLst/>
                <a:latin typeface="AdvOT8608a8d1+22"/>
              </a:rPr>
              <a:t>−</a:t>
            </a:r>
            <a:r>
              <a:rPr lang="en-US" sz="800" dirty="0">
                <a:solidFill>
                  <a:srgbClr val="072DFF"/>
                </a:solidFill>
                <a:effectLst/>
                <a:latin typeface="AdvOT2e364b11"/>
              </a:rPr>
              <a:t>44 </a:t>
            </a:r>
            <a:r>
              <a:rPr lang="en-US" sz="1800" dirty="0">
                <a:effectLst/>
                <a:latin typeface="AdvOT2e364b11"/>
              </a:rPr>
              <a:t>solvent annealing of copolymer </a:t>
            </a:r>
            <a:r>
              <a:rPr lang="en-US" sz="1800" dirty="0">
                <a:effectLst/>
                <a:latin typeface="AdvOT2e364b11+fb"/>
              </a:rPr>
              <a:t>fi</a:t>
            </a:r>
            <a:r>
              <a:rPr lang="en-US" sz="1800" dirty="0">
                <a:effectLst/>
                <a:latin typeface="AdvOT2e364b11"/>
              </a:rPr>
              <a:t>lms,</a:t>
            </a:r>
            <a:r>
              <a:rPr lang="en-US" sz="800" dirty="0">
                <a:solidFill>
                  <a:srgbClr val="072DFF"/>
                </a:solidFill>
                <a:effectLst/>
                <a:latin typeface="AdvOT2e364b11"/>
              </a:rPr>
              <a:t>45</a:t>
            </a:r>
            <a:r>
              <a:rPr lang="en-US" sz="800" dirty="0">
                <a:effectLst/>
                <a:latin typeface="AdvOT8608a8d1+22"/>
              </a:rPr>
              <a:t>−</a:t>
            </a:r>
            <a:r>
              <a:rPr lang="en-US" sz="800" dirty="0">
                <a:solidFill>
                  <a:srgbClr val="072DFF"/>
                </a:solidFill>
                <a:effectLst/>
                <a:latin typeface="AdvOT2e364b11"/>
              </a:rPr>
              <a:t>51 </a:t>
            </a:r>
            <a:r>
              <a:rPr lang="en-US" sz="1800" dirty="0">
                <a:effectLst/>
                <a:latin typeface="AdvOT2e364b11"/>
              </a:rPr>
              <a:t>directing the orientation of membrane pores by electric </a:t>
            </a:r>
            <a:r>
              <a:rPr lang="en-US" sz="1800" dirty="0">
                <a:effectLst/>
                <a:latin typeface="AdvOT2e364b11+fb"/>
              </a:rPr>
              <a:t>fi</a:t>
            </a:r>
            <a:r>
              <a:rPr lang="en-US" sz="1800" dirty="0">
                <a:effectLst/>
                <a:latin typeface="AdvOT2e364b11"/>
              </a:rPr>
              <a:t>elds,</a:t>
            </a:r>
            <a:r>
              <a:rPr lang="en-US" sz="800" dirty="0">
                <a:solidFill>
                  <a:srgbClr val="072DFF"/>
                </a:solidFill>
                <a:effectLst/>
                <a:latin typeface="AdvOT2e364b11"/>
              </a:rPr>
              <a:t>52</a:t>
            </a:r>
            <a:r>
              <a:rPr lang="en-US" sz="800" dirty="0">
                <a:effectLst/>
                <a:latin typeface="AdvOT8608a8d1+22"/>
              </a:rPr>
              <a:t>−</a:t>
            </a:r>
            <a:r>
              <a:rPr lang="en-US" sz="800" dirty="0">
                <a:solidFill>
                  <a:srgbClr val="072DFF"/>
                </a:solidFill>
                <a:effectLst/>
                <a:latin typeface="AdvOT2e364b11"/>
              </a:rPr>
              <a:t>71 </a:t>
            </a:r>
            <a:r>
              <a:rPr lang="en-US" sz="1800" dirty="0" err="1">
                <a:effectLst/>
                <a:latin typeface="AdvOT2e364b11"/>
              </a:rPr>
              <a:t>polymerzation</a:t>
            </a:r>
            <a:r>
              <a:rPr lang="en-US" sz="1800" dirty="0">
                <a:effectLst/>
                <a:latin typeface="AdvOT2e364b11"/>
              </a:rPr>
              <a:t>-induced phase-separation (PIPS),</a:t>
            </a:r>
            <a:r>
              <a:rPr lang="en-US" sz="800" dirty="0">
                <a:solidFill>
                  <a:srgbClr val="072DFF"/>
                </a:solidFill>
                <a:effectLst/>
                <a:latin typeface="AdvOT2e364b11"/>
              </a:rPr>
              <a:t>72 </a:t>
            </a:r>
            <a:r>
              <a:rPr lang="en-US" sz="1800" dirty="0">
                <a:effectLst/>
                <a:latin typeface="AdvOT2e364b11"/>
              </a:rPr>
              <a:t>or polymerization-induced self-assembly (PISA)</a:t>
            </a:r>
            <a:r>
              <a:rPr lang="en-US" sz="800" dirty="0">
                <a:solidFill>
                  <a:srgbClr val="072DFF"/>
                </a:solidFill>
                <a:effectLst/>
                <a:latin typeface="AdvOT2e364b11"/>
              </a:rPr>
              <a:t>73</a:t>
            </a:r>
            <a:r>
              <a:rPr lang="en-US" sz="800" dirty="0">
                <a:effectLst/>
                <a:latin typeface="AdvOT8608a8d1+22"/>
              </a:rPr>
              <a:t>−</a:t>
            </a:r>
            <a:r>
              <a:rPr lang="en-US" sz="800" dirty="0">
                <a:solidFill>
                  <a:srgbClr val="072DFF"/>
                </a:solidFill>
                <a:effectLst/>
                <a:latin typeface="AdvOT2e364b11"/>
              </a:rPr>
              <a:t>75 </a:t>
            </a:r>
            <a:r>
              <a:rPr lang="en-US" sz="1800" dirty="0">
                <a:effectLst/>
                <a:latin typeface="AdvOT2e364b11"/>
              </a:rPr>
              <a:t>have not been covered. Functionalization of membrane pores</a:t>
            </a:r>
            <a:r>
              <a:rPr lang="en-US" sz="800" dirty="0">
                <a:solidFill>
                  <a:srgbClr val="072DFF"/>
                </a:solidFill>
                <a:effectLst/>
                <a:latin typeface="AdvOT2e364b11"/>
              </a:rPr>
              <a:t>76</a:t>
            </a:r>
            <a:r>
              <a:rPr lang="en-US" sz="800" dirty="0">
                <a:effectLst/>
                <a:latin typeface="AdvOT2e364b11"/>
              </a:rPr>
              <a:t>,</a:t>
            </a:r>
            <a:r>
              <a:rPr lang="en-US" sz="800" dirty="0">
                <a:solidFill>
                  <a:srgbClr val="072DFF"/>
                </a:solidFill>
                <a:effectLst/>
                <a:latin typeface="AdvOT2e364b11"/>
              </a:rPr>
              <a:t>77 </a:t>
            </a:r>
            <a:r>
              <a:rPr lang="en-US" sz="1800" dirty="0">
                <a:effectLst/>
                <a:latin typeface="AdvOT2e364b11"/>
              </a:rPr>
              <a:t>and molecular transport on the atomic scale in the membranes</a:t>
            </a:r>
            <a:r>
              <a:rPr lang="en-US" sz="800" dirty="0">
                <a:solidFill>
                  <a:srgbClr val="072DFF"/>
                </a:solidFill>
                <a:effectLst/>
                <a:latin typeface="AdvOT2e364b11"/>
              </a:rPr>
              <a:t>78 </a:t>
            </a:r>
            <a:r>
              <a:rPr lang="en-US" sz="1800" dirty="0">
                <a:effectLst/>
                <a:latin typeface="AdvOT2e364b11"/>
              </a:rPr>
              <a:t>that are critical for the operation of membranes </a:t>
            </a:r>
            <a:endParaRPr lang="en-US" dirty="0"/>
          </a:p>
        </p:txBody>
      </p:sp>
      <p:pic>
        <p:nvPicPr>
          <p:cNvPr id="4" name="Picture 3">
            <a:extLst>
              <a:ext uri="{FF2B5EF4-FFF2-40B4-BE49-F238E27FC236}">
                <a16:creationId xmlns:a16="http://schemas.microsoft.com/office/drawing/2014/main" id="{EDF9A673-37CE-D003-B0A7-A35802761E5A}"/>
              </a:ext>
            </a:extLst>
          </p:cNvPr>
          <p:cNvPicPr>
            <a:picLocks noChangeAspect="1"/>
          </p:cNvPicPr>
          <p:nvPr/>
        </p:nvPicPr>
        <p:blipFill>
          <a:blip r:embed="rId2"/>
          <a:stretch>
            <a:fillRect/>
          </a:stretch>
        </p:blipFill>
        <p:spPr>
          <a:xfrm>
            <a:off x="2209800" y="231361"/>
            <a:ext cx="7772400" cy="6395277"/>
          </a:xfrm>
          <a:prstGeom prst="rect">
            <a:avLst/>
          </a:prstGeom>
        </p:spPr>
      </p:pic>
      <p:sp>
        <p:nvSpPr>
          <p:cNvPr id="2" name="Slide Number Placeholder 1">
            <a:extLst>
              <a:ext uri="{FF2B5EF4-FFF2-40B4-BE49-F238E27FC236}">
                <a16:creationId xmlns:a16="http://schemas.microsoft.com/office/drawing/2014/main" id="{9D301D81-83EE-D311-B2B7-3B5C5AA3BFDB}"/>
              </a:ext>
            </a:extLst>
          </p:cNvPr>
          <p:cNvSpPr>
            <a:spLocks noGrp="1"/>
          </p:cNvSpPr>
          <p:nvPr>
            <p:ph type="sldNum" sz="quarter" idx="12"/>
          </p:nvPr>
        </p:nvSpPr>
        <p:spPr/>
        <p:txBody>
          <a:bodyPr/>
          <a:lstStyle/>
          <a:p>
            <a:fld id="{C0270829-3BC5-7549-A5B9-DF52643DB900}" type="slidenum">
              <a:rPr lang="en-US" smtClean="0"/>
              <a:t>81</a:t>
            </a:fld>
            <a:endParaRPr lang="en-US"/>
          </a:p>
        </p:txBody>
      </p:sp>
    </p:spTree>
    <p:extLst>
      <p:ext uri="{BB962C8B-B14F-4D97-AF65-F5344CB8AC3E}">
        <p14:creationId xmlns:p14="http://schemas.microsoft.com/office/powerpoint/2010/main" val="37956265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15C888-56C2-781F-41CF-410C8C794B46}"/>
              </a:ext>
            </a:extLst>
          </p:cNvPr>
          <p:cNvPicPr>
            <a:picLocks noChangeAspect="1"/>
          </p:cNvPicPr>
          <p:nvPr/>
        </p:nvPicPr>
        <p:blipFill>
          <a:blip r:embed="rId2"/>
          <a:stretch>
            <a:fillRect/>
          </a:stretch>
        </p:blipFill>
        <p:spPr>
          <a:xfrm>
            <a:off x="2209800" y="420595"/>
            <a:ext cx="7772400" cy="4360126"/>
          </a:xfrm>
          <a:prstGeom prst="rect">
            <a:avLst/>
          </a:prstGeom>
        </p:spPr>
      </p:pic>
      <p:pic>
        <p:nvPicPr>
          <p:cNvPr id="5" name="Picture 4">
            <a:extLst>
              <a:ext uri="{FF2B5EF4-FFF2-40B4-BE49-F238E27FC236}">
                <a16:creationId xmlns:a16="http://schemas.microsoft.com/office/drawing/2014/main" id="{FD704639-9C7A-DB22-26A4-81744EA90ACE}"/>
              </a:ext>
            </a:extLst>
          </p:cNvPr>
          <p:cNvPicPr>
            <a:picLocks noChangeAspect="1"/>
          </p:cNvPicPr>
          <p:nvPr/>
        </p:nvPicPr>
        <p:blipFill>
          <a:blip r:embed="rId3"/>
          <a:stretch>
            <a:fillRect/>
          </a:stretch>
        </p:blipFill>
        <p:spPr>
          <a:xfrm>
            <a:off x="7000240" y="4780721"/>
            <a:ext cx="1727200" cy="977900"/>
          </a:xfrm>
          <a:prstGeom prst="rect">
            <a:avLst/>
          </a:prstGeom>
        </p:spPr>
      </p:pic>
      <p:pic>
        <p:nvPicPr>
          <p:cNvPr id="6" name="Picture 5">
            <a:extLst>
              <a:ext uri="{FF2B5EF4-FFF2-40B4-BE49-F238E27FC236}">
                <a16:creationId xmlns:a16="http://schemas.microsoft.com/office/drawing/2014/main" id="{A4CFBA8D-7280-C4B7-F7BD-4E142D2808C2}"/>
              </a:ext>
            </a:extLst>
          </p:cNvPr>
          <p:cNvPicPr>
            <a:picLocks noChangeAspect="1"/>
          </p:cNvPicPr>
          <p:nvPr/>
        </p:nvPicPr>
        <p:blipFill>
          <a:blip r:embed="rId4"/>
          <a:stretch>
            <a:fillRect/>
          </a:stretch>
        </p:blipFill>
        <p:spPr>
          <a:xfrm>
            <a:off x="3667761" y="4895021"/>
            <a:ext cx="1524000" cy="863600"/>
          </a:xfrm>
          <a:prstGeom prst="rect">
            <a:avLst/>
          </a:prstGeom>
        </p:spPr>
      </p:pic>
      <p:sp>
        <p:nvSpPr>
          <p:cNvPr id="7" name="TextBox 6">
            <a:extLst>
              <a:ext uri="{FF2B5EF4-FFF2-40B4-BE49-F238E27FC236}">
                <a16:creationId xmlns:a16="http://schemas.microsoft.com/office/drawing/2014/main" id="{ABED75BE-ACAB-96D4-F9EF-674C729979CC}"/>
              </a:ext>
            </a:extLst>
          </p:cNvPr>
          <p:cNvSpPr txBox="1"/>
          <p:nvPr/>
        </p:nvSpPr>
        <p:spPr>
          <a:xfrm>
            <a:off x="1455046" y="5326821"/>
            <a:ext cx="1915909"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Darcy’s Law</a:t>
            </a:r>
          </a:p>
          <a:p>
            <a:r>
              <a:rPr lang="en-US" dirty="0">
                <a:latin typeface="Times New Roman" panose="02020603050405020304" pitchFamily="18" charset="0"/>
                <a:cs typeface="Times New Roman" panose="02020603050405020304" pitchFamily="18" charset="0"/>
              </a:rPr>
              <a:t>Flow through sand</a:t>
            </a:r>
          </a:p>
        </p:txBody>
      </p:sp>
      <p:sp>
        <p:nvSpPr>
          <p:cNvPr id="8" name="TextBox 7">
            <a:extLst>
              <a:ext uri="{FF2B5EF4-FFF2-40B4-BE49-F238E27FC236}">
                <a16:creationId xmlns:a16="http://schemas.microsoft.com/office/drawing/2014/main" id="{D9EB8552-ABC6-E95D-C633-89BD38A011AA}"/>
              </a:ext>
            </a:extLst>
          </p:cNvPr>
          <p:cNvSpPr txBox="1"/>
          <p:nvPr/>
        </p:nvSpPr>
        <p:spPr>
          <a:xfrm>
            <a:off x="7221263" y="5573955"/>
            <a:ext cx="198227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Fick’s Law</a:t>
            </a:r>
          </a:p>
          <a:p>
            <a:r>
              <a:rPr lang="en-US" dirty="0">
                <a:latin typeface="Times New Roman" panose="02020603050405020304" pitchFamily="18" charset="0"/>
                <a:cs typeface="Times New Roman" panose="02020603050405020304" pitchFamily="18" charset="0"/>
              </a:rPr>
              <a:t>Brownian diffusion</a:t>
            </a:r>
          </a:p>
        </p:txBody>
      </p:sp>
      <p:pic>
        <p:nvPicPr>
          <p:cNvPr id="2" name="Picture 1">
            <a:extLst>
              <a:ext uri="{FF2B5EF4-FFF2-40B4-BE49-F238E27FC236}">
                <a16:creationId xmlns:a16="http://schemas.microsoft.com/office/drawing/2014/main" id="{CD44F1BA-1755-77E1-04D4-9688261C91A4}"/>
              </a:ext>
            </a:extLst>
          </p:cNvPr>
          <p:cNvPicPr>
            <a:picLocks noChangeAspect="1"/>
          </p:cNvPicPr>
          <p:nvPr/>
        </p:nvPicPr>
        <p:blipFill>
          <a:blip r:embed="rId5"/>
          <a:stretch>
            <a:fillRect/>
          </a:stretch>
        </p:blipFill>
        <p:spPr>
          <a:xfrm>
            <a:off x="3616961" y="5734273"/>
            <a:ext cx="1574800" cy="876300"/>
          </a:xfrm>
          <a:prstGeom prst="rect">
            <a:avLst/>
          </a:prstGeom>
        </p:spPr>
      </p:pic>
      <p:sp>
        <p:nvSpPr>
          <p:cNvPr id="4" name="Slide Number Placeholder 3">
            <a:extLst>
              <a:ext uri="{FF2B5EF4-FFF2-40B4-BE49-F238E27FC236}">
                <a16:creationId xmlns:a16="http://schemas.microsoft.com/office/drawing/2014/main" id="{374F5AC9-4496-1F6B-B8B2-3674775094AF}"/>
              </a:ext>
            </a:extLst>
          </p:cNvPr>
          <p:cNvSpPr>
            <a:spLocks noGrp="1"/>
          </p:cNvSpPr>
          <p:nvPr>
            <p:ph type="sldNum" sz="quarter" idx="12"/>
          </p:nvPr>
        </p:nvSpPr>
        <p:spPr/>
        <p:txBody>
          <a:bodyPr/>
          <a:lstStyle/>
          <a:p>
            <a:fld id="{C0270829-3BC5-7549-A5B9-DF52643DB900}" type="slidenum">
              <a:rPr lang="en-US" smtClean="0"/>
              <a:t>82</a:t>
            </a:fld>
            <a:endParaRPr lang="en-US"/>
          </a:p>
        </p:txBody>
      </p:sp>
    </p:spTree>
    <p:extLst>
      <p:ext uri="{BB962C8B-B14F-4D97-AF65-F5344CB8AC3E}">
        <p14:creationId xmlns:p14="http://schemas.microsoft.com/office/powerpoint/2010/main" val="306508106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45C616-8CF0-F5E7-DCFD-A01F83155C81}"/>
              </a:ext>
            </a:extLst>
          </p:cNvPr>
          <p:cNvPicPr>
            <a:picLocks noChangeAspect="1"/>
          </p:cNvPicPr>
          <p:nvPr/>
        </p:nvPicPr>
        <p:blipFill>
          <a:blip r:embed="rId2"/>
          <a:stretch>
            <a:fillRect/>
          </a:stretch>
        </p:blipFill>
        <p:spPr>
          <a:xfrm>
            <a:off x="2209800" y="433937"/>
            <a:ext cx="7772400" cy="5990126"/>
          </a:xfrm>
          <a:prstGeom prst="rect">
            <a:avLst/>
          </a:prstGeom>
        </p:spPr>
      </p:pic>
      <p:sp>
        <p:nvSpPr>
          <p:cNvPr id="3" name="Slide Number Placeholder 2">
            <a:extLst>
              <a:ext uri="{FF2B5EF4-FFF2-40B4-BE49-F238E27FC236}">
                <a16:creationId xmlns:a16="http://schemas.microsoft.com/office/drawing/2014/main" id="{6779480D-80D3-CF1C-3398-48C46A7BAB8C}"/>
              </a:ext>
            </a:extLst>
          </p:cNvPr>
          <p:cNvSpPr>
            <a:spLocks noGrp="1"/>
          </p:cNvSpPr>
          <p:nvPr>
            <p:ph type="sldNum" sz="quarter" idx="12"/>
          </p:nvPr>
        </p:nvSpPr>
        <p:spPr/>
        <p:txBody>
          <a:bodyPr/>
          <a:lstStyle/>
          <a:p>
            <a:fld id="{C0270829-3BC5-7549-A5B9-DF52643DB900}" type="slidenum">
              <a:rPr lang="en-US" smtClean="0"/>
              <a:t>83</a:t>
            </a:fld>
            <a:endParaRPr lang="en-US"/>
          </a:p>
        </p:txBody>
      </p:sp>
    </p:spTree>
    <p:extLst>
      <p:ext uri="{BB962C8B-B14F-4D97-AF65-F5344CB8AC3E}">
        <p14:creationId xmlns:p14="http://schemas.microsoft.com/office/powerpoint/2010/main" val="26493147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1620F4-2DB8-69EB-1F5E-7DF075B06FE7}"/>
              </a:ext>
            </a:extLst>
          </p:cNvPr>
          <p:cNvPicPr>
            <a:picLocks noChangeAspect="1"/>
          </p:cNvPicPr>
          <p:nvPr/>
        </p:nvPicPr>
        <p:blipFill>
          <a:blip r:embed="rId2"/>
          <a:stretch>
            <a:fillRect/>
          </a:stretch>
        </p:blipFill>
        <p:spPr>
          <a:xfrm>
            <a:off x="3327835" y="0"/>
            <a:ext cx="5536330" cy="6858000"/>
          </a:xfrm>
          <a:prstGeom prst="rect">
            <a:avLst/>
          </a:prstGeom>
        </p:spPr>
      </p:pic>
      <p:sp>
        <p:nvSpPr>
          <p:cNvPr id="2" name="Slide Number Placeholder 1">
            <a:extLst>
              <a:ext uri="{FF2B5EF4-FFF2-40B4-BE49-F238E27FC236}">
                <a16:creationId xmlns:a16="http://schemas.microsoft.com/office/drawing/2014/main" id="{7E002884-B8D1-9960-F549-703B06F5447E}"/>
              </a:ext>
            </a:extLst>
          </p:cNvPr>
          <p:cNvSpPr>
            <a:spLocks noGrp="1"/>
          </p:cNvSpPr>
          <p:nvPr>
            <p:ph type="sldNum" sz="quarter" idx="12"/>
          </p:nvPr>
        </p:nvSpPr>
        <p:spPr/>
        <p:txBody>
          <a:bodyPr/>
          <a:lstStyle/>
          <a:p>
            <a:fld id="{C0270829-3BC5-7549-A5B9-DF52643DB900}" type="slidenum">
              <a:rPr lang="en-US" smtClean="0"/>
              <a:t>84</a:t>
            </a:fld>
            <a:endParaRPr lang="en-US"/>
          </a:p>
        </p:txBody>
      </p:sp>
    </p:spTree>
    <p:extLst>
      <p:ext uri="{BB962C8B-B14F-4D97-AF65-F5344CB8AC3E}">
        <p14:creationId xmlns:p14="http://schemas.microsoft.com/office/powerpoint/2010/main" val="5202806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1FF7A8B-418B-9D0E-53CF-1633828A8F0D}"/>
              </a:ext>
            </a:extLst>
          </p:cNvPr>
          <p:cNvPicPr>
            <a:picLocks noChangeAspect="1"/>
          </p:cNvPicPr>
          <p:nvPr/>
        </p:nvPicPr>
        <p:blipFill>
          <a:blip r:embed="rId2"/>
          <a:stretch>
            <a:fillRect/>
          </a:stretch>
        </p:blipFill>
        <p:spPr>
          <a:xfrm>
            <a:off x="3414757" y="0"/>
            <a:ext cx="5362486" cy="6858000"/>
          </a:xfrm>
          <a:prstGeom prst="rect">
            <a:avLst/>
          </a:prstGeom>
        </p:spPr>
      </p:pic>
      <p:sp>
        <p:nvSpPr>
          <p:cNvPr id="3" name="Slide Number Placeholder 2">
            <a:extLst>
              <a:ext uri="{FF2B5EF4-FFF2-40B4-BE49-F238E27FC236}">
                <a16:creationId xmlns:a16="http://schemas.microsoft.com/office/drawing/2014/main" id="{51F66B3B-C295-CD82-0930-D3869332AD2C}"/>
              </a:ext>
            </a:extLst>
          </p:cNvPr>
          <p:cNvSpPr>
            <a:spLocks noGrp="1"/>
          </p:cNvSpPr>
          <p:nvPr>
            <p:ph type="sldNum" sz="quarter" idx="12"/>
          </p:nvPr>
        </p:nvSpPr>
        <p:spPr/>
        <p:txBody>
          <a:bodyPr/>
          <a:lstStyle/>
          <a:p>
            <a:fld id="{C0270829-3BC5-7549-A5B9-DF52643DB900}" type="slidenum">
              <a:rPr lang="en-US" smtClean="0"/>
              <a:t>85</a:t>
            </a:fld>
            <a:endParaRPr lang="en-US"/>
          </a:p>
        </p:txBody>
      </p:sp>
    </p:spTree>
    <p:extLst>
      <p:ext uri="{BB962C8B-B14F-4D97-AF65-F5344CB8AC3E}">
        <p14:creationId xmlns:p14="http://schemas.microsoft.com/office/powerpoint/2010/main" val="25790491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2F21D3-4226-D4DE-D5DF-C7AF5C95E930}"/>
              </a:ext>
            </a:extLst>
          </p:cNvPr>
          <p:cNvPicPr>
            <a:picLocks noChangeAspect="1"/>
          </p:cNvPicPr>
          <p:nvPr/>
        </p:nvPicPr>
        <p:blipFill>
          <a:blip r:embed="rId2"/>
          <a:stretch>
            <a:fillRect/>
          </a:stretch>
        </p:blipFill>
        <p:spPr>
          <a:xfrm>
            <a:off x="2453640" y="357419"/>
            <a:ext cx="6527800" cy="841719"/>
          </a:xfrm>
          <a:prstGeom prst="rect">
            <a:avLst/>
          </a:prstGeom>
        </p:spPr>
      </p:pic>
      <p:pic>
        <p:nvPicPr>
          <p:cNvPr id="5" name="Picture 4">
            <a:extLst>
              <a:ext uri="{FF2B5EF4-FFF2-40B4-BE49-F238E27FC236}">
                <a16:creationId xmlns:a16="http://schemas.microsoft.com/office/drawing/2014/main" id="{6B7556DE-80F4-1A22-2FD0-EE004F0528D3}"/>
              </a:ext>
            </a:extLst>
          </p:cNvPr>
          <p:cNvPicPr>
            <a:picLocks noChangeAspect="1"/>
          </p:cNvPicPr>
          <p:nvPr/>
        </p:nvPicPr>
        <p:blipFill>
          <a:blip r:embed="rId3"/>
          <a:stretch>
            <a:fillRect/>
          </a:stretch>
        </p:blipFill>
        <p:spPr>
          <a:xfrm>
            <a:off x="2372360" y="1007183"/>
            <a:ext cx="6527800" cy="5407224"/>
          </a:xfrm>
          <a:prstGeom prst="rect">
            <a:avLst/>
          </a:prstGeom>
        </p:spPr>
      </p:pic>
      <p:sp>
        <p:nvSpPr>
          <p:cNvPr id="3" name="Slide Number Placeholder 2">
            <a:extLst>
              <a:ext uri="{FF2B5EF4-FFF2-40B4-BE49-F238E27FC236}">
                <a16:creationId xmlns:a16="http://schemas.microsoft.com/office/drawing/2014/main" id="{A796A37F-1D93-5225-594F-E650DBB77271}"/>
              </a:ext>
            </a:extLst>
          </p:cNvPr>
          <p:cNvSpPr>
            <a:spLocks noGrp="1"/>
          </p:cNvSpPr>
          <p:nvPr>
            <p:ph type="sldNum" sz="quarter" idx="12"/>
          </p:nvPr>
        </p:nvSpPr>
        <p:spPr/>
        <p:txBody>
          <a:bodyPr/>
          <a:lstStyle/>
          <a:p>
            <a:fld id="{C0270829-3BC5-7549-A5B9-DF52643DB900}" type="slidenum">
              <a:rPr lang="en-US" smtClean="0"/>
              <a:t>86</a:t>
            </a:fld>
            <a:endParaRPr lang="en-US"/>
          </a:p>
        </p:txBody>
      </p:sp>
    </p:spTree>
    <p:extLst>
      <p:ext uri="{BB962C8B-B14F-4D97-AF65-F5344CB8AC3E}">
        <p14:creationId xmlns:p14="http://schemas.microsoft.com/office/powerpoint/2010/main" val="27160942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FE302-2D39-7CCC-F6A2-F0F0E59F611C}"/>
              </a:ext>
            </a:extLst>
          </p:cNvPr>
          <p:cNvPicPr>
            <a:picLocks noChangeAspect="1"/>
          </p:cNvPicPr>
          <p:nvPr/>
        </p:nvPicPr>
        <p:blipFill>
          <a:blip r:embed="rId2"/>
          <a:stretch>
            <a:fillRect/>
          </a:stretch>
        </p:blipFill>
        <p:spPr>
          <a:xfrm>
            <a:off x="2209800" y="108348"/>
            <a:ext cx="7772400" cy="6641303"/>
          </a:xfrm>
          <a:prstGeom prst="rect">
            <a:avLst/>
          </a:prstGeom>
        </p:spPr>
      </p:pic>
      <p:sp>
        <p:nvSpPr>
          <p:cNvPr id="2" name="TextBox 1">
            <a:extLst>
              <a:ext uri="{FF2B5EF4-FFF2-40B4-BE49-F238E27FC236}">
                <a16:creationId xmlns:a16="http://schemas.microsoft.com/office/drawing/2014/main" id="{080FE2E6-0699-0E44-43E7-7D5281E2E72E}"/>
              </a:ext>
            </a:extLst>
          </p:cNvPr>
          <p:cNvSpPr txBox="1"/>
          <p:nvPr/>
        </p:nvSpPr>
        <p:spPr>
          <a:xfrm>
            <a:off x="570155" y="892885"/>
            <a:ext cx="240322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Jump Diffusion Model</a:t>
            </a:r>
          </a:p>
        </p:txBody>
      </p:sp>
      <p:sp>
        <p:nvSpPr>
          <p:cNvPr id="4" name="Slide Number Placeholder 3">
            <a:extLst>
              <a:ext uri="{FF2B5EF4-FFF2-40B4-BE49-F238E27FC236}">
                <a16:creationId xmlns:a16="http://schemas.microsoft.com/office/drawing/2014/main" id="{6A4B61CE-C070-EA31-0F20-4FBC02F9F805}"/>
              </a:ext>
            </a:extLst>
          </p:cNvPr>
          <p:cNvSpPr>
            <a:spLocks noGrp="1"/>
          </p:cNvSpPr>
          <p:nvPr>
            <p:ph type="sldNum" sz="quarter" idx="12"/>
          </p:nvPr>
        </p:nvSpPr>
        <p:spPr/>
        <p:txBody>
          <a:bodyPr/>
          <a:lstStyle/>
          <a:p>
            <a:fld id="{C0270829-3BC5-7549-A5B9-DF52643DB900}" type="slidenum">
              <a:rPr lang="en-US" smtClean="0"/>
              <a:t>87</a:t>
            </a:fld>
            <a:endParaRPr lang="en-US"/>
          </a:p>
        </p:txBody>
      </p:sp>
    </p:spTree>
    <p:extLst>
      <p:ext uri="{BB962C8B-B14F-4D97-AF65-F5344CB8AC3E}">
        <p14:creationId xmlns:p14="http://schemas.microsoft.com/office/powerpoint/2010/main" val="28899462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9AAC16-6976-479E-B4B9-466F291D661D}"/>
              </a:ext>
            </a:extLst>
          </p:cNvPr>
          <p:cNvPicPr>
            <a:picLocks noChangeAspect="1"/>
          </p:cNvPicPr>
          <p:nvPr/>
        </p:nvPicPr>
        <p:blipFill>
          <a:blip r:embed="rId2"/>
          <a:stretch>
            <a:fillRect/>
          </a:stretch>
        </p:blipFill>
        <p:spPr>
          <a:xfrm>
            <a:off x="5227320" y="3360920"/>
            <a:ext cx="6037466" cy="3264825"/>
          </a:xfrm>
          <a:prstGeom prst="rect">
            <a:avLst/>
          </a:prstGeom>
        </p:spPr>
      </p:pic>
      <p:pic>
        <p:nvPicPr>
          <p:cNvPr id="5" name="Picture 4">
            <a:extLst>
              <a:ext uri="{FF2B5EF4-FFF2-40B4-BE49-F238E27FC236}">
                <a16:creationId xmlns:a16="http://schemas.microsoft.com/office/drawing/2014/main" id="{D629B0C9-1172-0DDB-7A9E-95CCB80C54E8}"/>
              </a:ext>
            </a:extLst>
          </p:cNvPr>
          <p:cNvPicPr>
            <a:picLocks noChangeAspect="1"/>
          </p:cNvPicPr>
          <p:nvPr/>
        </p:nvPicPr>
        <p:blipFill>
          <a:blip r:embed="rId3"/>
          <a:stretch>
            <a:fillRect/>
          </a:stretch>
        </p:blipFill>
        <p:spPr>
          <a:xfrm>
            <a:off x="330200" y="232255"/>
            <a:ext cx="5613400" cy="3575556"/>
          </a:xfrm>
          <a:prstGeom prst="rect">
            <a:avLst/>
          </a:prstGeom>
        </p:spPr>
      </p:pic>
      <p:sp>
        <p:nvSpPr>
          <p:cNvPr id="2" name="Slide Number Placeholder 1">
            <a:extLst>
              <a:ext uri="{FF2B5EF4-FFF2-40B4-BE49-F238E27FC236}">
                <a16:creationId xmlns:a16="http://schemas.microsoft.com/office/drawing/2014/main" id="{284EEC3D-46B1-BA58-2832-C9B5CD826D1E}"/>
              </a:ext>
            </a:extLst>
          </p:cNvPr>
          <p:cNvSpPr>
            <a:spLocks noGrp="1"/>
          </p:cNvSpPr>
          <p:nvPr>
            <p:ph type="sldNum" sz="quarter" idx="12"/>
          </p:nvPr>
        </p:nvSpPr>
        <p:spPr/>
        <p:txBody>
          <a:bodyPr/>
          <a:lstStyle/>
          <a:p>
            <a:fld id="{C0270829-3BC5-7549-A5B9-DF52643DB900}" type="slidenum">
              <a:rPr lang="en-US" smtClean="0"/>
              <a:t>88</a:t>
            </a:fld>
            <a:endParaRPr lang="en-US"/>
          </a:p>
        </p:txBody>
      </p:sp>
    </p:spTree>
    <p:extLst>
      <p:ext uri="{BB962C8B-B14F-4D97-AF65-F5344CB8AC3E}">
        <p14:creationId xmlns:p14="http://schemas.microsoft.com/office/powerpoint/2010/main" val="7138358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8666C7-16E9-7BA8-6EB6-8B9760878C5C}"/>
              </a:ext>
            </a:extLst>
          </p:cNvPr>
          <p:cNvPicPr>
            <a:picLocks noChangeAspect="1"/>
          </p:cNvPicPr>
          <p:nvPr/>
        </p:nvPicPr>
        <p:blipFill>
          <a:blip r:embed="rId2"/>
          <a:stretch>
            <a:fillRect/>
          </a:stretch>
        </p:blipFill>
        <p:spPr>
          <a:xfrm>
            <a:off x="2762977" y="0"/>
            <a:ext cx="6666046" cy="6858000"/>
          </a:xfrm>
          <a:prstGeom prst="rect">
            <a:avLst/>
          </a:prstGeom>
        </p:spPr>
      </p:pic>
      <p:sp>
        <p:nvSpPr>
          <p:cNvPr id="2" name="Slide Number Placeholder 1">
            <a:extLst>
              <a:ext uri="{FF2B5EF4-FFF2-40B4-BE49-F238E27FC236}">
                <a16:creationId xmlns:a16="http://schemas.microsoft.com/office/drawing/2014/main" id="{54B7638E-38CA-AE9E-C73F-B801B88D6FA5}"/>
              </a:ext>
            </a:extLst>
          </p:cNvPr>
          <p:cNvSpPr>
            <a:spLocks noGrp="1"/>
          </p:cNvSpPr>
          <p:nvPr>
            <p:ph type="sldNum" sz="quarter" idx="12"/>
          </p:nvPr>
        </p:nvSpPr>
        <p:spPr/>
        <p:txBody>
          <a:bodyPr/>
          <a:lstStyle/>
          <a:p>
            <a:fld id="{C0270829-3BC5-7549-A5B9-DF52643DB900}" type="slidenum">
              <a:rPr lang="en-US" smtClean="0"/>
              <a:t>89</a:t>
            </a:fld>
            <a:endParaRPr lang="en-US"/>
          </a:p>
        </p:txBody>
      </p:sp>
    </p:spTree>
    <p:extLst>
      <p:ext uri="{BB962C8B-B14F-4D97-AF65-F5344CB8AC3E}">
        <p14:creationId xmlns:p14="http://schemas.microsoft.com/office/powerpoint/2010/main" val="2617008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8907D48-3027-1828-6E8B-B60C670CC2DE}"/>
              </a:ext>
            </a:extLst>
          </p:cNvPr>
          <p:cNvSpPr>
            <a:spLocks noGrp="1"/>
          </p:cNvSpPr>
          <p:nvPr>
            <p:ph type="sldNum" sz="quarter" idx="12"/>
          </p:nvPr>
        </p:nvSpPr>
        <p:spPr/>
        <p:txBody>
          <a:bodyPr/>
          <a:lstStyle/>
          <a:p>
            <a:fld id="{C0270829-3BC5-7549-A5B9-DF52643DB900}" type="slidenum">
              <a:rPr lang="en-US" smtClean="0"/>
              <a:t>9</a:t>
            </a:fld>
            <a:endParaRPr lang="en-US"/>
          </a:p>
        </p:txBody>
      </p:sp>
      <p:pic>
        <p:nvPicPr>
          <p:cNvPr id="5" name="Picture 4">
            <a:extLst>
              <a:ext uri="{FF2B5EF4-FFF2-40B4-BE49-F238E27FC236}">
                <a16:creationId xmlns:a16="http://schemas.microsoft.com/office/drawing/2014/main" id="{2BEE9D37-5CE8-73D5-651E-93E0EB9CC5D2}"/>
              </a:ext>
            </a:extLst>
          </p:cNvPr>
          <p:cNvPicPr>
            <a:picLocks noChangeAspect="1"/>
          </p:cNvPicPr>
          <p:nvPr/>
        </p:nvPicPr>
        <p:blipFill>
          <a:blip r:embed="rId2"/>
          <a:stretch>
            <a:fillRect/>
          </a:stretch>
        </p:blipFill>
        <p:spPr>
          <a:xfrm>
            <a:off x="2209800" y="405122"/>
            <a:ext cx="7772400" cy="6047755"/>
          </a:xfrm>
          <a:prstGeom prst="rect">
            <a:avLst/>
          </a:prstGeom>
        </p:spPr>
      </p:pic>
    </p:spTree>
    <p:extLst>
      <p:ext uri="{BB962C8B-B14F-4D97-AF65-F5344CB8AC3E}">
        <p14:creationId xmlns:p14="http://schemas.microsoft.com/office/powerpoint/2010/main" val="21613501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50131-377A-9062-C899-78AF86233207}"/>
              </a:ext>
            </a:extLst>
          </p:cNvPr>
          <p:cNvPicPr>
            <a:picLocks noChangeAspect="1"/>
          </p:cNvPicPr>
          <p:nvPr/>
        </p:nvPicPr>
        <p:blipFill>
          <a:blip r:embed="rId2"/>
          <a:stretch>
            <a:fillRect/>
          </a:stretch>
        </p:blipFill>
        <p:spPr>
          <a:xfrm>
            <a:off x="3210246" y="0"/>
            <a:ext cx="5771508" cy="6858000"/>
          </a:xfrm>
          <a:prstGeom prst="rect">
            <a:avLst/>
          </a:prstGeom>
        </p:spPr>
      </p:pic>
      <p:sp>
        <p:nvSpPr>
          <p:cNvPr id="3" name="Slide Number Placeholder 2">
            <a:extLst>
              <a:ext uri="{FF2B5EF4-FFF2-40B4-BE49-F238E27FC236}">
                <a16:creationId xmlns:a16="http://schemas.microsoft.com/office/drawing/2014/main" id="{0E28C749-DF09-F250-A780-9CF43DB1808F}"/>
              </a:ext>
            </a:extLst>
          </p:cNvPr>
          <p:cNvSpPr>
            <a:spLocks noGrp="1"/>
          </p:cNvSpPr>
          <p:nvPr>
            <p:ph type="sldNum" sz="quarter" idx="12"/>
          </p:nvPr>
        </p:nvSpPr>
        <p:spPr/>
        <p:txBody>
          <a:bodyPr/>
          <a:lstStyle/>
          <a:p>
            <a:fld id="{C0270829-3BC5-7549-A5B9-DF52643DB900}" type="slidenum">
              <a:rPr lang="en-US" smtClean="0"/>
              <a:t>90</a:t>
            </a:fld>
            <a:endParaRPr lang="en-US"/>
          </a:p>
        </p:txBody>
      </p:sp>
    </p:spTree>
    <p:extLst>
      <p:ext uri="{BB962C8B-B14F-4D97-AF65-F5344CB8AC3E}">
        <p14:creationId xmlns:p14="http://schemas.microsoft.com/office/powerpoint/2010/main" val="31859962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50131-377A-9062-C899-78AF86233207}"/>
              </a:ext>
            </a:extLst>
          </p:cNvPr>
          <p:cNvPicPr>
            <a:picLocks noChangeAspect="1"/>
          </p:cNvPicPr>
          <p:nvPr/>
        </p:nvPicPr>
        <p:blipFill rotWithShape="1">
          <a:blip r:embed="rId2"/>
          <a:srcRect t="61333" r="51760" b="9481"/>
          <a:stretch/>
        </p:blipFill>
        <p:spPr>
          <a:xfrm>
            <a:off x="1899606" y="213360"/>
            <a:ext cx="2784154" cy="2001520"/>
          </a:xfrm>
          <a:prstGeom prst="rect">
            <a:avLst/>
          </a:prstGeom>
        </p:spPr>
      </p:pic>
      <p:pic>
        <p:nvPicPr>
          <p:cNvPr id="3" name="Picture 2">
            <a:extLst>
              <a:ext uri="{FF2B5EF4-FFF2-40B4-BE49-F238E27FC236}">
                <a16:creationId xmlns:a16="http://schemas.microsoft.com/office/drawing/2014/main" id="{3309CA84-999D-19C2-4B64-CF32A97958C4}"/>
              </a:ext>
            </a:extLst>
          </p:cNvPr>
          <p:cNvPicPr>
            <a:picLocks noChangeAspect="1"/>
          </p:cNvPicPr>
          <p:nvPr/>
        </p:nvPicPr>
        <p:blipFill>
          <a:blip r:embed="rId3"/>
          <a:stretch>
            <a:fillRect/>
          </a:stretch>
        </p:blipFill>
        <p:spPr>
          <a:xfrm>
            <a:off x="650240" y="2619423"/>
            <a:ext cx="5608320" cy="3893820"/>
          </a:xfrm>
          <a:prstGeom prst="rect">
            <a:avLst/>
          </a:prstGeom>
        </p:spPr>
      </p:pic>
      <p:pic>
        <p:nvPicPr>
          <p:cNvPr id="4" name="Picture 3">
            <a:extLst>
              <a:ext uri="{FF2B5EF4-FFF2-40B4-BE49-F238E27FC236}">
                <a16:creationId xmlns:a16="http://schemas.microsoft.com/office/drawing/2014/main" id="{2E36F4B7-9701-6DBF-47C8-3DC6908F4458}"/>
              </a:ext>
            </a:extLst>
          </p:cNvPr>
          <p:cNvPicPr>
            <a:picLocks noChangeAspect="1"/>
          </p:cNvPicPr>
          <p:nvPr/>
        </p:nvPicPr>
        <p:blipFill>
          <a:blip r:embed="rId4"/>
          <a:stretch>
            <a:fillRect/>
          </a:stretch>
        </p:blipFill>
        <p:spPr>
          <a:xfrm>
            <a:off x="6423312" y="101600"/>
            <a:ext cx="5695326" cy="6390640"/>
          </a:xfrm>
          <a:prstGeom prst="rect">
            <a:avLst/>
          </a:prstGeom>
        </p:spPr>
      </p:pic>
      <p:sp>
        <p:nvSpPr>
          <p:cNvPr id="5" name="Slide Number Placeholder 4">
            <a:extLst>
              <a:ext uri="{FF2B5EF4-FFF2-40B4-BE49-F238E27FC236}">
                <a16:creationId xmlns:a16="http://schemas.microsoft.com/office/drawing/2014/main" id="{C346F2C0-F233-A4F2-1436-BE5C492AD8D7}"/>
              </a:ext>
            </a:extLst>
          </p:cNvPr>
          <p:cNvSpPr>
            <a:spLocks noGrp="1"/>
          </p:cNvSpPr>
          <p:nvPr>
            <p:ph type="sldNum" sz="quarter" idx="12"/>
          </p:nvPr>
        </p:nvSpPr>
        <p:spPr/>
        <p:txBody>
          <a:bodyPr/>
          <a:lstStyle/>
          <a:p>
            <a:fld id="{C0270829-3BC5-7549-A5B9-DF52643DB900}" type="slidenum">
              <a:rPr lang="en-US" smtClean="0"/>
              <a:t>91</a:t>
            </a:fld>
            <a:endParaRPr lang="en-US"/>
          </a:p>
        </p:txBody>
      </p:sp>
    </p:spTree>
    <p:extLst>
      <p:ext uri="{BB962C8B-B14F-4D97-AF65-F5344CB8AC3E}">
        <p14:creationId xmlns:p14="http://schemas.microsoft.com/office/powerpoint/2010/main" val="31041633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550131-377A-9062-C899-78AF86233207}"/>
              </a:ext>
            </a:extLst>
          </p:cNvPr>
          <p:cNvPicPr>
            <a:picLocks noChangeAspect="1"/>
          </p:cNvPicPr>
          <p:nvPr/>
        </p:nvPicPr>
        <p:blipFill rotWithShape="1">
          <a:blip r:embed="rId2"/>
          <a:srcRect l="51058" t="61333" r="6693" b="9481"/>
          <a:stretch/>
        </p:blipFill>
        <p:spPr>
          <a:xfrm>
            <a:off x="792480" y="335280"/>
            <a:ext cx="2438400" cy="2001520"/>
          </a:xfrm>
          <a:prstGeom prst="rect">
            <a:avLst/>
          </a:prstGeom>
        </p:spPr>
      </p:pic>
      <p:pic>
        <p:nvPicPr>
          <p:cNvPr id="5" name="Picture 4">
            <a:extLst>
              <a:ext uri="{FF2B5EF4-FFF2-40B4-BE49-F238E27FC236}">
                <a16:creationId xmlns:a16="http://schemas.microsoft.com/office/drawing/2014/main" id="{03A8A3BC-FD74-5950-71F6-1F382D381685}"/>
              </a:ext>
            </a:extLst>
          </p:cNvPr>
          <p:cNvPicPr>
            <a:picLocks noChangeAspect="1"/>
          </p:cNvPicPr>
          <p:nvPr/>
        </p:nvPicPr>
        <p:blipFill>
          <a:blip r:embed="rId3"/>
          <a:stretch>
            <a:fillRect/>
          </a:stretch>
        </p:blipFill>
        <p:spPr>
          <a:xfrm>
            <a:off x="4262120" y="473060"/>
            <a:ext cx="7772400" cy="6171580"/>
          </a:xfrm>
          <a:prstGeom prst="rect">
            <a:avLst/>
          </a:prstGeom>
        </p:spPr>
      </p:pic>
      <p:pic>
        <p:nvPicPr>
          <p:cNvPr id="6" name="Picture 5">
            <a:extLst>
              <a:ext uri="{FF2B5EF4-FFF2-40B4-BE49-F238E27FC236}">
                <a16:creationId xmlns:a16="http://schemas.microsoft.com/office/drawing/2014/main" id="{C761702D-3567-6503-F1A1-32B7FD3A563E}"/>
              </a:ext>
            </a:extLst>
          </p:cNvPr>
          <p:cNvPicPr>
            <a:picLocks noChangeAspect="1"/>
          </p:cNvPicPr>
          <p:nvPr/>
        </p:nvPicPr>
        <p:blipFill>
          <a:blip r:embed="rId4"/>
          <a:stretch>
            <a:fillRect/>
          </a:stretch>
        </p:blipFill>
        <p:spPr>
          <a:xfrm>
            <a:off x="320040" y="2458720"/>
            <a:ext cx="4038600" cy="3460097"/>
          </a:xfrm>
          <a:prstGeom prst="rect">
            <a:avLst/>
          </a:prstGeom>
        </p:spPr>
      </p:pic>
      <p:sp>
        <p:nvSpPr>
          <p:cNvPr id="3" name="Slide Number Placeholder 2">
            <a:extLst>
              <a:ext uri="{FF2B5EF4-FFF2-40B4-BE49-F238E27FC236}">
                <a16:creationId xmlns:a16="http://schemas.microsoft.com/office/drawing/2014/main" id="{C3EC1881-05C4-34F0-3357-B6344DFD5B9F}"/>
              </a:ext>
            </a:extLst>
          </p:cNvPr>
          <p:cNvSpPr>
            <a:spLocks noGrp="1"/>
          </p:cNvSpPr>
          <p:nvPr>
            <p:ph type="sldNum" sz="quarter" idx="12"/>
          </p:nvPr>
        </p:nvSpPr>
        <p:spPr/>
        <p:txBody>
          <a:bodyPr/>
          <a:lstStyle/>
          <a:p>
            <a:fld id="{C0270829-3BC5-7549-A5B9-DF52643DB900}" type="slidenum">
              <a:rPr lang="en-US" smtClean="0"/>
              <a:t>92</a:t>
            </a:fld>
            <a:endParaRPr lang="en-US"/>
          </a:p>
        </p:txBody>
      </p:sp>
    </p:spTree>
    <p:extLst>
      <p:ext uri="{BB962C8B-B14F-4D97-AF65-F5344CB8AC3E}">
        <p14:creationId xmlns:p14="http://schemas.microsoft.com/office/powerpoint/2010/main" val="3831645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521A6-7E77-11FC-9C5C-439CE10EEA50}"/>
              </a:ext>
            </a:extLst>
          </p:cNvPr>
          <p:cNvPicPr>
            <a:picLocks noChangeAspect="1"/>
          </p:cNvPicPr>
          <p:nvPr/>
        </p:nvPicPr>
        <p:blipFill>
          <a:blip r:embed="rId2"/>
          <a:stretch>
            <a:fillRect/>
          </a:stretch>
        </p:blipFill>
        <p:spPr>
          <a:xfrm>
            <a:off x="2209800" y="679085"/>
            <a:ext cx="7772400" cy="5499829"/>
          </a:xfrm>
          <a:prstGeom prst="rect">
            <a:avLst/>
          </a:prstGeom>
        </p:spPr>
      </p:pic>
      <p:sp>
        <p:nvSpPr>
          <p:cNvPr id="4" name="TextBox 3">
            <a:extLst>
              <a:ext uri="{FF2B5EF4-FFF2-40B4-BE49-F238E27FC236}">
                <a16:creationId xmlns:a16="http://schemas.microsoft.com/office/drawing/2014/main" id="{78134B77-6EC5-6944-3610-109D6B754B18}"/>
              </a:ext>
            </a:extLst>
          </p:cNvPr>
          <p:cNvSpPr txBox="1"/>
          <p:nvPr/>
        </p:nvSpPr>
        <p:spPr>
          <a:xfrm>
            <a:off x="4720655" y="309753"/>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Gas separation membranes</a:t>
            </a:r>
          </a:p>
        </p:txBody>
      </p:sp>
      <p:sp>
        <p:nvSpPr>
          <p:cNvPr id="2" name="Slide Number Placeholder 1">
            <a:extLst>
              <a:ext uri="{FF2B5EF4-FFF2-40B4-BE49-F238E27FC236}">
                <a16:creationId xmlns:a16="http://schemas.microsoft.com/office/drawing/2014/main" id="{602E1C80-E887-6B4F-CA0E-73DB64DEC767}"/>
              </a:ext>
            </a:extLst>
          </p:cNvPr>
          <p:cNvSpPr>
            <a:spLocks noGrp="1"/>
          </p:cNvSpPr>
          <p:nvPr>
            <p:ph type="sldNum" sz="quarter" idx="12"/>
          </p:nvPr>
        </p:nvSpPr>
        <p:spPr/>
        <p:txBody>
          <a:bodyPr/>
          <a:lstStyle/>
          <a:p>
            <a:fld id="{C0270829-3BC5-7549-A5B9-DF52643DB900}" type="slidenum">
              <a:rPr lang="en-US" smtClean="0"/>
              <a:t>93</a:t>
            </a:fld>
            <a:endParaRPr lang="en-US"/>
          </a:p>
        </p:txBody>
      </p:sp>
    </p:spTree>
    <p:extLst>
      <p:ext uri="{BB962C8B-B14F-4D97-AF65-F5344CB8AC3E}">
        <p14:creationId xmlns:p14="http://schemas.microsoft.com/office/powerpoint/2010/main" val="2241399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0521A6-7E77-11FC-9C5C-439CE10EEA50}"/>
              </a:ext>
            </a:extLst>
          </p:cNvPr>
          <p:cNvPicPr>
            <a:picLocks noChangeAspect="1"/>
          </p:cNvPicPr>
          <p:nvPr/>
        </p:nvPicPr>
        <p:blipFill>
          <a:blip r:embed="rId2"/>
          <a:stretch>
            <a:fillRect/>
          </a:stretch>
        </p:blipFill>
        <p:spPr>
          <a:xfrm>
            <a:off x="7119" y="1790097"/>
            <a:ext cx="5487139" cy="3882755"/>
          </a:xfrm>
          <a:prstGeom prst="rect">
            <a:avLst/>
          </a:prstGeom>
        </p:spPr>
      </p:pic>
      <p:sp>
        <p:nvSpPr>
          <p:cNvPr id="4" name="TextBox 3">
            <a:extLst>
              <a:ext uri="{FF2B5EF4-FFF2-40B4-BE49-F238E27FC236}">
                <a16:creationId xmlns:a16="http://schemas.microsoft.com/office/drawing/2014/main" id="{78134B77-6EC5-6944-3610-109D6B754B18}"/>
              </a:ext>
            </a:extLst>
          </p:cNvPr>
          <p:cNvSpPr txBox="1"/>
          <p:nvPr/>
        </p:nvSpPr>
        <p:spPr>
          <a:xfrm>
            <a:off x="1764095" y="330073"/>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Gas separation membranes</a:t>
            </a:r>
          </a:p>
        </p:txBody>
      </p:sp>
      <p:pic>
        <p:nvPicPr>
          <p:cNvPr id="2" name="Picture 1">
            <a:extLst>
              <a:ext uri="{FF2B5EF4-FFF2-40B4-BE49-F238E27FC236}">
                <a16:creationId xmlns:a16="http://schemas.microsoft.com/office/drawing/2014/main" id="{3876F547-5551-8DC5-B8BA-8D0953A1DC10}"/>
              </a:ext>
            </a:extLst>
          </p:cNvPr>
          <p:cNvPicPr>
            <a:picLocks noChangeAspect="1"/>
          </p:cNvPicPr>
          <p:nvPr/>
        </p:nvPicPr>
        <p:blipFill>
          <a:blip r:embed="rId3"/>
          <a:stretch>
            <a:fillRect/>
          </a:stretch>
        </p:blipFill>
        <p:spPr>
          <a:xfrm>
            <a:off x="6095999" y="16134"/>
            <a:ext cx="5734373" cy="6858000"/>
          </a:xfrm>
          <a:prstGeom prst="rect">
            <a:avLst/>
          </a:prstGeom>
        </p:spPr>
      </p:pic>
      <p:sp>
        <p:nvSpPr>
          <p:cNvPr id="5" name="Slide Number Placeholder 4">
            <a:extLst>
              <a:ext uri="{FF2B5EF4-FFF2-40B4-BE49-F238E27FC236}">
                <a16:creationId xmlns:a16="http://schemas.microsoft.com/office/drawing/2014/main" id="{3A7C9092-B3B0-E42D-9F0A-642B990210BE}"/>
              </a:ext>
            </a:extLst>
          </p:cNvPr>
          <p:cNvSpPr>
            <a:spLocks noGrp="1"/>
          </p:cNvSpPr>
          <p:nvPr>
            <p:ph type="sldNum" sz="quarter" idx="12"/>
          </p:nvPr>
        </p:nvSpPr>
        <p:spPr/>
        <p:txBody>
          <a:bodyPr/>
          <a:lstStyle/>
          <a:p>
            <a:fld id="{C0270829-3BC5-7549-A5B9-DF52643DB900}" type="slidenum">
              <a:rPr lang="en-US" smtClean="0"/>
              <a:t>94</a:t>
            </a:fld>
            <a:endParaRPr lang="en-US"/>
          </a:p>
        </p:txBody>
      </p:sp>
    </p:spTree>
    <p:extLst>
      <p:ext uri="{BB962C8B-B14F-4D97-AF65-F5344CB8AC3E}">
        <p14:creationId xmlns:p14="http://schemas.microsoft.com/office/powerpoint/2010/main" val="769928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134B77-6EC5-6944-3610-109D6B754B18}"/>
              </a:ext>
            </a:extLst>
          </p:cNvPr>
          <p:cNvSpPr txBox="1"/>
          <p:nvPr/>
        </p:nvSpPr>
        <p:spPr>
          <a:xfrm>
            <a:off x="1764095" y="330073"/>
            <a:ext cx="287771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Gas separation membranes</a:t>
            </a:r>
          </a:p>
        </p:txBody>
      </p:sp>
      <p:pic>
        <p:nvPicPr>
          <p:cNvPr id="5" name="Picture 4">
            <a:extLst>
              <a:ext uri="{FF2B5EF4-FFF2-40B4-BE49-F238E27FC236}">
                <a16:creationId xmlns:a16="http://schemas.microsoft.com/office/drawing/2014/main" id="{C94815C9-F048-38FF-8C93-18FADE1E9D17}"/>
              </a:ext>
            </a:extLst>
          </p:cNvPr>
          <p:cNvPicPr>
            <a:picLocks noChangeAspect="1"/>
          </p:cNvPicPr>
          <p:nvPr/>
        </p:nvPicPr>
        <p:blipFill>
          <a:blip r:embed="rId2"/>
          <a:stretch>
            <a:fillRect/>
          </a:stretch>
        </p:blipFill>
        <p:spPr>
          <a:xfrm>
            <a:off x="4733246" y="0"/>
            <a:ext cx="6793649" cy="6858000"/>
          </a:xfrm>
          <a:prstGeom prst="rect">
            <a:avLst/>
          </a:prstGeom>
        </p:spPr>
      </p:pic>
      <p:pic>
        <p:nvPicPr>
          <p:cNvPr id="2" name="Picture 1">
            <a:extLst>
              <a:ext uri="{FF2B5EF4-FFF2-40B4-BE49-F238E27FC236}">
                <a16:creationId xmlns:a16="http://schemas.microsoft.com/office/drawing/2014/main" id="{BF90E1EC-4FDE-83CE-C4D3-B4940A1117DF}"/>
              </a:ext>
            </a:extLst>
          </p:cNvPr>
          <p:cNvPicPr>
            <a:picLocks noChangeAspect="1"/>
          </p:cNvPicPr>
          <p:nvPr/>
        </p:nvPicPr>
        <p:blipFill>
          <a:blip r:embed="rId3"/>
          <a:stretch>
            <a:fillRect/>
          </a:stretch>
        </p:blipFill>
        <p:spPr>
          <a:xfrm>
            <a:off x="0" y="2361016"/>
            <a:ext cx="2758641" cy="2329317"/>
          </a:xfrm>
          <a:prstGeom prst="rect">
            <a:avLst/>
          </a:prstGeom>
        </p:spPr>
      </p:pic>
      <p:sp>
        <p:nvSpPr>
          <p:cNvPr id="3" name="Slide Number Placeholder 2">
            <a:extLst>
              <a:ext uri="{FF2B5EF4-FFF2-40B4-BE49-F238E27FC236}">
                <a16:creationId xmlns:a16="http://schemas.microsoft.com/office/drawing/2014/main" id="{DA12AD2D-4200-FD6F-D836-3DFDE8175703}"/>
              </a:ext>
            </a:extLst>
          </p:cNvPr>
          <p:cNvSpPr>
            <a:spLocks noGrp="1"/>
          </p:cNvSpPr>
          <p:nvPr>
            <p:ph type="sldNum" sz="quarter" idx="12"/>
          </p:nvPr>
        </p:nvSpPr>
        <p:spPr/>
        <p:txBody>
          <a:bodyPr/>
          <a:lstStyle/>
          <a:p>
            <a:fld id="{C0270829-3BC5-7549-A5B9-DF52643DB900}" type="slidenum">
              <a:rPr lang="en-US" smtClean="0"/>
              <a:t>95</a:t>
            </a:fld>
            <a:endParaRPr lang="en-US"/>
          </a:p>
        </p:txBody>
      </p:sp>
    </p:spTree>
    <p:extLst>
      <p:ext uri="{BB962C8B-B14F-4D97-AF65-F5344CB8AC3E}">
        <p14:creationId xmlns:p14="http://schemas.microsoft.com/office/powerpoint/2010/main" val="213788598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661F74F-BD20-ADB6-12ED-FA1D7C01280D}"/>
              </a:ext>
            </a:extLst>
          </p:cNvPr>
          <p:cNvSpPr txBox="1"/>
          <p:nvPr/>
        </p:nvSpPr>
        <p:spPr>
          <a:xfrm>
            <a:off x="3048000" y="1695276"/>
            <a:ext cx="7268584" cy="2862322"/>
          </a:xfrm>
          <a:prstGeom prst="rect">
            <a:avLst/>
          </a:prstGeom>
          <a:noFill/>
        </p:spPr>
        <p:txBody>
          <a:bodyPr wrap="square">
            <a:spAutoFit/>
          </a:bodyPr>
          <a:lstStyle/>
          <a:p>
            <a:r>
              <a:rPr lang="en-US" sz="1800" b="1" dirty="0">
                <a:effectLst/>
                <a:latin typeface="Times New Roman" panose="02020603050405020304" pitchFamily="18" charset="0"/>
                <a:cs typeface="Times New Roman" panose="02020603050405020304" pitchFamily="18" charset="0"/>
              </a:rPr>
              <a:t>Important and challenging topics for gas separation membrane production</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Solvent evaporation from homopolymer mixtures,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Solvent annealing of copolymer films,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Directing the orientation of membrane pores by electric fields,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Polymerization-induced phase-separation (PIPS),</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       or polymerization-induced self-assembly (PISA)</a:t>
            </a:r>
            <a:r>
              <a:rPr lang="en-US" sz="800" dirty="0">
                <a:solidFill>
                  <a:srgbClr val="072DFF"/>
                </a:solidFill>
                <a:effectLst/>
                <a:latin typeface="Times New Roman" panose="02020603050405020304" pitchFamily="18" charset="0"/>
                <a:cs typeface="Times New Roman" panose="02020603050405020304" pitchFamily="18" charset="0"/>
              </a:rPr>
              <a:t> </a:t>
            </a:r>
          </a:p>
          <a:p>
            <a:r>
              <a:rPr lang="en-US" sz="1800" dirty="0">
                <a:effectLst/>
                <a:latin typeface="Times New Roman" panose="02020603050405020304" pitchFamily="18" charset="0"/>
                <a:cs typeface="Times New Roman" panose="02020603050405020304" pitchFamily="18" charset="0"/>
              </a:rPr>
              <a:t>Functionalization of membrane pores </a:t>
            </a:r>
            <a:r>
              <a:rPr lang="en-US" sz="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a:t>
            </a:r>
          </a:p>
          <a:p>
            <a:r>
              <a:rPr lang="en-US" sz="1800" dirty="0">
                <a:effectLst/>
                <a:latin typeface="Times New Roman" panose="02020603050405020304" pitchFamily="18" charset="0"/>
                <a:cs typeface="Times New Roman" panose="02020603050405020304" pitchFamily="18" charset="0"/>
              </a:rPr>
              <a:t>Molecular transport on the atomic scale in the membranes</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2F672C9-07DB-2627-50E5-F0F8D59F6473}"/>
              </a:ext>
            </a:extLst>
          </p:cNvPr>
          <p:cNvSpPr>
            <a:spLocks noGrp="1"/>
          </p:cNvSpPr>
          <p:nvPr>
            <p:ph type="sldNum" sz="quarter" idx="12"/>
          </p:nvPr>
        </p:nvSpPr>
        <p:spPr/>
        <p:txBody>
          <a:bodyPr/>
          <a:lstStyle/>
          <a:p>
            <a:fld id="{C0270829-3BC5-7549-A5B9-DF52643DB900}" type="slidenum">
              <a:rPr lang="en-US" smtClean="0"/>
              <a:t>96</a:t>
            </a:fld>
            <a:endParaRPr lang="en-US"/>
          </a:p>
        </p:txBody>
      </p:sp>
    </p:spTree>
    <p:extLst>
      <p:ext uri="{BB962C8B-B14F-4D97-AF65-F5344CB8AC3E}">
        <p14:creationId xmlns:p14="http://schemas.microsoft.com/office/powerpoint/2010/main" val="22217346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9984E9B-9275-95C0-E5A1-DBAC82071FF9}"/>
              </a:ext>
            </a:extLst>
          </p:cNvPr>
          <p:cNvSpPr txBox="1"/>
          <p:nvPr/>
        </p:nvSpPr>
        <p:spPr>
          <a:xfrm>
            <a:off x="4438642" y="685651"/>
            <a:ext cx="3554371" cy="400110"/>
          </a:xfrm>
          <a:prstGeom prst="rect">
            <a:avLst/>
          </a:prstGeom>
          <a:noFill/>
        </p:spPr>
        <p:txBody>
          <a:bodyPr wrap="none" rtlCol="0">
            <a:spAutoFit/>
          </a:bodyPr>
          <a:lstStyle/>
          <a:p>
            <a:r>
              <a:rPr lang="en-US" sz="2000" b="1" dirty="0">
                <a:latin typeface="Times New Roman" panose="02020603050405020304" pitchFamily="18" charset="0"/>
                <a:cs typeface="Times New Roman" panose="02020603050405020304" pitchFamily="18" charset="0"/>
              </a:rPr>
              <a:t>Block Co-polymer Membranes</a:t>
            </a:r>
          </a:p>
        </p:txBody>
      </p:sp>
      <p:sp>
        <p:nvSpPr>
          <p:cNvPr id="6" name="TextBox 5">
            <a:extLst>
              <a:ext uri="{FF2B5EF4-FFF2-40B4-BE49-F238E27FC236}">
                <a16:creationId xmlns:a16="http://schemas.microsoft.com/office/drawing/2014/main" id="{6AB82655-6AAD-18D0-6F8F-D0C7451D69D9}"/>
              </a:ext>
            </a:extLst>
          </p:cNvPr>
          <p:cNvSpPr txBox="1"/>
          <p:nvPr/>
        </p:nvSpPr>
        <p:spPr>
          <a:xfrm>
            <a:off x="4007821" y="1199459"/>
            <a:ext cx="4176358"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cylindrical, </a:t>
            </a:r>
            <a:r>
              <a:rPr lang="en-US" sz="2000" dirty="0" err="1">
                <a:effectLst/>
                <a:latin typeface="Times New Roman" panose="02020603050405020304" pitchFamily="18" charset="0"/>
                <a:cs typeface="Times New Roman" panose="02020603050405020304" pitchFamily="18" charset="0"/>
              </a:rPr>
              <a:t>gyroidal</a:t>
            </a:r>
            <a:r>
              <a:rPr lang="en-US" sz="2000" dirty="0">
                <a:effectLst/>
                <a:latin typeface="Times New Roman" panose="02020603050405020304" pitchFamily="18" charset="0"/>
                <a:cs typeface="Times New Roman" panose="02020603050405020304" pitchFamily="18" charset="0"/>
              </a:rPr>
              <a:t>,</a:t>
            </a:r>
            <a:r>
              <a:rPr lang="en-US" sz="2000" dirty="0">
                <a:solidFill>
                  <a:srgbClr val="072DFF"/>
                </a:solidFill>
                <a:effectLst/>
                <a:latin typeface="Times New Roman" panose="02020603050405020304" pitchFamily="18" charset="0"/>
                <a:cs typeface="Times New Roman" panose="02020603050405020304" pitchFamily="18" charset="0"/>
              </a:rPr>
              <a:t> </a:t>
            </a:r>
            <a:r>
              <a:rPr lang="en-US" sz="2000" dirty="0">
                <a:effectLst/>
                <a:latin typeface="Times New Roman" panose="02020603050405020304" pitchFamily="18" charset="0"/>
                <a:cs typeface="Times New Roman" panose="02020603050405020304" pitchFamily="18" charset="0"/>
              </a:rPr>
              <a:t>or lamellar pore </a:t>
            </a:r>
            <a:endParaRPr lang="en-US" sz="20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4383AEDA-03A3-F44D-2025-9674846CDAF3}"/>
              </a:ext>
            </a:extLst>
          </p:cNvPr>
          <p:cNvSpPr txBox="1"/>
          <p:nvPr/>
        </p:nvSpPr>
        <p:spPr>
          <a:xfrm>
            <a:off x="2765911" y="1713627"/>
            <a:ext cx="6706198" cy="1015663"/>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Cast a block copolymer solution onto a substrate and evaporate the solvent sufficiently fast to achieve alignment of the microdomains in the perpendicular direction. </a:t>
            </a:r>
            <a:endParaRPr lang="en-US" sz="2000"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B051874-71A7-0258-725B-963CAABEA0D6}"/>
              </a:ext>
            </a:extLst>
          </p:cNvPr>
          <p:cNvSpPr txBox="1"/>
          <p:nvPr/>
        </p:nvSpPr>
        <p:spPr>
          <a:xfrm>
            <a:off x="2765910" y="2913956"/>
            <a:ext cx="7265595"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An electric field can be applied to align, e.g., cylindrical domains. </a:t>
            </a:r>
            <a:endParaRPr lang="en-US" sz="20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1F9E499-FF3C-D3A9-B9E4-78669E5EBA0B}"/>
              </a:ext>
            </a:extLst>
          </p:cNvPr>
          <p:cNvSpPr txBox="1"/>
          <p:nvPr/>
        </p:nvSpPr>
        <p:spPr>
          <a:xfrm>
            <a:off x="2765910" y="3498732"/>
            <a:ext cx="6899836" cy="707886"/>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The pore-forming block is etched away to obtain open pores, the film is transferred from the solid substrate onto a porous support </a:t>
            </a:r>
            <a:endParaRPr lang="en-US" sz="20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C0D6B9A-C4D9-DAD4-C69F-18FA43B7C1BA}"/>
              </a:ext>
            </a:extLst>
          </p:cNvPr>
          <p:cNvSpPr txBox="1"/>
          <p:nvPr/>
        </p:nvSpPr>
        <p:spPr>
          <a:xfrm>
            <a:off x="2765910" y="4575950"/>
            <a:ext cx="7733553" cy="1015663"/>
          </a:xfrm>
          <a:prstGeom prst="rect">
            <a:avLst/>
          </a:prstGeom>
          <a:noFill/>
        </p:spPr>
        <p:txBody>
          <a:bodyPr wrap="square">
            <a:spAutoFit/>
          </a:bodyPr>
          <a:lstStyle/>
          <a:p>
            <a:r>
              <a:rPr lang="en-US" sz="2000" dirty="0" err="1">
                <a:latin typeface="Times New Roman" panose="02020603050405020304" pitchFamily="18" charset="0"/>
                <a:cs typeface="Times New Roman" panose="02020603050405020304" pitchFamily="18" charset="0"/>
              </a:rPr>
              <a:t>I</a:t>
            </a:r>
            <a:r>
              <a:rPr lang="en-US" sz="2000" dirty="0" err="1">
                <a:effectLst/>
                <a:latin typeface="Times New Roman" panose="02020603050405020304" pitchFamily="18" charset="0"/>
                <a:cs typeface="Times New Roman" panose="02020603050405020304" pitchFamily="18" charset="0"/>
              </a:rPr>
              <a:t>soporous</a:t>
            </a:r>
            <a:r>
              <a:rPr lang="en-US" sz="2000" dirty="0">
                <a:effectLst/>
                <a:latin typeface="Times New Roman" panose="02020603050405020304" pitchFamily="18" charset="0"/>
                <a:cs typeface="Times New Roman" panose="02020603050405020304" pitchFamily="18" charset="0"/>
              </a:rPr>
              <a:t> top layer on a more open porous sublayer of the same material. </a:t>
            </a:r>
          </a:p>
          <a:p>
            <a:endParaRPr lang="en-US" sz="2000" dirty="0">
              <a:latin typeface="Times New Roman" panose="02020603050405020304" pitchFamily="18" charset="0"/>
              <a:cs typeface="Times New Roman" panose="02020603050405020304" pitchFamily="18" charset="0"/>
            </a:endParaRPr>
          </a:p>
          <a:p>
            <a:r>
              <a:rPr lang="en-US" sz="2000" dirty="0">
                <a:effectLst/>
                <a:latin typeface="Times New Roman" panose="02020603050405020304" pitchFamily="18" charset="0"/>
                <a:cs typeface="Times New Roman" panose="02020603050405020304" pitchFamily="18" charset="0"/>
              </a:rPr>
              <a:t>These membranes can be prepared directly on a porous nonwoven support </a:t>
            </a:r>
            <a:endParaRPr lang="en-US" sz="20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D25DF134-0D59-B745-2185-AAE374AE253D}"/>
              </a:ext>
            </a:extLst>
          </p:cNvPr>
          <p:cNvSpPr>
            <a:spLocks noGrp="1"/>
          </p:cNvSpPr>
          <p:nvPr>
            <p:ph type="sldNum" sz="quarter" idx="12"/>
          </p:nvPr>
        </p:nvSpPr>
        <p:spPr/>
        <p:txBody>
          <a:bodyPr/>
          <a:lstStyle/>
          <a:p>
            <a:fld id="{C0270829-3BC5-7549-A5B9-DF52643DB900}" type="slidenum">
              <a:rPr lang="en-US" smtClean="0"/>
              <a:t>97</a:t>
            </a:fld>
            <a:endParaRPr lang="en-US"/>
          </a:p>
        </p:txBody>
      </p:sp>
    </p:spTree>
    <p:extLst>
      <p:ext uri="{BB962C8B-B14F-4D97-AF65-F5344CB8AC3E}">
        <p14:creationId xmlns:p14="http://schemas.microsoft.com/office/powerpoint/2010/main" val="5335146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21E962-CE49-B200-90F3-987995A08310}"/>
              </a:ext>
            </a:extLst>
          </p:cNvPr>
          <p:cNvSpPr txBox="1"/>
          <p:nvPr/>
        </p:nvSpPr>
        <p:spPr>
          <a:xfrm>
            <a:off x="505609" y="273231"/>
            <a:ext cx="7089289" cy="1477328"/>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Early on, it has been recognized that two distinct sets of factors dictate the membrane structure: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equilibrium thermodynamics of the multicomponent system and </a:t>
            </a:r>
          </a:p>
          <a:p>
            <a:pPr marL="400050" indent="-400050">
              <a:buAutoNum type="romanLcParenBoth"/>
            </a:pPr>
            <a:r>
              <a:rPr lang="en-US" sz="1800" dirty="0">
                <a:effectLst/>
                <a:latin typeface="Times New Roman" panose="02020603050405020304" pitchFamily="18" charset="0"/>
                <a:cs typeface="Times New Roman" panose="02020603050405020304" pitchFamily="18" charset="0"/>
              </a:rPr>
              <a:t>the processing conditions as quantified, e.g., by the magnitude of the overall material transfer between film and bath during coagulation</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36F5886-4BEA-4EA0-9DBA-0165617FCE36}"/>
              </a:ext>
            </a:extLst>
          </p:cNvPr>
          <p:cNvPicPr>
            <a:picLocks noChangeAspect="1"/>
          </p:cNvPicPr>
          <p:nvPr/>
        </p:nvPicPr>
        <p:blipFill>
          <a:blip r:embed="rId2"/>
          <a:stretch>
            <a:fillRect/>
          </a:stretch>
        </p:blipFill>
        <p:spPr>
          <a:xfrm>
            <a:off x="740015" y="2349407"/>
            <a:ext cx="3632969" cy="4065736"/>
          </a:xfrm>
          <a:prstGeom prst="rect">
            <a:avLst/>
          </a:prstGeom>
        </p:spPr>
      </p:pic>
      <p:pic>
        <p:nvPicPr>
          <p:cNvPr id="5" name="Picture 4">
            <a:extLst>
              <a:ext uri="{FF2B5EF4-FFF2-40B4-BE49-F238E27FC236}">
                <a16:creationId xmlns:a16="http://schemas.microsoft.com/office/drawing/2014/main" id="{81E61186-72AB-17AB-2114-BECA903F58BD}"/>
              </a:ext>
            </a:extLst>
          </p:cNvPr>
          <p:cNvPicPr>
            <a:picLocks noChangeAspect="1"/>
          </p:cNvPicPr>
          <p:nvPr/>
        </p:nvPicPr>
        <p:blipFill>
          <a:blip r:embed="rId3"/>
          <a:stretch>
            <a:fillRect/>
          </a:stretch>
        </p:blipFill>
        <p:spPr>
          <a:xfrm>
            <a:off x="8453494" y="774689"/>
            <a:ext cx="3356610" cy="940706"/>
          </a:xfrm>
          <a:prstGeom prst="rect">
            <a:avLst/>
          </a:prstGeom>
        </p:spPr>
      </p:pic>
      <p:pic>
        <p:nvPicPr>
          <p:cNvPr id="6" name="Picture 5">
            <a:extLst>
              <a:ext uri="{FF2B5EF4-FFF2-40B4-BE49-F238E27FC236}">
                <a16:creationId xmlns:a16="http://schemas.microsoft.com/office/drawing/2014/main" id="{55432866-B7DA-836B-43DF-E4DE1BC39726}"/>
              </a:ext>
            </a:extLst>
          </p:cNvPr>
          <p:cNvPicPr>
            <a:picLocks noChangeAspect="1"/>
          </p:cNvPicPr>
          <p:nvPr/>
        </p:nvPicPr>
        <p:blipFill>
          <a:blip r:embed="rId4"/>
          <a:stretch>
            <a:fillRect/>
          </a:stretch>
        </p:blipFill>
        <p:spPr>
          <a:xfrm>
            <a:off x="8562714" y="2084443"/>
            <a:ext cx="1865520" cy="368300"/>
          </a:xfrm>
          <a:prstGeom prst="rect">
            <a:avLst/>
          </a:prstGeom>
        </p:spPr>
      </p:pic>
      <p:pic>
        <p:nvPicPr>
          <p:cNvPr id="7" name="Picture 6">
            <a:extLst>
              <a:ext uri="{FF2B5EF4-FFF2-40B4-BE49-F238E27FC236}">
                <a16:creationId xmlns:a16="http://schemas.microsoft.com/office/drawing/2014/main" id="{D37AACF8-3949-4B6B-1310-BB9B6EA78F19}"/>
              </a:ext>
            </a:extLst>
          </p:cNvPr>
          <p:cNvPicPr>
            <a:picLocks noChangeAspect="1"/>
          </p:cNvPicPr>
          <p:nvPr/>
        </p:nvPicPr>
        <p:blipFill>
          <a:blip r:embed="rId5"/>
          <a:stretch>
            <a:fillRect/>
          </a:stretch>
        </p:blipFill>
        <p:spPr>
          <a:xfrm>
            <a:off x="8562714" y="2536962"/>
            <a:ext cx="1529080" cy="284829"/>
          </a:xfrm>
          <a:prstGeom prst="rect">
            <a:avLst/>
          </a:prstGeom>
        </p:spPr>
      </p:pic>
      <p:sp>
        <p:nvSpPr>
          <p:cNvPr id="9" name="TextBox 8">
            <a:extLst>
              <a:ext uri="{FF2B5EF4-FFF2-40B4-BE49-F238E27FC236}">
                <a16:creationId xmlns:a16="http://schemas.microsoft.com/office/drawing/2014/main" id="{60BF2278-E990-E131-43EC-9674B53B433C}"/>
              </a:ext>
            </a:extLst>
          </p:cNvPr>
          <p:cNvSpPr txBox="1"/>
          <p:nvPr/>
        </p:nvSpPr>
        <p:spPr>
          <a:xfrm>
            <a:off x="5013064" y="3414226"/>
            <a:ext cx="6096000" cy="2862322"/>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Case (</a:t>
            </a:r>
            <a:r>
              <a:rPr lang="en-US" sz="1800" dirty="0" err="1">
                <a:effectLst/>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 corresponds to thermally induced phase separation (TIPS). This method is mainly used to produce membranes from polymers that are difficult to dissolve and soluble only at </a:t>
            </a:r>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elevated temperatures, like polyolefins such as, e.g., poly- propylene, polyethylene, or poly(vinylidene fluoride) (PVDF). The phase separation upon cooling is coupled with crystallization in the case of these polymers. </a:t>
            </a:r>
            <a:endParaRPr lang="en-US" sz="800"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TIPS can also be applied to other polymers such as polystyrene</a:t>
            </a:r>
            <a:r>
              <a:rPr lang="en-US" sz="1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and poly(2,5-dimethyl-1,4-phenylene ether),</a:t>
            </a:r>
            <a:r>
              <a:rPr lang="en-US" sz="1800" dirty="0">
                <a:solidFill>
                  <a:srgbClr val="072DFF"/>
                </a:solidFill>
                <a:effectLst/>
                <a:latin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cs typeface="Times New Roman" panose="02020603050405020304" pitchFamily="18" charset="0"/>
              </a:rPr>
              <a:t>when dissolved in cyclohexanol. </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B7F43CB-DDE2-6A1A-2420-250012513249}"/>
              </a:ext>
            </a:extLst>
          </p:cNvPr>
          <p:cNvSpPr txBox="1"/>
          <p:nvPr/>
        </p:nvSpPr>
        <p:spPr>
          <a:xfrm>
            <a:off x="3358778" y="2114209"/>
            <a:ext cx="4460240" cy="923330"/>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t>
            </a:r>
            <a:r>
              <a:rPr lang="en-US" sz="1800" dirty="0" err="1">
                <a:effectLst/>
                <a:latin typeface="Times New Roman" panose="02020603050405020304" pitchFamily="18" charset="0"/>
                <a:cs typeface="Times New Roman" panose="02020603050405020304" pitchFamily="18" charset="0"/>
              </a:rPr>
              <a:t>i</a:t>
            </a:r>
            <a:r>
              <a:rPr lang="en-US" sz="1800" dirty="0">
                <a:effectLst/>
                <a:latin typeface="Times New Roman" panose="02020603050405020304" pitchFamily="18" charset="0"/>
                <a:cs typeface="Times New Roman" panose="02020603050405020304" pitchFamily="18" charset="0"/>
              </a:rPr>
              <a:t>) via a change of temperature (or effective polymer interaction, </a:t>
            </a:r>
            <a:r>
              <a:rPr lang="en-US" sz="1800" dirty="0">
                <a:effectLst/>
                <a:latin typeface="Symbol" pitchFamily="2" charset="2"/>
                <a:cs typeface="Times New Roman" panose="02020603050405020304" pitchFamily="18" charset="0"/>
              </a:rPr>
              <a:t>c</a:t>
            </a:r>
            <a:r>
              <a:rPr lang="en-US" sz="1800" dirty="0">
                <a:effectLst/>
                <a:latin typeface="Times New Roman" panose="02020603050405020304" pitchFamily="18" charset="0"/>
                <a:cs typeface="Times New Roman" panose="02020603050405020304" pitchFamily="18" charset="0"/>
              </a:rPr>
              <a:t> &lt; 0) or (ii) by a variation of the polymer density, </a:t>
            </a:r>
            <a:r>
              <a:rPr lang="el-GR" sz="1800" dirty="0">
                <a:effectLst/>
                <a:latin typeface="AdvOTdd3b7348.I+03"/>
              </a:rPr>
              <a:t>φ</a:t>
            </a:r>
            <a:r>
              <a:rPr lang="en-US" sz="800" dirty="0">
                <a:effectLst/>
                <a:latin typeface="AdvOT2e364b11"/>
              </a:rPr>
              <a:t>P </a:t>
            </a:r>
            <a:endParaRPr lang="en-US" dirty="0"/>
          </a:p>
        </p:txBody>
      </p:sp>
      <p:pic>
        <p:nvPicPr>
          <p:cNvPr id="3074" name="Picture 2" descr="Poly(2,6-dimethyl-1,4-phenylene oxide) powder">
            <a:extLst>
              <a:ext uri="{FF2B5EF4-FFF2-40B4-BE49-F238E27FC236}">
                <a16:creationId xmlns:a16="http://schemas.microsoft.com/office/drawing/2014/main" id="{666EF529-0FDD-33D4-43EF-F4575EA52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2169" y="5931274"/>
            <a:ext cx="925158" cy="80301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4DF119B-6E70-5D7B-8F45-393D70A1EB5C}"/>
              </a:ext>
            </a:extLst>
          </p:cNvPr>
          <p:cNvSpPr>
            <a:spLocks noGrp="1"/>
          </p:cNvSpPr>
          <p:nvPr>
            <p:ph type="sldNum" sz="quarter" idx="12"/>
          </p:nvPr>
        </p:nvSpPr>
        <p:spPr/>
        <p:txBody>
          <a:bodyPr/>
          <a:lstStyle/>
          <a:p>
            <a:fld id="{C0270829-3BC5-7549-A5B9-DF52643DB900}" type="slidenum">
              <a:rPr lang="en-US" smtClean="0"/>
              <a:t>98</a:t>
            </a:fld>
            <a:endParaRPr lang="en-US"/>
          </a:p>
        </p:txBody>
      </p:sp>
    </p:spTree>
    <p:extLst>
      <p:ext uri="{BB962C8B-B14F-4D97-AF65-F5344CB8AC3E}">
        <p14:creationId xmlns:p14="http://schemas.microsoft.com/office/powerpoint/2010/main" val="194688948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987C0C-ADF5-C7EF-9DA8-41D2FD5AF0D8}"/>
              </a:ext>
            </a:extLst>
          </p:cNvPr>
          <p:cNvSpPr txBox="1"/>
          <p:nvPr/>
        </p:nvSpPr>
        <p:spPr>
          <a:xfrm>
            <a:off x="1982993" y="1558126"/>
            <a:ext cx="8226014" cy="3262432"/>
          </a:xfrm>
          <a:prstGeom prst="rect">
            <a:avLst/>
          </a:prstGeom>
          <a:noFill/>
        </p:spPr>
        <p:txBody>
          <a:bodyPr wrap="square">
            <a:spAutoFit/>
          </a:bodyPr>
          <a:lstStyle/>
          <a:p>
            <a:r>
              <a:rPr lang="en-US" sz="1800" dirty="0">
                <a:effectLst/>
                <a:latin typeface="Times New Roman" panose="02020603050405020304" pitchFamily="18" charset="0"/>
                <a:cs typeface="Times New Roman" panose="02020603050405020304" pitchFamily="18" charset="0"/>
              </a:rPr>
              <a:t>A special type of TIPS was observed for a solution of PVDF with cellulose acetate in a mixture of a good solvent (dimethylformamide) and a nonsolvent (nonane). </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solvent−nonsolvent mixture itself shows an upper critical solution temperature below the temperature of the initial polymer solution. </a:t>
            </a:r>
          </a:p>
          <a:p>
            <a:endParaRPr lang="en-US" dirty="0">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Therefore, the solution phase separates upon cooling, resulting in a highly surface-porous polymer film, where the pore size is dictated by the length scale of spinodal decomposition.</a:t>
            </a:r>
            <a:r>
              <a:rPr lang="en-US" sz="800" dirty="0">
                <a:solidFill>
                  <a:srgbClr val="072DFF"/>
                </a:solidFill>
                <a:effectLst/>
                <a:latin typeface="Times New Roman" panose="02020603050405020304" pitchFamily="18" charset="0"/>
                <a:cs typeface="Times New Roman" panose="02020603050405020304" pitchFamily="18" charset="0"/>
              </a:rPr>
              <a:t> </a:t>
            </a:r>
          </a:p>
          <a:p>
            <a:endParaRPr lang="en-US" sz="800" dirty="0">
              <a:solidFill>
                <a:srgbClr val="072DFF"/>
              </a:solidFill>
              <a:latin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cs typeface="Times New Roman" panose="02020603050405020304" pitchFamily="18" charset="0"/>
              </a:rPr>
              <a:t>The subsequent phase separation, which leads to an increase of the pore size with time, is then stopped by quenching the whole system in a cold coagulant. </a:t>
            </a:r>
            <a:endParaRPr lang="en-US"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5485048F-ABB6-4E6F-D6C6-1C60FC77696A}"/>
              </a:ext>
            </a:extLst>
          </p:cNvPr>
          <p:cNvSpPr>
            <a:spLocks noGrp="1"/>
          </p:cNvSpPr>
          <p:nvPr>
            <p:ph type="sldNum" sz="quarter" idx="12"/>
          </p:nvPr>
        </p:nvSpPr>
        <p:spPr/>
        <p:txBody>
          <a:bodyPr/>
          <a:lstStyle/>
          <a:p>
            <a:fld id="{C0270829-3BC5-7549-A5B9-DF52643DB900}" type="slidenum">
              <a:rPr lang="en-US" smtClean="0"/>
              <a:t>99</a:t>
            </a:fld>
            <a:endParaRPr lang="en-US"/>
          </a:p>
        </p:txBody>
      </p:sp>
    </p:spTree>
    <p:extLst>
      <p:ext uri="{BB962C8B-B14F-4D97-AF65-F5344CB8AC3E}">
        <p14:creationId xmlns:p14="http://schemas.microsoft.com/office/powerpoint/2010/main" val="793383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12101</TotalTime>
  <Words>2650</Words>
  <Application>Microsoft Macintosh PowerPoint</Application>
  <PresentationFormat>Widescreen</PresentationFormat>
  <Paragraphs>383</Paragraphs>
  <Slides>131</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131</vt:i4>
      </vt:variant>
    </vt:vector>
  </HeadingPairs>
  <TitlesOfParts>
    <vt:vector size="145" baseType="lpstr">
      <vt:lpstr>AdvOT02ce3bbb.I</vt:lpstr>
      <vt:lpstr>AdvOT2e364b11</vt:lpstr>
      <vt:lpstr>AdvOT2e364b11+fb</vt:lpstr>
      <vt:lpstr>AdvOT8608a8d1+22</vt:lpstr>
      <vt:lpstr>AdvOTce3d9a73</vt:lpstr>
      <vt:lpstr>AdvOTd3e08a55+e0</vt:lpstr>
      <vt:lpstr>AdvOTdd3b7348.I+03</vt:lpstr>
      <vt:lpstr>Arial</vt:lpstr>
      <vt:lpstr>Calibri</vt:lpstr>
      <vt:lpstr>Calibri Light</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Beaucage, Gregory (beaucag)</dc:creator>
  <cp:lastModifiedBy>Beaucage, Gregory (beaucag)</cp:lastModifiedBy>
  <cp:revision>131</cp:revision>
  <cp:lastPrinted>2025-04-21T13:58:21Z</cp:lastPrinted>
  <dcterms:created xsi:type="dcterms:W3CDTF">2023-03-31T15:54:45Z</dcterms:created>
  <dcterms:modified xsi:type="dcterms:W3CDTF">2025-04-21T14:02:00Z</dcterms:modified>
</cp:coreProperties>
</file>