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1534" r:id="rId2"/>
    <p:sldId id="1490" r:id="rId3"/>
    <p:sldId id="1549" r:id="rId4"/>
    <p:sldId id="1505" r:id="rId5"/>
    <p:sldId id="1501" r:id="rId6"/>
    <p:sldId id="150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32"/>
  </p:normalViewPr>
  <p:slideViewPr>
    <p:cSldViewPr snapToGrid="0">
      <p:cViewPr varScale="1">
        <p:scale>
          <a:sx n="111" d="100"/>
          <a:sy n="111" d="100"/>
        </p:scale>
        <p:origin x="7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C178C-5CF0-4248-BD87-A34CBA0BD286}" type="datetimeFigureOut">
              <a:rPr lang="en-US" smtClean="0"/>
              <a:t>3/24/25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E760E-FE15-004E-85EE-E26CE2EF3100}" type="slidenum">
              <a:rPr lang="en-US" smtClean="0"/>
              <a:t>‹#›</a:t>
            </a:fld>
            <a:endParaRPr lang="en-US"/>
          </a:p>
        </p:txBody>
      </p:sp>
    </p:spTree>
    <p:extLst>
      <p:ext uri="{BB962C8B-B14F-4D97-AF65-F5344CB8AC3E}">
        <p14:creationId xmlns:p14="http://schemas.microsoft.com/office/powerpoint/2010/main" val="160571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2E0922-9E9B-9343-9F95-F38540374E3F}" type="slidenum">
              <a:rPr lang="en-US" smtClean="0"/>
              <a:t>1</a:t>
            </a:fld>
            <a:endParaRPr lang="en-US"/>
          </a:p>
        </p:txBody>
      </p:sp>
    </p:spTree>
    <p:extLst>
      <p:ext uri="{BB962C8B-B14F-4D97-AF65-F5344CB8AC3E}">
        <p14:creationId xmlns:p14="http://schemas.microsoft.com/office/powerpoint/2010/main" val="226100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Scattering contrast btw. filler + polymer resin</a:t>
            </a:r>
          </a:p>
          <a:p>
            <a:pPr marL="285750" indent="-285750">
              <a:buFont typeface="Arial" panose="020B0604020202020204" pitchFamily="34" charset="0"/>
              <a:buChar char="•"/>
            </a:pPr>
            <a:r>
              <a:rPr lang="en-US" dirty="0"/>
              <a:t>Time series of </a:t>
            </a:r>
            <a:r>
              <a:rPr lang="en-US" i="1" dirty="0"/>
              <a:t>speckle patterns </a:t>
            </a:r>
            <a:r>
              <a:rPr lang="en-US" dirty="0"/>
              <a:t>on SAXS detector</a:t>
            </a:r>
          </a:p>
          <a:p>
            <a:pPr marL="285750" indent="-285750">
              <a:buFont typeface="Arial" panose="020B0604020202020204" pitchFamily="34" charset="0"/>
              <a:buChar char="•"/>
            </a:pPr>
            <a:r>
              <a:rPr lang="en-US" dirty="0"/>
              <a:t>Structural change through </a:t>
            </a:r>
            <a:r>
              <a:rPr lang="en-US" i="1" dirty="0"/>
              <a:t>decorrelation</a:t>
            </a:r>
            <a:r>
              <a:rPr lang="en-US" dirty="0"/>
              <a:t> of scattering intensity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Could bring in the other picture if you are uncomfortable.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Need to really say all the aspects here anisotropy and the height characterization.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Need to explain what q is, its behavior at different length scales</a:t>
            </a:r>
          </a:p>
        </p:txBody>
      </p:sp>
      <p:sp>
        <p:nvSpPr>
          <p:cNvPr id="4" name="Slide Number Placeholder 3"/>
          <p:cNvSpPr>
            <a:spLocks noGrp="1"/>
          </p:cNvSpPr>
          <p:nvPr>
            <p:ph type="sldNum" sz="quarter" idx="5"/>
          </p:nvPr>
        </p:nvSpPr>
        <p:spPr/>
        <p:txBody>
          <a:bodyPr/>
          <a:lstStyle/>
          <a:p>
            <a:fld id="{60643911-DAE4-3847-ADA9-8C2DABEFF4FB}" type="slidenum">
              <a:rPr lang="en-US" smtClean="0"/>
              <a:t>2</a:t>
            </a:fld>
            <a:endParaRPr lang="en-US"/>
          </a:p>
        </p:txBody>
      </p:sp>
    </p:spTree>
    <p:extLst>
      <p:ext uri="{BB962C8B-B14F-4D97-AF65-F5344CB8AC3E}">
        <p14:creationId xmlns:p14="http://schemas.microsoft.com/office/powerpoint/2010/main" val="358224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use this relaxation rate to calculate the diffusion constant.</a:t>
            </a:r>
          </a:p>
        </p:txBody>
      </p:sp>
      <p:sp>
        <p:nvSpPr>
          <p:cNvPr id="4" name="Slide Number Placeholder 3"/>
          <p:cNvSpPr>
            <a:spLocks noGrp="1"/>
          </p:cNvSpPr>
          <p:nvPr>
            <p:ph type="sldNum" sz="quarter" idx="5"/>
          </p:nvPr>
        </p:nvSpPr>
        <p:spPr/>
        <p:txBody>
          <a:bodyPr/>
          <a:lstStyle/>
          <a:p>
            <a:fld id="{1F55A7FD-54BF-574C-891A-B569C784C0C0}" type="slidenum">
              <a:rPr lang="en-US" smtClean="0"/>
              <a:t>4</a:t>
            </a:fld>
            <a:endParaRPr lang="en-US"/>
          </a:p>
        </p:txBody>
      </p:sp>
    </p:spTree>
    <p:extLst>
      <p:ext uri="{BB962C8B-B14F-4D97-AF65-F5344CB8AC3E}">
        <p14:creationId xmlns:p14="http://schemas.microsoft.com/office/powerpoint/2010/main" val="9452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relaxation rate does slow down with </a:t>
            </a:r>
            <a:r>
              <a:rPr lang="en-US" dirty="0" err="1"/>
              <a:t>tage</a:t>
            </a:r>
            <a:r>
              <a:rPr lang="en-US" dirty="0"/>
              <a:t>. We noticed that it scales linearly with scattering vector q, which is not diffusion but ballistic dynamic, so we quantify the dynamic by a linear velocity </a:t>
            </a:r>
            <a:r>
              <a:rPr lang="en-US" dirty="0" err="1"/>
              <a:t>Vp</a:t>
            </a:r>
            <a:r>
              <a:rPr lang="en-US" dirty="0"/>
              <a:t> and plot that as a function of the filament aging after printing. Dynamics rapidly decay under UV, and much faster at highest UV intensity. Interesting, dynamics continue to evolve up to 10 minutes after the print has finished. This has implications for rapid printing approaches, where the filament is still developing structure as the filaments are added to the part.</a:t>
            </a:r>
          </a:p>
          <a:p>
            <a:endParaRPr lang="en-US" dirty="0"/>
          </a:p>
          <a:p>
            <a:r>
              <a:rPr lang="en-US" dirty="0"/>
              <a:t>Regular printing, hacked and slashed to remove some weird data points</a:t>
            </a:r>
          </a:p>
          <a:p>
            <a:endParaRPr lang="en-US" dirty="0"/>
          </a:p>
          <a:p>
            <a:pPr marL="285750" indent="-285750">
              <a:buFont typeface="Arial" panose="020B0604020202020204" pitchFamily="34" charset="0"/>
              <a:buChar char="•"/>
            </a:pPr>
            <a:r>
              <a:rPr lang="en-US" sz="2400" dirty="0"/>
              <a:t>KWW exponent 𝛾 increases from 1 to 2 with aging</a:t>
            </a:r>
          </a:p>
          <a:p>
            <a:pPr marL="742950" lvl="1" indent="-285750">
              <a:buFont typeface="Arial" panose="020B0604020202020204" pitchFamily="34" charset="0"/>
              <a:buChar char="•"/>
            </a:pPr>
            <a:r>
              <a:rPr lang="en-US" sz="2400" dirty="0"/>
              <a:t>diffusive to compressed</a:t>
            </a:r>
          </a:p>
          <a:p>
            <a:endParaRPr lang="en-US" dirty="0"/>
          </a:p>
          <a:p>
            <a:r>
              <a:rPr lang="en-US" dirty="0"/>
              <a:t>From Paper figure 6</a:t>
            </a:r>
          </a:p>
          <a:p>
            <a:endParaRPr lang="en-US" dirty="0"/>
          </a:p>
          <a:p>
            <a:r>
              <a:rPr lang="en-US" sz="2400" b="1" dirty="0"/>
              <a:t>UV Curing:</a:t>
            </a:r>
          </a:p>
          <a:p>
            <a:pPr marL="285750" indent="-285750">
              <a:buFont typeface="Arial" panose="020B0604020202020204" pitchFamily="34" charset="0"/>
              <a:buChar char="•"/>
            </a:pPr>
            <a:r>
              <a:rPr lang="en-US" sz="2400" dirty="0"/>
              <a:t>Two stage aging process:</a:t>
            </a:r>
          </a:p>
          <a:p>
            <a:pPr marL="742950" lvl="1" indent="-285750">
              <a:buFont typeface="Arial" panose="020B0604020202020204" pitchFamily="34" charset="0"/>
              <a:buChar char="•"/>
            </a:pPr>
            <a:r>
              <a:rPr lang="en-US" sz="2400" b="1" dirty="0"/>
              <a:t>In-situ: </a:t>
            </a:r>
            <a:r>
              <a:rPr lang="en-US" sz="2400" dirty="0"/>
              <a:t>Power-law decay of</a:t>
            </a:r>
            <a:r>
              <a:rPr lang="en-US" sz="2400" b="1" i="1" dirty="0"/>
              <a:t> </a:t>
            </a:r>
            <a:r>
              <a:rPr lang="en-US" sz="2400" i="1" dirty="0" err="1"/>
              <a:t>V</a:t>
            </a:r>
            <a:r>
              <a:rPr lang="en-US" sz="2400" i="1" baseline="-25000" dirty="0" err="1"/>
              <a:t>p</a:t>
            </a:r>
            <a:endParaRPr lang="en-US" sz="2400" i="1" baseline="-25000" dirty="0"/>
          </a:p>
          <a:p>
            <a:pPr marL="742950" lvl="1" indent="-285750">
              <a:buFont typeface="Arial" panose="020B0604020202020204" pitchFamily="34" charset="0"/>
              <a:buChar char="•"/>
            </a:pPr>
            <a:r>
              <a:rPr lang="en-US" sz="2400" b="1" dirty="0"/>
              <a:t>Post: </a:t>
            </a:r>
            <a:r>
              <a:rPr lang="en-US" sz="2400" dirty="0"/>
              <a:t>Slower final dynamics with higher UV dose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Maybe don’t need so many words on this slide, you can clean up a little bit an put insets of the two different two time correlation functions showing the DH undulations and the saturated ones for 100 %</a:t>
            </a:r>
          </a:p>
          <a:p>
            <a:r>
              <a:rPr lang="en-US" dirty="0">
                <a:highlight>
                  <a:srgbClr val="FFFF00"/>
                </a:highlight>
              </a:rPr>
              <a:t>Think about the big symbols and dotted lines if this is too simplified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Also would be cool to have the UV shading zone on there to really highly the induced dynamics and further decay.</a:t>
            </a:r>
          </a:p>
          <a:p>
            <a:endParaRPr lang="en-US" dirty="0"/>
          </a:p>
        </p:txBody>
      </p:sp>
      <p:sp>
        <p:nvSpPr>
          <p:cNvPr id="4" name="Slide Number Placeholder 3"/>
          <p:cNvSpPr>
            <a:spLocks noGrp="1"/>
          </p:cNvSpPr>
          <p:nvPr>
            <p:ph type="sldNum" sz="quarter" idx="5"/>
          </p:nvPr>
        </p:nvSpPr>
        <p:spPr/>
        <p:txBody>
          <a:bodyPr/>
          <a:lstStyle/>
          <a:p>
            <a:fld id="{1F55A7FD-54BF-574C-891A-B569C784C0C0}" type="slidenum">
              <a:rPr lang="en-US" smtClean="0"/>
              <a:t>6</a:t>
            </a:fld>
            <a:endParaRPr lang="en-US"/>
          </a:p>
        </p:txBody>
      </p:sp>
    </p:spTree>
    <p:extLst>
      <p:ext uri="{BB962C8B-B14F-4D97-AF65-F5344CB8AC3E}">
        <p14:creationId xmlns:p14="http://schemas.microsoft.com/office/powerpoint/2010/main" val="3327011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92A4-4806-51F5-F4A4-9912C362E382}"/>
              </a:ext>
            </a:extLst>
          </p:cNvPr>
          <p:cNvSpPr>
            <a:spLocks noGrp="1"/>
          </p:cNvSpPr>
          <p:nvPr>
            <p:ph type="ctrTitle"/>
          </p:nvPr>
        </p:nvSpPr>
        <p:spPr>
          <a:xfrm>
            <a:off x="1524000" y="1122363"/>
            <a:ext cx="9144000" cy="2387600"/>
          </a:xfrm>
        </p:spPr>
        <p:txBody>
          <a:bodyPr anchor="ctr" anchorCtr="0">
            <a:normAutofit/>
          </a:bodyPr>
          <a:lstStyle>
            <a:lvl1pPr algn="ctr">
              <a:defRPr sz="6000">
                <a:solidFill>
                  <a:schemeClr val="tx1"/>
                </a:solidFill>
                <a:latin typeface="Open Sans Medium" pitchFamily="2" charset="0"/>
                <a:ea typeface="Open Sans Medium" pitchFamily="2" charset="0"/>
                <a:cs typeface="Open Sans Medium"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EE8C6C-2CFD-7690-94A1-3460EF986A05}"/>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6" name="Picture 15" descr="A red logo on a black background&#10;&#10;Description automatically generated with low confidence">
            <a:extLst>
              <a:ext uri="{FF2B5EF4-FFF2-40B4-BE49-F238E27FC236}">
                <a16:creationId xmlns:a16="http://schemas.microsoft.com/office/drawing/2014/main" id="{3F789B45-2857-F278-07A5-00EB3AF70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257" y="104775"/>
            <a:ext cx="1837015" cy="850337"/>
          </a:xfrm>
          <a:prstGeom prst="rect">
            <a:avLst/>
          </a:prstGeom>
        </p:spPr>
      </p:pic>
      <p:sp>
        <p:nvSpPr>
          <p:cNvPr id="7" name="Date Placeholder 3">
            <a:extLst>
              <a:ext uri="{FF2B5EF4-FFF2-40B4-BE49-F238E27FC236}">
                <a16:creationId xmlns:a16="http://schemas.microsoft.com/office/drawing/2014/main" id="{A85C43C8-EBF1-AE4A-C269-1809BFA87A34}"/>
              </a:ext>
            </a:extLst>
          </p:cNvPr>
          <p:cNvSpPr>
            <a:spLocks noGrp="1"/>
          </p:cNvSpPr>
          <p:nvPr>
            <p:ph type="dt" sz="half" idx="2"/>
          </p:nvPr>
        </p:nvSpPr>
        <p:spPr>
          <a:xfrm>
            <a:off x="4724400" y="5295900"/>
            <a:ext cx="2743200" cy="365125"/>
          </a:xfrm>
          <a:prstGeom prst="rect">
            <a:avLst/>
          </a:prstGeom>
        </p:spPr>
        <p:txBody>
          <a:bodyPr vert="horz" lIns="91440" tIns="45720" rIns="91440" bIns="45720" rtlCol="0" anchor="ctr"/>
          <a:lstStyle>
            <a:lvl1pPr algn="ctr">
              <a:defRPr sz="1400">
                <a:solidFill>
                  <a:schemeClr val="tx1"/>
                </a:solidFill>
                <a:latin typeface="Open Sans Medium" pitchFamily="2" charset="0"/>
                <a:ea typeface="Open Sans Medium" pitchFamily="2" charset="0"/>
                <a:cs typeface="Open Sans Medium" pitchFamily="2" charset="0"/>
              </a:defRPr>
            </a:lvl1pPr>
          </a:lstStyle>
          <a:p>
            <a:fld id="{C9ECED22-E740-9C4A-8FAD-32E22AD1F7CE}" type="datetimeFigureOut">
              <a:rPr lang="en-US" smtClean="0"/>
              <a:t>3/24/25</a:t>
            </a:fld>
            <a:endParaRPr lang="en-US"/>
          </a:p>
        </p:txBody>
      </p:sp>
      <p:sp>
        <p:nvSpPr>
          <p:cNvPr id="4" name="Rectangle 3">
            <a:extLst>
              <a:ext uri="{FF2B5EF4-FFF2-40B4-BE49-F238E27FC236}">
                <a16:creationId xmlns:a16="http://schemas.microsoft.com/office/drawing/2014/main" id="{962D75CF-2F9F-57D9-A27D-B28DF90283E2}"/>
              </a:ext>
            </a:extLst>
          </p:cNvPr>
          <p:cNvSpPr/>
          <p:nvPr/>
        </p:nvSpPr>
        <p:spPr>
          <a:xfrm>
            <a:off x="3048" y="6656832"/>
            <a:ext cx="12188952" cy="201168"/>
          </a:xfrm>
          <a:prstGeom prst="rect">
            <a:avLst/>
          </a:prstGeom>
          <a:solidFill>
            <a:srgbClr val="E0012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Open Sans SemiBold" pitchFamily="2" charset="0"/>
                <a:ea typeface="Open Sans SemiBold" pitchFamily="2" charset="0"/>
                <a:cs typeface="Open Sans SemiBold" pitchFamily="2" charset="0"/>
              </a:rPr>
              <a:t>RheOhio Lab					</a:t>
            </a:r>
            <a:r>
              <a:rPr lang="en-US" sz="1100" b="0" i="0" dirty="0">
                <a:solidFill>
                  <a:schemeClr val="bg1"/>
                </a:solidFill>
                <a:effectLst/>
                <a:latin typeface="Open Sans SemiBold" pitchFamily="2" charset="0"/>
                <a:ea typeface="Open Sans SemiBold" pitchFamily="2" charset="0"/>
                <a:cs typeface="Open Sans SemiBold" pitchFamily="2" charset="0"/>
              </a:rPr>
              <a:t>Department of Chemical Engineering</a:t>
            </a:r>
            <a:endParaRPr lang="en-US" sz="1100" b="0" i="1" dirty="0">
              <a:solidFill>
                <a:schemeClr val="bg1"/>
              </a:solidFill>
              <a:effectLst/>
              <a:latin typeface="Open Sans SemiBold" pitchFamily="2" charset="0"/>
              <a:ea typeface="Open Sans SemiBold" pitchFamily="2" charset="0"/>
              <a:cs typeface="Open Sans SemiBold" pitchFamily="2" charset="0"/>
            </a:endParaRPr>
          </a:p>
        </p:txBody>
      </p:sp>
      <p:sp>
        <p:nvSpPr>
          <p:cNvPr id="5" name="Slide Number Placeholder 5">
            <a:extLst>
              <a:ext uri="{FF2B5EF4-FFF2-40B4-BE49-F238E27FC236}">
                <a16:creationId xmlns:a16="http://schemas.microsoft.com/office/drawing/2014/main" id="{FBDCED94-48C1-6820-9068-6507C2289E1C}"/>
              </a:ext>
            </a:extLst>
          </p:cNvPr>
          <p:cNvSpPr>
            <a:spLocks noGrp="1"/>
          </p:cNvSpPr>
          <p:nvPr>
            <p:ph type="sldNum" sz="quarter" idx="4"/>
          </p:nvPr>
        </p:nvSpPr>
        <p:spPr>
          <a:xfrm>
            <a:off x="10501056" y="6626611"/>
            <a:ext cx="1249218" cy="261610"/>
          </a:xfrm>
          <a:prstGeom prst="rect">
            <a:avLst/>
          </a:prstGeom>
        </p:spPr>
        <p:txBody>
          <a:bodyPr vert="horz" lIns="91440" tIns="45720" rIns="91440" bIns="45720" rtlCol="0" anchor="ctr">
            <a:spAutoFit/>
          </a:bodyPr>
          <a:lstStyle>
            <a:lvl1pPr algn="r">
              <a:defRPr sz="1100">
                <a:solidFill>
                  <a:schemeClr val="bg1"/>
                </a:solidFill>
                <a:latin typeface="Open Sans" pitchFamily="2" charset="0"/>
                <a:ea typeface="Open Sans" pitchFamily="2" charset="0"/>
                <a:cs typeface="Open Sans" pitchFamily="2" charset="0"/>
              </a:defRPr>
            </a:lvl1pPr>
          </a:lstStyle>
          <a:p>
            <a:fld id="{AA548BF1-1E88-EE42-BB59-8AFB51479FF9}" type="slidenum">
              <a:rPr lang="en-US" smtClean="0"/>
              <a:t>‹#›</a:t>
            </a:fld>
            <a:endParaRPr lang="en-US"/>
          </a:p>
        </p:txBody>
      </p:sp>
    </p:spTree>
    <p:extLst>
      <p:ext uri="{BB962C8B-B14F-4D97-AF65-F5344CB8AC3E}">
        <p14:creationId xmlns:p14="http://schemas.microsoft.com/office/powerpoint/2010/main" val="263604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084FB5-D0E3-7E5B-D755-EE32133718EF}"/>
              </a:ext>
            </a:extLst>
          </p:cNvPr>
          <p:cNvSpPr txBox="1"/>
          <p:nvPr/>
        </p:nvSpPr>
        <p:spPr>
          <a:xfrm>
            <a:off x="3029807" y="2700337"/>
            <a:ext cx="6132386" cy="1457325"/>
          </a:xfrm>
          <a:prstGeom prst="rect">
            <a:avLst/>
          </a:prstGeom>
          <a:noFill/>
        </p:spPr>
        <p:txBody>
          <a:bodyPr wrap="square" rtlCol="0" anchor="ctr" anchorCtr="0">
            <a:normAutofit/>
          </a:bodyPr>
          <a:lstStyle/>
          <a:p>
            <a:pPr algn="ctr"/>
            <a:r>
              <a:rPr lang="en-US" sz="6000" b="0" dirty="0">
                <a:solidFill>
                  <a:schemeClr val="tx1"/>
                </a:solidFill>
                <a:latin typeface="Algerian" panose="04020705040A02060702" pitchFamily="82" charset="0"/>
                <a:ea typeface="Open Sans" pitchFamily="2" charset="0"/>
                <a:cs typeface="Open Sans" pitchFamily="2" charset="0"/>
              </a:rPr>
              <a:t>T h a n k  Y o u !</a:t>
            </a:r>
          </a:p>
        </p:txBody>
      </p:sp>
      <p:pic>
        <p:nvPicPr>
          <p:cNvPr id="6" name="Picture 5" descr="A red logo on a black background&#10;&#10;Description automatically generated with low confidence">
            <a:extLst>
              <a:ext uri="{FF2B5EF4-FFF2-40B4-BE49-F238E27FC236}">
                <a16:creationId xmlns:a16="http://schemas.microsoft.com/office/drawing/2014/main" id="{F5615555-7679-722E-8A9D-890E93835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257" y="104775"/>
            <a:ext cx="1837015" cy="850337"/>
          </a:xfrm>
          <a:prstGeom prst="rect">
            <a:avLst/>
          </a:prstGeom>
        </p:spPr>
      </p:pic>
    </p:spTree>
    <p:extLst>
      <p:ext uri="{BB962C8B-B14F-4D97-AF65-F5344CB8AC3E}">
        <p14:creationId xmlns:p14="http://schemas.microsoft.com/office/powerpoint/2010/main" val="989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2677FC-9DD0-0058-D968-CFE6F396C247}"/>
              </a:ext>
            </a:extLst>
          </p:cNvPr>
          <p:cNvSpPr>
            <a:spLocks noGrp="1"/>
          </p:cNvSpPr>
          <p:nvPr>
            <p:ph type="title"/>
          </p:nvPr>
        </p:nvSpPr>
        <p:spPr>
          <a:xfrm>
            <a:off x="0" y="0"/>
            <a:ext cx="12188952" cy="822960"/>
          </a:xfrm>
        </p:spPr>
        <p:txBody>
          <a:bodyPr lIns="228600">
            <a:normAutofit/>
          </a:bodyPr>
          <a:lstStyle>
            <a:lvl1pPr>
              <a:defRPr sz="4000">
                <a:solidFill>
                  <a:schemeClr val="tx1"/>
                </a:solidFill>
                <a:latin typeface="Open Sans Medium" pitchFamily="2" charset="0"/>
                <a:ea typeface="Open Sans Medium" pitchFamily="2" charset="0"/>
                <a:cs typeface="Open Sans Medium" pitchFamily="2"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8E5F75B0-D1DF-FEAE-FDA8-459D1334CEC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34173" y="45720"/>
            <a:ext cx="832202" cy="731520"/>
          </a:xfrm>
          <a:prstGeom prst="rect">
            <a:avLst/>
          </a:prstGeom>
        </p:spPr>
      </p:pic>
      <p:cxnSp>
        <p:nvCxnSpPr>
          <p:cNvPr id="6" name="Straight Connector 5">
            <a:extLst>
              <a:ext uri="{FF2B5EF4-FFF2-40B4-BE49-F238E27FC236}">
                <a16:creationId xmlns:a16="http://schemas.microsoft.com/office/drawing/2014/main" id="{72017C31-769D-7A9B-1471-8AB83D3ABEFA}"/>
              </a:ext>
            </a:extLst>
          </p:cNvPr>
          <p:cNvCxnSpPr>
            <a:cxnSpLocks/>
          </p:cNvCxnSpPr>
          <p:nvPr/>
        </p:nvCxnSpPr>
        <p:spPr>
          <a:xfrm>
            <a:off x="914400" y="822960"/>
            <a:ext cx="8302752" cy="0"/>
          </a:xfrm>
          <a:prstGeom prst="line">
            <a:avLst/>
          </a:prstGeom>
          <a:ln w="31750" cap="flat" cmpd="sng">
            <a:solidFill>
              <a:schemeClr val="tx1"/>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03E004C3-27B5-19D7-603B-6D662D9B29FA}"/>
              </a:ext>
            </a:extLst>
          </p:cNvPr>
          <p:cNvSpPr>
            <a:spLocks noGrp="1"/>
          </p:cNvSpPr>
          <p:nvPr>
            <p:ph idx="10"/>
          </p:nvPr>
        </p:nvSpPr>
        <p:spPr>
          <a:xfrm>
            <a:off x="289557" y="1097279"/>
            <a:ext cx="11612884" cy="493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BAAFDA36-D43C-55A0-2615-92801CAE2493}"/>
              </a:ext>
            </a:extLst>
          </p:cNvPr>
          <p:cNvSpPr/>
          <p:nvPr/>
        </p:nvSpPr>
        <p:spPr>
          <a:xfrm>
            <a:off x="3048" y="6656832"/>
            <a:ext cx="12188952" cy="201168"/>
          </a:xfrm>
          <a:prstGeom prst="rect">
            <a:avLst/>
          </a:prstGeom>
          <a:solidFill>
            <a:srgbClr val="E0012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Open Sans SemiBold" pitchFamily="2" charset="0"/>
                <a:ea typeface="Open Sans SemiBold" pitchFamily="2" charset="0"/>
                <a:cs typeface="Open Sans SemiBold" pitchFamily="2" charset="0"/>
              </a:rPr>
              <a:t>RheOhio Lab					</a:t>
            </a:r>
            <a:r>
              <a:rPr lang="en-US" sz="1100" b="0" i="0" dirty="0">
                <a:solidFill>
                  <a:schemeClr val="bg1"/>
                </a:solidFill>
                <a:effectLst/>
                <a:latin typeface="Open Sans SemiBold" pitchFamily="2" charset="0"/>
                <a:ea typeface="Open Sans SemiBold" pitchFamily="2" charset="0"/>
                <a:cs typeface="Open Sans SemiBold" pitchFamily="2" charset="0"/>
              </a:rPr>
              <a:t>Department of Chemical Engineering</a:t>
            </a:r>
            <a:endParaRPr lang="en-US" sz="1100" b="0" i="1" dirty="0">
              <a:solidFill>
                <a:schemeClr val="bg1"/>
              </a:solidFill>
              <a:effectLst/>
              <a:latin typeface="Open Sans SemiBold" pitchFamily="2" charset="0"/>
              <a:ea typeface="Open Sans SemiBold" pitchFamily="2" charset="0"/>
              <a:cs typeface="Open Sans SemiBold" pitchFamily="2" charset="0"/>
            </a:endParaRPr>
          </a:p>
        </p:txBody>
      </p:sp>
      <p:sp>
        <p:nvSpPr>
          <p:cNvPr id="9" name="Slide Number Placeholder 5">
            <a:extLst>
              <a:ext uri="{FF2B5EF4-FFF2-40B4-BE49-F238E27FC236}">
                <a16:creationId xmlns:a16="http://schemas.microsoft.com/office/drawing/2014/main" id="{40397AC2-3E5D-2599-7C72-30FD7525BD8E}"/>
              </a:ext>
            </a:extLst>
          </p:cNvPr>
          <p:cNvSpPr>
            <a:spLocks noGrp="1"/>
          </p:cNvSpPr>
          <p:nvPr>
            <p:ph type="sldNum" sz="quarter" idx="4"/>
          </p:nvPr>
        </p:nvSpPr>
        <p:spPr>
          <a:xfrm>
            <a:off x="10501056" y="6626611"/>
            <a:ext cx="1249218" cy="261610"/>
          </a:xfrm>
          <a:prstGeom prst="rect">
            <a:avLst/>
          </a:prstGeom>
        </p:spPr>
        <p:txBody>
          <a:bodyPr vert="horz" lIns="91440" tIns="45720" rIns="91440" bIns="45720" rtlCol="0" anchor="ctr">
            <a:spAutoFit/>
          </a:bodyPr>
          <a:lstStyle>
            <a:lvl1pPr algn="r">
              <a:defRPr sz="1100">
                <a:solidFill>
                  <a:schemeClr val="bg1"/>
                </a:solidFill>
                <a:latin typeface="Open Sans" pitchFamily="2" charset="0"/>
                <a:ea typeface="Open Sans" pitchFamily="2" charset="0"/>
                <a:cs typeface="Open Sans" pitchFamily="2" charset="0"/>
              </a:defRPr>
            </a:lvl1pPr>
          </a:lstStyle>
          <a:p>
            <a:fld id="{AA548BF1-1E88-EE42-BB59-8AFB51479FF9}" type="slidenum">
              <a:rPr lang="en-US" smtClean="0"/>
              <a:t>‹#›</a:t>
            </a:fld>
            <a:endParaRPr lang="en-US"/>
          </a:p>
        </p:txBody>
      </p:sp>
      <p:cxnSp>
        <p:nvCxnSpPr>
          <p:cNvPr id="10" name="Straight Connector 9">
            <a:extLst>
              <a:ext uri="{FF2B5EF4-FFF2-40B4-BE49-F238E27FC236}">
                <a16:creationId xmlns:a16="http://schemas.microsoft.com/office/drawing/2014/main" id="{15FBFBCC-7DC9-1598-4B1F-48F7DED74FD7}"/>
              </a:ext>
            </a:extLst>
          </p:cNvPr>
          <p:cNvCxnSpPr>
            <a:cxnSpLocks/>
          </p:cNvCxnSpPr>
          <p:nvPr/>
        </p:nvCxnSpPr>
        <p:spPr>
          <a:xfrm>
            <a:off x="2787699" y="876300"/>
            <a:ext cx="8302752" cy="0"/>
          </a:xfrm>
          <a:prstGeom prst="line">
            <a:avLst/>
          </a:prstGeom>
          <a:ln w="31750" cap="flat" cmpd="sng">
            <a:solidFill>
              <a:srgbClr val="E00122"/>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1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2081-EECC-D861-554E-FCAF9E2860FE}"/>
              </a:ext>
            </a:extLst>
          </p:cNvPr>
          <p:cNvSpPr>
            <a:spLocks noGrp="1"/>
          </p:cNvSpPr>
          <p:nvPr>
            <p:ph type="title"/>
          </p:nvPr>
        </p:nvSpPr>
        <p:spPr>
          <a:xfrm>
            <a:off x="838200" y="1981200"/>
            <a:ext cx="10515600" cy="2114550"/>
          </a:xfrm>
        </p:spPr>
        <p:txBody>
          <a:bodyPr anchor="ctr" anchorCtr="0">
            <a:noAutofit/>
          </a:bodyPr>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F20D226-F33F-2CD4-AD16-1A6ADB9B5A3C}"/>
              </a:ext>
            </a:extLst>
          </p:cNvPr>
          <p:cNvSpPr>
            <a:spLocks noGrp="1"/>
          </p:cNvSpPr>
          <p:nvPr>
            <p:ph type="body" idx="1"/>
          </p:nvPr>
        </p:nvSpPr>
        <p:spPr>
          <a:xfrm>
            <a:off x="838200" y="4223311"/>
            <a:ext cx="10515600" cy="1056725"/>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653E662F-BE0C-6AD0-AF3C-AFACDD3750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34173" y="45720"/>
            <a:ext cx="832202" cy="731520"/>
          </a:xfrm>
          <a:prstGeom prst="rect">
            <a:avLst/>
          </a:prstGeom>
        </p:spPr>
      </p:pic>
      <p:sp>
        <p:nvSpPr>
          <p:cNvPr id="4" name="Rectangle 3">
            <a:extLst>
              <a:ext uri="{FF2B5EF4-FFF2-40B4-BE49-F238E27FC236}">
                <a16:creationId xmlns:a16="http://schemas.microsoft.com/office/drawing/2014/main" id="{A3110382-B77A-52EA-BF69-2E8698807DD3}"/>
              </a:ext>
            </a:extLst>
          </p:cNvPr>
          <p:cNvSpPr/>
          <p:nvPr/>
        </p:nvSpPr>
        <p:spPr>
          <a:xfrm>
            <a:off x="3048" y="6656832"/>
            <a:ext cx="12188952" cy="201168"/>
          </a:xfrm>
          <a:prstGeom prst="rect">
            <a:avLst/>
          </a:prstGeom>
          <a:solidFill>
            <a:srgbClr val="E0012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Open Sans SemiBold" pitchFamily="2" charset="0"/>
                <a:ea typeface="Open Sans SemiBold" pitchFamily="2" charset="0"/>
                <a:cs typeface="Open Sans SemiBold" pitchFamily="2" charset="0"/>
              </a:rPr>
              <a:t>RheOhio Lab					</a:t>
            </a:r>
            <a:r>
              <a:rPr lang="en-US" sz="1100" b="0" i="0" dirty="0">
                <a:solidFill>
                  <a:schemeClr val="bg1"/>
                </a:solidFill>
                <a:effectLst/>
                <a:latin typeface="Open Sans SemiBold" pitchFamily="2" charset="0"/>
                <a:ea typeface="Open Sans SemiBold" pitchFamily="2" charset="0"/>
                <a:cs typeface="Open Sans SemiBold" pitchFamily="2" charset="0"/>
              </a:rPr>
              <a:t>Department of Chemical Engineering</a:t>
            </a:r>
            <a:endParaRPr lang="en-US" sz="1100" b="0" i="1" dirty="0">
              <a:solidFill>
                <a:schemeClr val="bg1"/>
              </a:solidFill>
              <a:effectLst/>
              <a:latin typeface="Open Sans SemiBold" pitchFamily="2" charset="0"/>
              <a:ea typeface="Open Sans SemiBold" pitchFamily="2" charset="0"/>
              <a:cs typeface="Open Sans SemiBold" pitchFamily="2" charset="0"/>
            </a:endParaRPr>
          </a:p>
        </p:txBody>
      </p:sp>
      <p:sp>
        <p:nvSpPr>
          <p:cNvPr id="5" name="Slide Number Placeholder 5">
            <a:extLst>
              <a:ext uri="{FF2B5EF4-FFF2-40B4-BE49-F238E27FC236}">
                <a16:creationId xmlns:a16="http://schemas.microsoft.com/office/drawing/2014/main" id="{46C51927-FF79-405A-C3AE-5211EC95CF09}"/>
              </a:ext>
            </a:extLst>
          </p:cNvPr>
          <p:cNvSpPr>
            <a:spLocks noGrp="1"/>
          </p:cNvSpPr>
          <p:nvPr>
            <p:ph type="sldNum" sz="quarter" idx="4"/>
          </p:nvPr>
        </p:nvSpPr>
        <p:spPr>
          <a:xfrm>
            <a:off x="10501056" y="6626611"/>
            <a:ext cx="1249218" cy="261610"/>
          </a:xfrm>
          <a:prstGeom prst="rect">
            <a:avLst/>
          </a:prstGeom>
        </p:spPr>
        <p:txBody>
          <a:bodyPr vert="horz" lIns="91440" tIns="45720" rIns="91440" bIns="45720" rtlCol="0" anchor="ctr">
            <a:spAutoFit/>
          </a:bodyPr>
          <a:lstStyle>
            <a:lvl1pPr algn="r">
              <a:defRPr sz="1100">
                <a:solidFill>
                  <a:schemeClr val="bg1"/>
                </a:solidFill>
                <a:latin typeface="Open Sans" pitchFamily="2" charset="0"/>
                <a:ea typeface="Open Sans" pitchFamily="2" charset="0"/>
                <a:cs typeface="Open Sans" pitchFamily="2" charset="0"/>
              </a:defRPr>
            </a:lvl1pPr>
          </a:lstStyle>
          <a:p>
            <a:fld id="{AA548BF1-1E88-EE42-BB59-8AFB51479FF9}" type="slidenum">
              <a:rPr lang="en-US" smtClean="0"/>
              <a:t>‹#›</a:t>
            </a:fld>
            <a:endParaRPr lang="en-US"/>
          </a:p>
        </p:txBody>
      </p:sp>
    </p:spTree>
    <p:extLst>
      <p:ext uri="{BB962C8B-B14F-4D97-AF65-F5344CB8AC3E}">
        <p14:creationId xmlns:p14="http://schemas.microsoft.com/office/powerpoint/2010/main" val="28516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747DB2-AE67-267F-75E8-7E5023B32CC8}"/>
              </a:ext>
            </a:extLst>
          </p:cNvPr>
          <p:cNvSpPr>
            <a:spLocks noGrp="1"/>
          </p:cNvSpPr>
          <p:nvPr>
            <p:ph sz="half" idx="1"/>
          </p:nvPr>
        </p:nvSpPr>
        <p:spPr>
          <a:xfrm>
            <a:off x="289559" y="1097280"/>
            <a:ext cx="566928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2242DA5-58D3-3379-7625-6C1DCD81A98D}"/>
              </a:ext>
            </a:extLst>
          </p:cNvPr>
          <p:cNvSpPr>
            <a:spLocks noGrp="1"/>
          </p:cNvSpPr>
          <p:nvPr>
            <p:ph sz="half" idx="2"/>
          </p:nvPr>
        </p:nvSpPr>
        <p:spPr>
          <a:xfrm>
            <a:off x="6233163" y="1097280"/>
            <a:ext cx="566928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2D2B617B-56F0-6524-5EA0-9A45BA2CA762}"/>
              </a:ext>
            </a:extLst>
          </p:cNvPr>
          <p:cNvSpPr/>
          <p:nvPr/>
        </p:nvSpPr>
        <p:spPr>
          <a:xfrm>
            <a:off x="3048" y="6656832"/>
            <a:ext cx="12188952" cy="201168"/>
          </a:xfrm>
          <a:prstGeom prst="rect">
            <a:avLst/>
          </a:prstGeom>
          <a:solidFill>
            <a:srgbClr val="E0012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Open Sans SemiBold" pitchFamily="2" charset="0"/>
                <a:ea typeface="Open Sans SemiBold" pitchFamily="2" charset="0"/>
                <a:cs typeface="Open Sans SemiBold" pitchFamily="2" charset="0"/>
              </a:rPr>
              <a:t>RheOhio Lab					</a:t>
            </a:r>
            <a:r>
              <a:rPr lang="en-US" sz="1100" b="0" i="0" dirty="0">
                <a:solidFill>
                  <a:schemeClr val="bg1"/>
                </a:solidFill>
                <a:effectLst/>
                <a:latin typeface="Open Sans SemiBold" pitchFamily="2" charset="0"/>
                <a:ea typeface="Open Sans SemiBold" pitchFamily="2" charset="0"/>
                <a:cs typeface="Open Sans SemiBold" pitchFamily="2" charset="0"/>
              </a:rPr>
              <a:t>Department of Chemical Engineering</a:t>
            </a:r>
            <a:endParaRPr lang="en-US" sz="1100" b="0" i="1" dirty="0">
              <a:solidFill>
                <a:schemeClr val="bg1"/>
              </a:solidFill>
              <a:effectLst/>
              <a:latin typeface="Open Sans SemiBold" pitchFamily="2" charset="0"/>
              <a:ea typeface="Open Sans SemiBold" pitchFamily="2" charset="0"/>
              <a:cs typeface="Open Sans SemiBold" pitchFamily="2" charset="0"/>
            </a:endParaRPr>
          </a:p>
        </p:txBody>
      </p:sp>
      <p:sp>
        <p:nvSpPr>
          <p:cNvPr id="6" name="Slide Number Placeholder 5">
            <a:extLst>
              <a:ext uri="{FF2B5EF4-FFF2-40B4-BE49-F238E27FC236}">
                <a16:creationId xmlns:a16="http://schemas.microsoft.com/office/drawing/2014/main" id="{091F1950-1876-CE9E-999F-03B5EEEEE245}"/>
              </a:ext>
            </a:extLst>
          </p:cNvPr>
          <p:cNvSpPr>
            <a:spLocks noGrp="1"/>
          </p:cNvSpPr>
          <p:nvPr>
            <p:ph type="sldNum" sz="quarter" idx="4"/>
          </p:nvPr>
        </p:nvSpPr>
        <p:spPr>
          <a:xfrm>
            <a:off x="10501056" y="6626611"/>
            <a:ext cx="1249218" cy="261610"/>
          </a:xfrm>
          <a:prstGeom prst="rect">
            <a:avLst/>
          </a:prstGeom>
        </p:spPr>
        <p:txBody>
          <a:bodyPr vert="horz" lIns="91440" tIns="45720" rIns="91440" bIns="45720" rtlCol="0" anchor="ctr">
            <a:spAutoFit/>
          </a:bodyPr>
          <a:lstStyle>
            <a:lvl1pPr algn="r">
              <a:defRPr sz="1100">
                <a:solidFill>
                  <a:schemeClr val="bg1"/>
                </a:solidFill>
                <a:latin typeface="Open Sans" pitchFamily="2" charset="0"/>
                <a:ea typeface="Open Sans" pitchFamily="2" charset="0"/>
                <a:cs typeface="Open Sans" pitchFamily="2" charset="0"/>
              </a:defRPr>
            </a:lvl1pPr>
          </a:lstStyle>
          <a:p>
            <a:fld id="{AA548BF1-1E88-EE42-BB59-8AFB51479FF9}" type="slidenum">
              <a:rPr lang="en-US" smtClean="0"/>
              <a:t>‹#›</a:t>
            </a:fld>
            <a:endParaRPr lang="en-US"/>
          </a:p>
        </p:txBody>
      </p:sp>
      <p:sp>
        <p:nvSpPr>
          <p:cNvPr id="7" name="Title 1">
            <a:extLst>
              <a:ext uri="{FF2B5EF4-FFF2-40B4-BE49-F238E27FC236}">
                <a16:creationId xmlns:a16="http://schemas.microsoft.com/office/drawing/2014/main" id="{75DCBEF6-596C-12B5-1F05-64D065A99ED9}"/>
              </a:ext>
            </a:extLst>
          </p:cNvPr>
          <p:cNvSpPr>
            <a:spLocks noGrp="1"/>
          </p:cNvSpPr>
          <p:nvPr>
            <p:ph type="title"/>
          </p:nvPr>
        </p:nvSpPr>
        <p:spPr>
          <a:xfrm>
            <a:off x="0" y="0"/>
            <a:ext cx="12188952" cy="822960"/>
          </a:xfrm>
        </p:spPr>
        <p:txBody>
          <a:bodyPr lIns="228600">
            <a:normAutofit/>
          </a:bodyPr>
          <a:lstStyle>
            <a:lvl1pPr>
              <a:defRPr sz="4000">
                <a:solidFill>
                  <a:schemeClr val="tx1"/>
                </a:solidFill>
                <a:latin typeface="Open Sans Medium" pitchFamily="2" charset="0"/>
                <a:ea typeface="Open Sans Medium" pitchFamily="2" charset="0"/>
                <a:cs typeface="Open Sans Medium" pitchFamily="2"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40C32470-B96E-1725-2A7D-8F02E88E6C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34173" y="45720"/>
            <a:ext cx="832202" cy="731520"/>
          </a:xfrm>
          <a:prstGeom prst="rect">
            <a:avLst/>
          </a:prstGeom>
        </p:spPr>
      </p:pic>
      <p:cxnSp>
        <p:nvCxnSpPr>
          <p:cNvPr id="11" name="Straight Connector 10">
            <a:extLst>
              <a:ext uri="{FF2B5EF4-FFF2-40B4-BE49-F238E27FC236}">
                <a16:creationId xmlns:a16="http://schemas.microsoft.com/office/drawing/2014/main" id="{C73FA598-05CF-635E-6BE4-AD83438127A7}"/>
              </a:ext>
            </a:extLst>
          </p:cNvPr>
          <p:cNvCxnSpPr>
            <a:cxnSpLocks/>
          </p:cNvCxnSpPr>
          <p:nvPr/>
        </p:nvCxnSpPr>
        <p:spPr>
          <a:xfrm>
            <a:off x="914400" y="822960"/>
            <a:ext cx="8302752" cy="0"/>
          </a:xfrm>
          <a:prstGeom prst="line">
            <a:avLst/>
          </a:prstGeom>
          <a:ln w="31750" cap="flat" cmpd="sng">
            <a:solidFill>
              <a:schemeClr val="tx1"/>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64D88A-18DB-ACD1-BAD4-E5FA7AFC6CC2}"/>
              </a:ext>
            </a:extLst>
          </p:cNvPr>
          <p:cNvCxnSpPr>
            <a:cxnSpLocks/>
          </p:cNvCxnSpPr>
          <p:nvPr/>
        </p:nvCxnSpPr>
        <p:spPr>
          <a:xfrm>
            <a:off x="2787699" y="876300"/>
            <a:ext cx="8302752" cy="0"/>
          </a:xfrm>
          <a:prstGeom prst="line">
            <a:avLst/>
          </a:prstGeom>
          <a:ln w="31750" cap="flat" cmpd="sng">
            <a:solidFill>
              <a:srgbClr val="E00122"/>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432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57868A-8600-2E07-B1CB-4241696B9B4A}"/>
              </a:ext>
            </a:extLst>
          </p:cNvPr>
          <p:cNvSpPr>
            <a:spLocks noGrp="1"/>
          </p:cNvSpPr>
          <p:nvPr>
            <p:ph type="body" idx="1"/>
          </p:nvPr>
        </p:nvSpPr>
        <p:spPr>
          <a:xfrm>
            <a:off x="289559" y="1097280"/>
            <a:ext cx="5669280" cy="823912"/>
          </a:xfrm>
        </p:spPr>
        <p:txBody>
          <a:bodyPr anchor="ctr" anchorCtr="0"/>
          <a:lstStyle>
            <a:lvl1pPr marL="0" indent="0" algn="l">
              <a:buNone/>
              <a:defRPr sz="2400" b="0">
                <a:latin typeface="Open Sans SemiBold" pitchFamily="2" charset="0"/>
                <a:ea typeface="Open Sans SemiBold" pitchFamily="2" charset="0"/>
                <a:cs typeface="Open Sans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1FD6CAE-5E3C-9749-30BD-00A842467351}"/>
              </a:ext>
            </a:extLst>
          </p:cNvPr>
          <p:cNvSpPr>
            <a:spLocks noGrp="1"/>
          </p:cNvSpPr>
          <p:nvPr>
            <p:ph type="body" sz="quarter" idx="3"/>
          </p:nvPr>
        </p:nvSpPr>
        <p:spPr>
          <a:xfrm>
            <a:off x="6233163" y="1097280"/>
            <a:ext cx="5669280" cy="823912"/>
          </a:xfrm>
        </p:spPr>
        <p:txBody>
          <a:bodyPr anchor="ctr" anchorCtr="0"/>
          <a:lstStyle>
            <a:lvl1pPr marL="0" indent="0">
              <a:buNone/>
              <a:defRPr sz="2400" b="0">
                <a:latin typeface="Open Sans SemiBold" pitchFamily="2" charset="0"/>
                <a:ea typeface="Open Sans SemiBold" pitchFamily="2" charset="0"/>
                <a:cs typeface="Open Sans Semi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8019AA-B962-A844-E18B-028BBCF4A257}"/>
              </a:ext>
            </a:extLst>
          </p:cNvPr>
          <p:cNvSpPr>
            <a:spLocks noGrp="1"/>
          </p:cNvSpPr>
          <p:nvPr>
            <p:ph sz="quarter" idx="4"/>
          </p:nvPr>
        </p:nvSpPr>
        <p:spPr>
          <a:xfrm>
            <a:off x="6233163" y="1937697"/>
            <a:ext cx="5669280" cy="4097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456CC46-FF9D-4A2A-A60C-BF88B3AD6C6A}"/>
              </a:ext>
            </a:extLst>
          </p:cNvPr>
          <p:cNvSpPr>
            <a:spLocks noGrp="1"/>
          </p:cNvSpPr>
          <p:nvPr>
            <p:ph sz="half" idx="2"/>
          </p:nvPr>
        </p:nvSpPr>
        <p:spPr>
          <a:xfrm>
            <a:off x="289559" y="1937697"/>
            <a:ext cx="5669280" cy="4097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3499627-1B99-8235-E500-86FF8824284F}"/>
              </a:ext>
            </a:extLst>
          </p:cNvPr>
          <p:cNvSpPr/>
          <p:nvPr/>
        </p:nvSpPr>
        <p:spPr>
          <a:xfrm>
            <a:off x="3048" y="6656832"/>
            <a:ext cx="12188952" cy="201168"/>
          </a:xfrm>
          <a:prstGeom prst="rect">
            <a:avLst/>
          </a:prstGeom>
          <a:solidFill>
            <a:srgbClr val="E0012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Open Sans SemiBold" pitchFamily="2" charset="0"/>
                <a:ea typeface="Open Sans SemiBold" pitchFamily="2" charset="0"/>
                <a:cs typeface="Open Sans SemiBold" pitchFamily="2" charset="0"/>
              </a:rPr>
              <a:t>RheOhio Lab					</a:t>
            </a:r>
            <a:r>
              <a:rPr lang="en-US" sz="1100" b="0" i="0" dirty="0">
                <a:solidFill>
                  <a:schemeClr val="bg1"/>
                </a:solidFill>
                <a:effectLst/>
                <a:latin typeface="Open Sans SemiBold" pitchFamily="2" charset="0"/>
                <a:ea typeface="Open Sans SemiBold" pitchFamily="2" charset="0"/>
                <a:cs typeface="Open Sans SemiBold" pitchFamily="2" charset="0"/>
              </a:rPr>
              <a:t>Department of Chemical Engineering</a:t>
            </a:r>
            <a:endParaRPr lang="en-US" sz="1100" b="0" i="1" dirty="0">
              <a:solidFill>
                <a:schemeClr val="bg1"/>
              </a:solidFill>
              <a:effectLst/>
              <a:latin typeface="Open Sans SemiBold" pitchFamily="2" charset="0"/>
              <a:ea typeface="Open Sans SemiBold" pitchFamily="2" charset="0"/>
              <a:cs typeface="Open Sans SemiBold" pitchFamily="2" charset="0"/>
            </a:endParaRPr>
          </a:p>
        </p:txBody>
      </p:sp>
      <p:sp>
        <p:nvSpPr>
          <p:cNvPr id="8" name="Slide Number Placeholder 5">
            <a:extLst>
              <a:ext uri="{FF2B5EF4-FFF2-40B4-BE49-F238E27FC236}">
                <a16:creationId xmlns:a16="http://schemas.microsoft.com/office/drawing/2014/main" id="{8799BC54-EC5F-E6D4-8D39-111FA7D95B3F}"/>
              </a:ext>
            </a:extLst>
          </p:cNvPr>
          <p:cNvSpPr>
            <a:spLocks noGrp="1"/>
          </p:cNvSpPr>
          <p:nvPr>
            <p:ph type="sldNum" sz="quarter" idx="10"/>
          </p:nvPr>
        </p:nvSpPr>
        <p:spPr>
          <a:xfrm>
            <a:off x="10501056" y="6626611"/>
            <a:ext cx="1249218" cy="261610"/>
          </a:xfrm>
          <a:prstGeom prst="rect">
            <a:avLst/>
          </a:prstGeom>
        </p:spPr>
        <p:txBody>
          <a:bodyPr vert="horz" lIns="91440" tIns="45720" rIns="91440" bIns="45720" rtlCol="0" anchor="ctr">
            <a:spAutoFit/>
          </a:bodyPr>
          <a:lstStyle>
            <a:lvl1pPr algn="r">
              <a:defRPr sz="1100">
                <a:solidFill>
                  <a:schemeClr val="bg1"/>
                </a:solidFill>
                <a:latin typeface="Open Sans" pitchFamily="2" charset="0"/>
                <a:ea typeface="Open Sans" pitchFamily="2" charset="0"/>
                <a:cs typeface="Open Sans" pitchFamily="2" charset="0"/>
              </a:defRPr>
            </a:lvl1pPr>
          </a:lstStyle>
          <a:p>
            <a:fld id="{AA548BF1-1E88-EE42-BB59-8AFB51479FF9}" type="slidenum">
              <a:rPr lang="en-US" smtClean="0"/>
              <a:t>‹#›</a:t>
            </a:fld>
            <a:endParaRPr lang="en-US"/>
          </a:p>
        </p:txBody>
      </p:sp>
      <p:sp>
        <p:nvSpPr>
          <p:cNvPr id="9" name="Title 1">
            <a:extLst>
              <a:ext uri="{FF2B5EF4-FFF2-40B4-BE49-F238E27FC236}">
                <a16:creationId xmlns:a16="http://schemas.microsoft.com/office/drawing/2014/main" id="{7CCA2429-A429-F104-2128-5278133C4A0C}"/>
              </a:ext>
            </a:extLst>
          </p:cNvPr>
          <p:cNvSpPr>
            <a:spLocks noGrp="1"/>
          </p:cNvSpPr>
          <p:nvPr>
            <p:ph type="title"/>
          </p:nvPr>
        </p:nvSpPr>
        <p:spPr>
          <a:xfrm>
            <a:off x="0" y="0"/>
            <a:ext cx="12188952" cy="822960"/>
          </a:xfrm>
        </p:spPr>
        <p:txBody>
          <a:bodyPr lIns="228600">
            <a:normAutofit/>
          </a:bodyPr>
          <a:lstStyle>
            <a:lvl1pPr>
              <a:defRPr sz="4000">
                <a:solidFill>
                  <a:schemeClr val="tx1"/>
                </a:solidFill>
                <a:latin typeface="Open Sans Medium" pitchFamily="2" charset="0"/>
                <a:ea typeface="Open Sans Medium" pitchFamily="2" charset="0"/>
                <a:cs typeface="Open Sans Medium" pitchFamily="2" charset="0"/>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6DDA709-3F87-4899-F19E-E1BAAA6134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34173" y="45720"/>
            <a:ext cx="832202" cy="731520"/>
          </a:xfrm>
          <a:prstGeom prst="rect">
            <a:avLst/>
          </a:prstGeom>
        </p:spPr>
      </p:pic>
      <p:cxnSp>
        <p:nvCxnSpPr>
          <p:cNvPr id="13" name="Straight Connector 12">
            <a:extLst>
              <a:ext uri="{FF2B5EF4-FFF2-40B4-BE49-F238E27FC236}">
                <a16:creationId xmlns:a16="http://schemas.microsoft.com/office/drawing/2014/main" id="{989BF4C0-38A2-DAA8-6ACA-6F4A98295CF4}"/>
              </a:ext>
            </a:extLst>
          </p:cNvPr>
          <p:cNvCxnSpPr>
            <a:cxnSpLocks/>
          </p:cNvCxnSpPr>
          <p:nvPr/>
        </p:nvCxnSpPr>
        <p:spPr>
          <a:xfrm>
            <a:off x="914400" y="822960"/>
            <a:ext cx="8302752" cy="0"/>
          </a:xfrm>
          <a:prstGeom prst="line">
            <a:avLst/>
          </a:prstGeom>
          <a:ln w="31750" cap="flat" cmpd="sng">
            <a:solidFill>
              <a:schemeClr val="tx1"/>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A6E807-90B5-CADB-5A66-496E3A5D3839}"/>
              </a:ext>
            </a:extLst>
          </p:cNvPr>
          <p:cNvCxnSpPr>
            <a:cxnSpLocks/>
          </p:cNvCxnSpPr>
          <p:nvPr/>
        </p:nvCxnSpPr>
        <p:spPr>
          <a:xfrm>
            <a:off x="2787699" y="876300"/>
            <a:ext cx="8302752" cy="0"/>
          </a:xfrm>
          <a:prstGeom prst="line">
            <a:avLst/>
          </a:prstGeom>
          <a:ln w="31750" cap="flat" cmpd="sng">
            <a:solidFill>
              <a:srgbClr val="E00122"/>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9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0DAE6B-AE3A-546D-5C4C-ECCF599CD5D3}"/>
              </a:ext>
            </a:extLst>
          </p:cNvPr>
          <p:cNvSpPr/>
          <p:nvPr/>
        </p:nvSpPr>
        <p:spPr>
          <a:xfrm>
            <a:off x="3048" y="6656832"/>
            <a:ext cx="12188952" cy="201168"/>
          </a:xfrm>
          <a:prstGeom prst="rect">
            <a:avLst/>
          </a:prstGeom>
          <a:solidFill>
            <a:srgbClr val="E0012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Open Sans SemiBold" pitchFamily="2" charset="0"/>
                <a:ea typeface="Open Sans SemiBold" pitchFamily="2" charset="0"/>
                <a:cs typeface="Open Sans SemiBold" pitchFamily="2" charset="0"/>
              </a:rPr>
              <a:t>RheOhio Lab					</a:t>
            </a:r>
            <a:r>
              <a:rPr lang="en-US" sz="1100" b="0" i="0" dirty="0">
                <a:solidFill>
                  <a:schemeClr val="bg1"/>
                </a:solidFill>
                <a:effectLst/>
                <a:latin typeface="Open Sans SemiBold" pitchFamily="2" charset="0"/>
                <a:ea typeface="Open Sans SemiBold" pitchFamily="2" charset="0"/>
                <a:cs typeface="Open Sans SemiBold" pitchFamily="2" charset="0"/>
              </a:rPr>
              <a:t>Department of Chemical Engineering</a:t>
            </a:r>
            <a:endParaRPr lang="en-US" sz="1100" b="0" i="1" dirty="0">
              <a:solidFill>
                <a:schemeClr val="bg1"/>
              </a:solidFill>
              <a:effectLst/>
              <a:latin typeface="Open Sans SemiBold" pitchFamily="2" charset="0"/>
              <a:ea typeface="Open Sans SemiBold" pitchFamily="2" charset="0"/>
              <a:cs typeface="Open Sans SemiBold" pitchFamily="2" charset="0"/>
            </a:endParaRPr>
          </a:p>
        </p:txBody>
      </p:sp>
      <p:sp>
        <p:nvSpPr>
          <p:cNvPr id="4" name="Slide Number Placeholder 5">
            <a:extLst>
              <a:ext uri="{FF2B5EF4-FFF2-40B4-BE49-F238E27FC236}">
                <a16:creationId xmlns:a16="http://schemas.microsoft.com/office/drawing/2014/main" id="{E9FEA150-EFB2-D940-7E1A-DD84E2A8DF28}"/>
              </a:ext>
            </a:extLst>
          </p:cNvPr>
          <p:cNvSpPr>
            <a:spLocks noGrp="1"/>
          </p:cNvSpPr>
          <p:nvPr>
            <p:ph type="sldNum" sz="quarter" idx="4"/>
          </p:nvPr>
        </p:nvSpPr>
        <p:spPr>
          <a:xfrm>
            <a:off x="10501056" y="6626611"/>
            <a:ext cx="1249218" cy="261610"/>
          </a:xfrm>
          <a:prstGeom prst="rect">
            <a:avLst/>
          </a:prstGeom>
        </p:spPr>
        <p:txBody>
          <a:bodyPr vert="horz" lIns="91440" tIns="45720" rIns="91440" bIns="45720" rtlCol="0" anchor="ctr">
            <a:spAutoFit/>
          </a:bodyPr>
          <a:lstStyle>
            <a:lvl1pPr algn="r">
              <a:defRPr sz="1100">
                <a:solidFill>
                  <a:schemeClr val="bg1"/>
                </a:solidFill>
                <a:latin typeface="Open Sans" pitchFamily="2" charset="0"/>
                <a:ea typeface="Open Sans" pitchFamily="2" charset="0"/>
                <a:cs typeface="Open Sans" pitchFamily="2" charset="0"/>
              </a:defRPr>
            </a:lvl1pPr>
          </a:lstStyle>
          <a:p>
            <a:fld id="{AA548BF1-1E88-EE42-BB59-8AFB51479FF9}" type="slidenum">
              <a:rPr lang="en-US" smtClean="0"/>
              <a:t>‹#›</a:t>
            </a:fld>
            <a:endParaRPr lang="en-US"/>
          </a:p>
        </p:txBody>
      </p:sp>
      <p:sp>
        <p:nvSpPr>
          <p:cNvPr id="5" name="Title 1">
            <a:extLst>
              <a:ext uri="{FF2B5EF4-FFF2-40B4-BE49-F238E27FC236}">
                <a16:creationId xmlns:a16="http://schemas.microsoft.com/office/drawing/2014/main" id="{CBFB3502-DA33-AEC0-B5A1-F5C7450D3382}"/>
              </a:ext>
            </a:extLst>
          </p:cNvPr>
          <p:cNvSpPr>
            <a:spLocks noGrp="1"/>
          </p:cNvSpPr>
          <p:nvPr>
            <p:ph type="title"/>
          </p:nvPr>
        </p:nvSpPr>
        <p:spPr>
          <a:xfrm>
            <a:off x="0" y="0"/>
            <a:ext cx="12188952" cy="822960"/>
          </a:xfrm>
        </p:spPr>
        <p:txBody>
          <a:bodyPr lIns="228600">
            <a:normAutofit/>
          </a:bodyPr>
          <a:lstStyle>
            <a:lvl1pPr>
              <a:defRPr sz="4000">
                <a:solidFill>
                  <a:schemeClr val="tx1"/>
                </a:solidFill>
                <a:latin typeface="Open Sans Medium" pitchFamily="2" charset="0"/>
                <a:ea typeface="Open Sans Medium" pitchFamily="2" charset="0"/>
                <a:cs typeface="Open Sans Medium" pitchFamily="2"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FAEACC0F-E7DE-4918-0139-4ED45B26F4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34173" y="45720"/>
            <a:ext cx="832202" cy="731520"/>
          </a:xfrm>
          <a:prstGeom prst="rect">
            <a:avLst/>
          </a:prstGeom>
        </p:spPr>
      </p:pic>
      <p:cxnSp>
        <p:nvCxnSpPr>
          <p:cNvPr id="9" name="Straight Connector 8">
            <a:extLst>
              <a:ext uri="{FF2B5EF4-FFF2-40B4-BE49-F238E27FC236}">
                <a16:creationId xmlns:a16="http://schemas.microsoft.com/office/drawing/2014/main" id="{D9C1BD4B-5281-5C6D-AB1D-878DB72EA66A}"/>
              </a:ext>
            </a:extLst>
          </p:cNvPr>
          <p:cNvCxnSpPr>
            <a:cxnSpLocks/>
          </p:cNvCxnSpPr>
          <p:nvPr/>
        </p:nvCxnSpPr>
        <p:spPr>
          <a:xfrm>
            <a:off x="914400" y="822960"/>
            <a:ext cx="8302752" cy="0"/>
          </a:xfrm>
          <a:prstGeom prst="line">
            <a:avLst/>
          </a:prstGeom>
          <a:ln w="31750" cap="flat" cmpd="sng">
            <a:solidFill>
              <a:schemeClr val="tx1"/>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7DEC91-BBC1-C77F-3869-6E655AEEB486}"/>
              </a:ext>
            </a:extLst>
          </p:cNvPr>
          <p:cNvCxnSpPr>
            <a:cxnSpLocks/>
          </p:cNvCxnSpPr>
          <p:nvPr/>
        </p:nvCxnSpPr>
        <p:spPr>
          <a:xfrm>
            <a:off x="2787699" y="876300"/>
            <a:ext cx="8302752" cy="0"/>
          </a:xfrm>
          <a:prstGeom prst="line">
            <a:avLst/>
          </a:prstGeom>
          <a:ln w="31750" cap="flat" cmpd="sng">
            <a:solidFill>
              <a:srgbClr val="E00122"/>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6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F7DCB-6787-1D32-214D-B06157F3D2BD}"/>
              </a:ext>
            </a:extLst>
          </p:cNvPr>
          <p:cNvSpPr/>
          <p:nvPr/>
        </p:nvSpPr>
        <p:spPr>
          <a:xfrm>
            <a:off x="3048" y="6656832"/>
            <a:ext cx="12188952" cy="201168"/>
          </a:xfrm>
          <a:prstGeom prst="rect">
            <a:avLst/>
          </a:prstGeom>
          <a:solidFill>
            <a:srgbClr val="E0012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Open Sans SemiBold" pitchFamily="2" charset="0"/>
                <a:ea typeface="Open Sans SemiBold" pitchFamily="2" charset="0"/>
                <a:cs typeface="Open Sans SemiBold" pitchFamily="2" charset="0"/>
              </a:rPr>
              <a:t>RheOhio Lab					</a:t>
            </a:r>
            <a:r>
              <a:rPr lang="en-US" sz="1100" b="0" i="0" dirty="0">
                <a:solidFill>
                  <a:schemeClr val="bg1"/>
                </a:solidFill>
                <a:effectLst/>
                <a:latin typeface="Open Sans SemiBold" pitchFamily="2" charset="0"/>
                <a:ea typeface="Open Sans SemiBold" pitchFamily="2" charset="0"/>
                <a:cs typeface="Open Sans SemiBold" pitchFamily="2" charset="0"/>
              </a:rPr>
              <a:t>Department of Chemical Engineering</a:t>
            </a:r>
            <a:endParaRPr lang="en-US" sz="1100" b="0" i="1" dirty="0">
              <a:solidFill>
                <a:schemeClr val="bg1"/>
              </a:solidFill>
              <a:effectLst/>
              <a:latin typeface="Open Sans SemiBold" pitchFamily="2" charset="0"/>
              <a:ea typeface="Open Sans SemiBold" pitchFamily="2" charset="0"/>
              <a:cs typeface="Open Sans SemiBold" pitchFamily="2" charset="0"/>
            </a:endParaRPr>
          </a:p>
        </p:txBody>
      </p:sp>
      <p:sp>
        <p:nvSpPr>
          <p:cNvPr id="3" name="Slide Number Placeholder 5">
            <a:extLst>
              <a:ext uri="{FF2B5EF4-FFF2-40B4-BE49-F238E27FC236}">
                <a16:creationId xmlns:a16="http://schemas.microsoft.com/office/drawing/2014/main" id="{0767870C-9229-6154-790E-73B544B0B521}"/>
              </a:ext>
            </a:extLst>
          </p:cNvPr>
          <p:cNvSpPr>
            <a:spLocks noGrp="1"/>
          </p:cNvSpPr>
          <p:nvPr>
            <p:ph type="sldNum" sz="quarter" idx="4"/>
          </p:nvPr>
        </p:nvSpPr>
        <p:spPr>
          <a:xfrm>
            <a:off x="10501056" y="6626611"/>
            <a:ext cx="1249218" cy="261610"/>
          </a:xfrm>
          <a:prstGeom prst="rect">
            <a:avLst/>
          </a:prstGeom>
        </p:spPr>
        <p:txBody>
          <a:bodyPr vert="horz" lIns="91440" tIns="45720" rIns="91440" bIns="45720" rtlCol="0" anchor="ctr">
            <a:spAutoFit/>
          </a:bodyPr>
          <a:lstStyle>
            <a:lvl1pPr algn="r">
              <a:defRPr sz="1100">
                <a:solidFill>
                  <a:schemeClr val="bg1"/>
                </a:solidFill>
                <a:latin typeface="Open Sans" pitchFamily="2" charset="0"/>
                <a:ea typeface="Open Sans" pitchFamily="2" charset="0"/>
                <a:cs typeface="Open Sans" pitchFamily="2" charset="0"/>
              </a:defRPr>
            </a:lvl1pPr>
          </a:lstStyle>
          <a:p>
            <a:fld id="{AA548BF1-1E88-EE42-BB59-8AFB51479FF9}" type="slidenum">
              <a:rPr lang="en-US" smtClean="0"/>
              <a:t>‹#›</a:t>
            </a:fld>
            <a:endParaRPr lang="en-US"/>
          </a:p>
        </p:txBody>
      </p:sp>
    </p:spTree>
    <p:extLst>
      <p:ext uri="{BB962C8B-B14F-4D97-AF65-F5344CB8AC3E}">
        <p14:creationId xmlns:p14="http://schemas.microsoft.com/office/powerpoint/2010/main" val="201206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E95E3A-9A0D-8254-663F-91178D8ACE48}"/>
              </a:ext>
            </a:extLst>
          </p:cNvPr>
          <p:cNvSpPr>
            <a:spLocks noGrp="1"/>
          </p:cNvSpPr>
          <p:nvPr>
            <p:ph type="body" sz="half" idx="2"/>
          </p:nvPr>
        </p:nvSpPr>
        <p:spPr>
          <a:xfrm>
            <a:off x="292608" y="1097280"/>
            <a:ext cx="5666230" cy="493775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3">
            <a:extLst>
              <a:ext uri="{FF2B5EF4-FFF2-40B4-BE49-F238E27FC236}">
                <a16:creationId xmlns:a16="http://schemas.microsoft.com/office/drawing/2014/main" id="{B36CA0DC-AA20-32B4-E840-82064C7E81E4}"/>
              </a:ext>
            </a:extLst>
          </p:cNvPr>
          <p:cNvSpPr>
            <a:spLocks noGrp="1"/>
          </p:cNvSpPr>
          <p:nvPr>
            <p:ph sz="half" idx="10"/>
          </p:nvPr>
        </p:nvSpPr>
        <p:spPr>
          <a:xfrm>
            <a:off x="6233163" y="1097280"/>
            <a:ext cx="566928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a:extLst>
              <a:ext uri="{FF2B5EF4-FFF2-40B4-BE49-F238E27FC236}">
                <a16:creationId xmlns:a16="http://schemas.microsoft.com/office/drawing/2014/main" id="{3C48844E-8540-241D-9F41-78BB9BB43135}"/>
              </a:ext>
            </a:extLst>
          </p:cNvPr>
          <p:cNvSpPr/>
          <p:nvPr/>
        </p:nvSpPr>
        <p:spPr>
          <a:xfrm>
            <a:off x="3048" y="6656832"/>
            <a:ext cx="12188952" cy="201168"/>
          </a:xfrm>
          <a:prstGeom prst="rect">
            <a:avLst/>
          </a:prstGeom>
          <a:solidFill>
            <a:srgbClr val="E0012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Open Sans SemiBold" pitchFamily="2" charset="0"/>
                <a:ea typeface="Open Sans SemiBold" pitchFamily="2" charset="0"/>
                <a:cs typeface="Open Sans SemiBold" pitchFamily="2" charset="0"/>
              </a:rPr>
              <a:t>RheOhio Lab					</a:t>
            </a:r>
            <a:r>
              <a:rPr lang="en-US" sz="1100" b="0" i="0" dirty="0">
                <a:solidFill>
                  <a:schemeClr val="bg1"/>
                </a:solidFill>
                <a:effectLst/>
                <a:latin typeface="Open Sans SemiBold" pitchFamily="2" charset="0"/>
                <a:ea typeface="Open Sans SemiBold" pitchFamily="2" charset="0"/>
                <a:cs typeface="Open Sans SemiBold" pitchFamily="2" charset="0"/>
              </a:rPr>
              <a:t>Department of Chemical Engineering</a:t>
            </a:r>
            <a:endParaRPr lang="en-US" sz="1100" b="0" i="1" dirty="0">
              <a:solidFill>
                <a:schemeClr val="bg1"/>
              </a:solidFill>
              <a:effectLst/>
              <a:latin typeface="Open Sans SemiBold" pitchFamily="2" charset="0"/>
              <a:ea typeface="Open Sans SemiBold" pitchFamily="2" charset="0"/>
              <a:cs typeface="Open Sans SemiBold" pitchFamily="2" charset="0"/>
            </a:endParaRPr>
          </a:p>
        </p:txBody>
      </p:sp>
      <p:sp>
        <p:nvSpPr>
          <p:cNvPr id="3" name="Slide Number Placeholder 5">
            <a:extLst>
              <a:ext uri="{FF2B5EF4-FFF2-40B4-BE49-F238E27FC236}">
                <a16:creationId xmlns:a16="http://schemas.microsoft.com/office/drawing/2014/main" id="{CC20CDBF-624E-94E1-B970-4F5D0486C4E1}"/>
              </a:ext>
            </a:extLst>
          </p:cNvPr>
          <p:cNvSpPr>
            <a:spLocks noGrp="1"/>
          </p:cNvSpPr>
          <p:nvPr>
            <p:ph type="sldNum" sz="quarter" idx="4"/>
          </p:nvPr>
        </p:nvSpPr>
        <p:spPr>
          <a:xfrm>
            <a:off x="10501056" y="6626611"/>
            <a:ext cx="1249218" cy="261610"/>
          </a:xfrm>
          <a:prstGeom prst="rect">
            <a:avLst/>
          </a:prstGeom>
        </p:spPr>
        <p:txBody>
          <a:bodyPr vert="horz" lIns="91440" tIns="45720" rIns="91440" bIns="45720" rtlCol="0" anchor="ctr">
            <a:spAutoFit/>
          </a:bodyPr>
          <a:lstStyle>
            <a:lvl1pPr algn="r">
              <a:defRPr sz="1100">
                <a:solidFill>
                  <a:schemeClr val="bg1"/>
                </a:solidFill>
                <a:latin typeface="Open Sans" pitchFamily="2" charset="0"/>
                <a:ea typeface="Open Sans" pitchFamily="2" charset="0"/>
                <a:cs typeface="Open Sans" pitchFamily="2" charset="0"/>
              </a:defRPr>
            </a:lvl1pPr>
          </a:lstStyle>
          <a:p>
            <a:fld id="{AA548BF1-1E88-EE42-BB59-8AFB51479FF9}" type="slidenum">
              <a:rPr lang="en-US" smtClean="0"/>
              <a:t>‹#›</a:t>
            </a:fld>
            <a:endParaRPr lang="en-US"/>
          </a:p>
        </p:txBody>
      </p:sp>
      <p:sp>
        <p:nvSpPr>
          <p:cNvPr id="5" name="Title 1">
            <a:extLst>
              <a:ext uri="{FF2B5EF4-FFF2-40B4-BE49-F238E27FC236}">
                <a16:creationId xmlns:a16="http://schemas.microsoft.com/office/drawing/2014/main" id="{C40CD299-7E57-7472-FBEB-B8C9D367074E}"/>
              </a:ext>
            </a:extLst>
          </p:cNvPr>
          <p:cNvSpPr>
            <a:spLocks noGrp="1"/>
          </p:cNvSpPr>
          <p:nvPr>
            <p:ph type="title"/>
          </p:nvPr>
        </p:nvSpPr>
        <p:spPr>
          <a:xfrm>
            <a:off x="0" y="0"/>
            <a:ext cx="12188952" cy="822960"/>
          </a:xfrm>
        </p:spPr>
        <p:txBody>
          <a:bodyPr lIns="228600">
            <a:normAutofit/>
          </a:bodyPr>
          <a:lstStyle>
            <a:lvl1pPr>
              <a:defRPr sz="4000">
                <a:solidFill>
                  <a:schemeClr val="tx1"/>
                </a:solidFill>
                <a:latin typeface="Open Sans Medium" pitchFamily="2" charset="0"/>
                <a:ea typeface="Open Sans Medium" pitchFamily="2" charset="0"/>
                <a:cs typeface="Open Sans Medium" pitchFamily="2"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7FE77EFF-216B-E536-F021-0C6614A6EFC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34173" y="45720"/>
            <a:ext cx="832202" cy="731520"/>
          </a:xfrm>
          <a:prstGeom prst="rect">
            <a:avLst/>
          </a:prstGeom>
        </p:spPr>
      </p:pic>
      <p:cxnSp>
        <p:nvCxnSpPr>
          <p:cNvPr id="7" name="Straight Connector 6">
            <a:extLst>
              <a:ext uri="{FF2B5EF4-FFF2-40B4-BE49-F238E27FC236}">
                <a16:creationId xmlns:a16="http://schemas.microsoft.com/office/drawing/2014/main" id="{89A8B25A-10A5-E5D4-523E-F8781B401CCF}"/>
              </a:ext>
            </a:extLst>
          </p:cNvPr>
          <p:cNvCxnSpPr>
            <a:cxnSpLocks/>
          </p:cNvCxnSpPr>
          <p:nvPr/>
        </p:nvCxnSpPr>
        <p:spPr>
          <a:xfrm>
            <a:off x="914400" y="822960"/>
            <a:ext cx="8302752" cy="0"/>
          </a:xfrm>
          <a:prstGeom prst="line">
            <a:avLst/>
          </a:prstGeom>
          <a:ln w="31750" cap="flat" cmpd="sng">
            <a:solidFill>
              <a:schemeClr val="tx1"/>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31933C-6D6B-D68F-D15B-8F5E5373D095}"/>
              </a:ext>
            </a:extLst>
          </p:cNvPr>
          <p:cNvCxnSpPr>
            <a:cxnSpLocks/>
          </p:cNvCxnSpPr>
          <p:nvPr/>
        </p:nvCxnSpPr>
        <p:spPr>
          <a:xfrm>
            <a:off x="2787699" y="876300"/>
            <a:ext cx="8302752" cy="0"/>
          </a:xfrm>
          <a:prstGeom prst="line">
            <a:avLst/>
          </a:prstGeom>
          <a:ln w="31750" cap="flat" cmpd="sng">
            <a:solidFill>
              <a:srgbClr val="E00122"/>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10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EF553180-04C6-1A57-6901-65DC98D7335D}"/>
              </a:ext>
            </a:extLst>
          </p:cNvPr>
          <p:cNvSpPr>
            <a:spLocks noGrp="1"/>
          </p:cNvSpPr>
          <p:nvPr>
            <p:ph type="body" sz="half" idx="2"/>
          </p:nvPr>
        </p:nvSpPr>
        <p:spPr>
          <a:xfrm>
            <a:off x="292608" y="1097279"/>
            <a:ext cx="5669280" cy="493776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Picture Placeholder 2">
            <a:extLst>
              <a:ext uri="{FF2B5EF4-FFF2-40B4-BE49-F238E27FC236}">
                <a16:creationId xmlns:a16="http://schemas.microsoft.com/office/drawing/2014/main" id="{AD570CEB-4F86-A4F2-61EC-2AAE2B7BFA33}"/>
              </a:ext>
            </a:extLst>
          </p:cNvPr>
          <p:cNvSpPr>
            <a:spLocks noGrp="1"/>
          </p:cNvSpPr>
          <p:nvPr>
            <p:ph type="pic" idx="1"/>
          </p:nvPr>
        </p:nvSpPr>
        <p:spPr>
          <a:xfrm>
            <a:off x="6233163" y="1095378"/>
            <a:ext cx="5669280" cy="493776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Rectangle 1">
            <a:extLst>
              <a:ext uri="{FF2B5EF4-FFF2-40B4-BE49-F238E27FC236}">
                <a16:creationId xmlns:a16="http://schemas.microsoft.com/office/drawing/2014/main" id="{ADE33FB8-7179-27C4-C36B-E8F8845C6A5F}"/>
              </a:ext>
            </a:extLst>
          </p:cNvPr>
          <p:cNvSpPr/>
          <p:nvPr/>
        </p:nvSpPr>
        <p:spPr>
          <a:xfrm>
            <a:off x="3048" y="6656832"/>
            <a:ext cx="12188952" cy="201168"/>
          </a:xfrm>
          <a:prstGeom prst="rect">
            <a:avLst/>
          </a:prstGeom>
          <a:solidFill>
            <a:srgbClr val="E0012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latin typeface="Open Sans SemiBold" pitchFamily="2" charset="0"/>
                <a:ea typeface="Open Sans SemiBold" pitchFamily="2" charset="0"/>
                <a:cs typeface="Open Sans SemiBold" pitchFamily="2" charset="0"/>
              </a:rPr>
              <a:t>RheOhio Lab					</a:t>
            </a:r>
            <a:r>
              <a:rPr lang="en-US" sz="1100" b="0" i="0" dirty="0">
                <a:solidFill>
                  <a:schemeClr val="bg1"/>
                </a:solidFill>
                <a:effectLst/>
                <a:latin typeface="Open Sans SemiBold" pitchFamily="2" charset="0"/>
                <a:ea typeface="Open Sans SemiBold" pitchFamily="2" charset="0"/>
                <a:cs typeface="Open Sans SemiBold" pitchFamily="2" charset="0"/>
              </a:rPr>
              <a:t>Department of Chemical Engineering</a:t>
            </a:r>
            <a:endParaRPr lang="en-US" sz="1100" b="0" i="1" dirty="0">
              <a:solidFill>
                <a:schemeClr val="bg1"/>
              </a:solidFill>
              <a:effectLst/>
              <a:latin typeface="Open Sans SemiBold" pitchFamily="2" charset="0"/>
              <a:ea typeface="Open Sans SemiBold" pitchFamily="2" charset="0"/>
              <a:cs typeface="Open Sans SemiBold" pitchFamily="2" charset="0"/>
            </a:endParaRPr>
          </a:p>
        </p:txBody>
      </p:sp>
      <p:sp>
        <p:nvSpPr>
          <p:cNvPr id="3" name="Slide Number Placeholder 5">
            <a:extLst>
              <a:ext uri="{FF2B5EF4-FFF2-40B4-BE49-F238E27FC236}">
                <a16:creationId xmlns:a16="http://schemas.microsoft.com/office/drawing/2014/main" id="{6ED2A20F-4312-08BB-57CF-F909EDBFA45C}"/>
              </a:ext>
            </a:extLst>
          </p:cNvPr>
          <p:cNvSpPr>
            <a:spLocks noGrp="1"/>
          </p:cNvSpPr>
          <p:nvPr>
            <p:ph type="sldNum" sz="quarter" idx="4"/>
          </p:nvPr>
        </p:nvSpPr>
        <p:spPr>
          <a:xfrm>
            <a:off x="10501056" y="6626611"/>
            <a:ext cx="1249218" cy="261610"/>
          </a:xfrm>
          <a:prstGeom prst="rect">
            <a:avLst/>
          </a:prstGeom>
        </p:spPr>
        <p:txBody>
          <a:bodyPr vert="horz" lIns="91440" tIns="45720" rIns="91440" bIns="45720" rtlCol="0" anchor="ctr">
            <a:spAutoFit/>
          </a:bodyPr>
          <a:lstStyle>
            <a:lvl1pPr algn="r">
              <a:defRPr sz="1100">
                <a:solidFill>
                  <a:schemeClr val="bg1"/>
                </a:solidFill>
                <a:latin typeface="Open Sans" pitchFamily="2" charset="0"/>
                <a:ea typeface="Open Sans" pitchFamily="2" charset="0"/>
                <a:cs typeface="Open Sans" pitchFamily="2" charset="0"/>
              </a:defRPr>
            </a:lvl1pPr>
          </a:lstStyle>
          <a:p>
            <a:fld id="{AA548BF1-1E88-EE42-BB59-8AFB51479FF9}" type="slidenum">
              <a:rPr lang="en-US" smtClean="0"/>
              <a:t>‹#›</a:t>
            </a:fld>
            <a:endParaRPr lang="en-US"/>
          </a:p>
        </p:txBody>
      </p:sp>
      <p:sp>
        <p:nvSpPr>
          <p:cNvPr id="4" name="Title 1">
            <a:extLst>
              <a:ext uri="{FF2B5EF4-FFF2-40B4-BE49-F238E27FC236}">
                <a16:creationId xmlns:a16="http://schemas.microsoft.com/office/drawing/2014/main" id="{BA35E0E2-EFB2-0CC2-2DEA-FC1B36848076}"/>
              </a:ext>
            </a:extLst>
          </p:cNvPr>
          <p:cNvSpPr>
            <a:spLocks noGrp="1"/>
          </p:cNvSpPr>
          <p:nvPr>
            <p:ph type="title"/>
          </p:nvPr>
        </p:nvSpPr>
        <p:spPr>
          <a:xfrm>
            <a:off x="0" y="0"/>
            <a:ext cx="12188952" cy="822960"/>
          </a:xfrm>
        </p:spPr>
        <p:txBody>
          <a:bodyPr lIns="228600">
            <a:normAutofit/>
          </a:bodyPr>
          <a:lstStyle>
            <a:lvl1pPr>
              <a:defRPr sz="4000">
                <a:solidFill>
                  <a:schemeClr val="tx1"/>
                </a:solidFill>
                <a:latin typeface="Open Sans Medium" pitchFamily="2" charset="0"/>
                <a:ea typeface="Open Sans Medium" pitchFamily="2" charset="0"/>
                <a:cs typeface="Open Sans Medium" pitchFamily="2"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7C424633-5F01-1A20-72F7-EACEACD57F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334173" y="45720"/>
            <a:ext cx="832202" cy="731520"/>
          </a:xfrm>
          <a:prstGeom prst="rect">
            <a:avLst/>
          </a:prstGeom>
        </p:spPr>
      </p:pic>
      <p:cxnSp>
        <p:nvCxnSpPr>
          <p:cNvPr id="6" name="Straight Connector 5">
            <a:extLst>
              <a:ext uri="{FF2B5EF4-FFF2-40B4-BE49-F238E27FC236}">
                <a16:creationId xmlns:a16="http://schemas.microsoft.com/office/drawing/2014/main" id="{CA801ADA-8D75-9ABE-F066-0D939124E62D}"/>
              </a:ext>
            </a:extLst>
          </p:cNvPr>
          <p:cNvCxnSpPr>
            <a:cxnSpLocks/>
          </p:cNvCxnSpPr>
          <p:nvPr/>
        </p:nvCxnSpPr>
        <p:spPr>
          <a:xfrm>
            <a:off x="914400" y="822960"/>
            <a:ext cx="8302752" cy="0"/>
          </a:xfrm>
          <a:prstGeom prst="line">
            <a:avLst/>
          </a:prstGeom>
          <a:ln w="31750" cap="flat" cmpd="sng">
            <a:solidFill>
              <a:schemeClr val="tx1"/>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E0A7F74-B8E9-BD6B-7A15-17E43101EB9D}"/>
              </a:ext>
            </a:extLst>
          </p:cNvPr>
          <p:cNvCxnSpPr>
            <a:cxnSpLocks/>
          </p:cNvCxnSpPr>
          <p:nvPr/>
        </p:nvCxnSpPr>
        <p:spPr>
          <a:xfrm>
            <a:off x="2787699" y="876300"/>
            <a:ext cx="8302752" cy="0"/>
          </a:xfrm>
          <a:prstGeom prst="line">
            <a:avLst/>
          </a:prstGeom>
          <a:ln w="31750" cap="flat" cmpd="sng">
            <a:solidFill>
              <a:srgbClr val="E00122"/>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52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13092-7DF9-56DB-5E94-107FD42C2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577DC98-2CE3-A18C-4B24-9C3CB5237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4603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notesSlide" Target="../notesSlides/notesSlide3.xml"/><Relationship Id="rId7" Type="http://schemas.openxmlformats.org/officeDocument/2006/relationships/image" Target="../media/image240.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30.png"/><Relationship Id="rId5" Type="http://schemas.openxmlformats.org/officeDocument/2006/relationships/image" Target="../media/image13.tiff"/><Relationship Id="rId4" Type="http://schemas.openxmlformats.org/officeDocument/2006/relationships/image" Target="../media/image12.tiff"/></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B0A4E7-73F7-8A46-AC30-A48E4A1ED983}"/>
              </a:ext>
            </a:extLst>
          </p:cNvPr>
          <p:cNvGrpSpPr/>
          <p:nvPr/>
        </p:nvGrpSpPr>
        <p:grpSpPr>
          <a:xfrm>
            <a:off x="0" y="2059149"/>
            <a:ext cx="6127644" cy="3093763"/>
            <a:chOff x="0" y="2669499"/>
            <a:chExt cx="6127644" cy="3093763"/>
          </a:xfrm>
        </p:grpSpPr>
        <p:pic>
          <p:nvPicPr>
            <p:cNvPr id="3" name="Picture 2">
              <a:extLst>
                <a:ext uri="{FF2B5EF4-FFF2-40B4-BE49-F238E27FC236}">
                  <a16:creationId xmlns:a16="http://schemas.microsoft.com/office/drawing/2014/main" id="{4CAE4904-2426-D74F-A37B-58133C7461C1}"/>
                </a:ext>
              </a:extLst>
            </p:cNvPr>
            <p:cNvPicPr>
              <a:picLocks noChangeAspect="1"/>
            </p:cNvPicPr>
            <p:nvPr/>
          </p:nvPicPr>
          <p:blipFill>
            <a:blip r:embed="rId3"/>
            <a:stretch>
              <a:fillRect/>
            </a:stretch>
          </p:blipFill>
          <p:spPr>
            <a:xfrm>
              <a:off x="0" y="2669499"/>
              <a:ext cx="6127644" cy="3090619"/>
            </a:xfrm>
            <a:prstGeom prst="rect">
              <a:avLst/>
            </a:prstGeom>
          </p:spPr>
        </p:pic>
        <p:sp>
          <p:nvSpPr>
            <p:cNvPr id="4" name="Rectangle 3">
              <a:extLst>
                <a:ext uri="{FF2B5EF4-FFF2-40B4-BE49-F238E27FC236}">
                  <a16:creationId xmlns:a16="http://schemas.microsoft.com/office/drawing/2014/main" id="{2A35D235-08C4-9E47-9E26-66959970105D}"/>
                </a:ext>
              </a:extLst>
            </p:cNvPr>
            <p:cNvSpPr/>
            <p:nvPr/>
          </p:nvSpPr>
          <p:spPr>
            <a:xfrm rot="20617477">
              <a:off x="3478255" y="3988035"/>
              <a:ext cx="2400383" cy="50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9464EA4-2223-F84E-B3E7-2A3F5CB341FD}"/>
                </a:ext>
              </a:extLst>
            </p:cNvPr>
            <p:cNvSpPr txBox="1"/>
            <p:nvPr/>
          </p:nvSpPr>
          <p:spPr>
            <a:xfrm rot="20719518">
              <a:off x="3730584" y="4279269"/>
              <a:ext cx="689035" cy="369332"/>
            </a:xfrm>
            <a:prstGeom prst="rect">
              <a:avLst/>
            </a:prstGeom>
            <a:noFill/>
          </p:spPr>
          <p:txBody>
            <a:bodyPr wrap="none" rtlCol="0">
              <a:spAutoFit/>
            </a:bodyPr>
            <a:lstStyle/>
            <a:p>
              <a:r>
                <a:rPr lang="en-US" dirty="0"/>
                <a:t>Time</a:t>
              </a:r>
            </a:p>
          </p:txBody>
        </p:sp>
        <p:cxnSp>
          <p:nvCxnSpPr>
            <p:cNvPr id="6" name="Straight Arrow Connector 5">
              <a:extLst>
                <a:ext uri="{FF2B5EF4-FFF2-40B4-BE49-F238E27FC236}">
                  <a16:creationId xmlns:a16="http://schemas.microsoft.com/office/drawing/2014/main" id="{6635238B-737F-AB42-B360-8A73DCE1F846}"/>
                </a:ext>
              </a:extLst>
            </p:cNvPr>
            <p:cNvCxnSpPr/>
            <p:nvPr/>
          </p:nvCxnSpPr>
          <p:spPr>
            <a:xfrm flipV="1">
              <a:off x="4455161" y="4078903"/>
              <a:ext cx="1089504" cy="2888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96AA0B-9AF7-9A46-A749-A72C8DF48C0A}"/>
                </a:ext>
              </a:extLst>
            </p:cNvPr>
            <p:cNvSpPr txBox="1"/>
            <p:nvPr/>
          </p:nvSpPr>
          <p:spPr>
            <a:xfrm>
              <a:off x="260463" y="5116931"/>
              <a:ext cx="1774845" cy="646331"/>
            </a:xfrm>
            <a:prstGeom prst="rect">
              <a:avLst/>
            </a:prstGeom>
            <a:solidFill>
              <a:schemeClr val="bg1"/>
            </a:solidFill>
          </p:spPr>
          <p:txBody>
            <a:bodyPr wrap="none" rtlCol="0">
              <a:spAutoFit/>
            </a:bodyPr>
            <a:lstStyle/>
            <a:p>
              <a:pPr algn="ctr"/>
              <a:r>
                <a:rPr lang="en-US" dirty="0"/>
                <a:t>Coherent x-ray </a:t>
              </a:r>
            </a:p>
            <a:p>
              <a:pPr algn="ctr"/>
              <a:r>
                <a:rPr lang="en-US" dirty="0"/>
                <a:t>beam</a:t>
              </a:r>
            </a:p>
          </p:txBody>
        </p:sp>
      </p:grpSp>
      <p:sp>
        <p:nvSpPr>
          <p:cNvPr id="9" name="TextBox 8">
            <a:extLst>
              <a:ext uri="{FF2B5EF4-FFF2-40B4-BE49-F238E27FC236}">
                <a16:creationId xmlns:a16="http://schemas.microsoft.com/office/drawing/2014/main" id="{324B08FB-907B-B743-9F6C-9D25041F5CB7}"/>
              </a:ext>
            </a:extLst>
          </p:cNvPr>
          <p:cNvSpPr txBox="1"/>
          <p:nvPr/>
        </p:nvSpPr>
        <p:spPr>
          <a:xfrm>
            <a:off x="6055555" y="1053680"/>
            <a:ext cx="5474576" cy="400110"/>
          </a:xfrm>
          <a:prstGeom prst="rect">
            <a:avLst/>
          </a:prstGeom>
          <a:noFill/>
        </p:spPr>
        <p:txBody>
          <a:bodyPr wrap="none" rtlCol="0">
            <a:spAutoFit/>
          </a:bodyPr>
          <a:lstStyle/>
          <a:p>
            <a:r>
              <a:rPr lang="en-US" sz="2000" b="1" dirty="0"/>
              <a:t>XPCS </a:t>
            </a:r>
            <a:r>
              <a:rPr lang="en-US" sz="2000" dirty="0"/>
              <a:t>– “Characterizing Nanoscale Dynamics”</a:t>
            </a:r>
          </a:p>
        </p:txBody>
      </p:sp>
      <p:sp>
        <p:nvSpPr>
          <p:cNvPr id="10" name="TextBox 9">
            <a:extLst>
              <a:ext uri="{FF2B5EF4-FFF2-40B4-BE49-F238E27FC236}">
                <a16:creationId xmlns:a16="http://schemas.microsoft.com/office/drawing/2014/main" id="{A575007A-22F9-C048-AB36-907B83A861B3}"/>
              </a:ext>
            </a:extLst>
          </p:cNvPr>
          <p:cNvSpPr txBox="1"/>
          <p:nvPr/>
        </p:nvSpPr>
        <p:spPr>
          <a:xfrm>
            <a:off x="3251263" y="4191645"/>
            <a:ext cx="3242287" cy="523220"/>
          </a:xfrm>
          <a:prstGeom prst="rect">
            <a:avLst/>
          </a:prstGeom>
          <a:noFill/>
        </p:spPr>
        <p:txBody>
          <a:bodyPr wrap="square" rtlCol="0">
            <a:spAutoFit/>
          </a:bodyPr>
          <a:lstStyle/>
          <a:p>
            <a:pPr algn="ctr"/>
            <a:r>
              <a:rPr lang="en-US" sz="1400" dirty="0"/>
              <a:t>“Speckle pattern” - intensity vs. scattering vector </a:t>
            </a:r>
            <a:r>
              <a:rPr lang="en-US" sz="1400" i="1" dirty="0"/>
              <a:t>q </a:t>
            </a:r>
            <a:r>
              <a:rPr lang="en-US" sz="1400" dirty="0"/>
              <a:t>over time interval</a:t>
            </a:r>
          </a:p>
        </p:txBody>
      </p:sp>
      <p:sp>
        <p:nvSpPr>
          <p:cNvPr id="11" name="Rectangle 10">
            <a:extLst>
              <a:ext uri="{FF2B5EF4-FFF2-40B4-BE49-F238E27FC236}">
                <a16:creationId xmlns:a16="http://schemas.microsoft.com/office/drawing/2014/main" id="{85DE8686-D234-6E47-84B0-E7920673DE8D}"/>
              </a:ext>
            </a:extLst>
          </p:cNvPr>
          <p:cNvSpPr/>
          <p:nvPr/>
        </p:nvSpPr>
        <p:spPr>
          <a:xfrm>
            <a:off x="2387915" y="4186896"/>
            <a:ext cx="1003908" cy="635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7D0580A-8488-6A40-A421-4E233DFDBA6B}"/>
              </a:ext>
            </a:extLst>
          </p:cNvPr>
          <p:cNvGrpSpPr/>
          <p:nvPr/>
        </p:nvGrpSpPr>
        <p:grpSpPr>
          <a:xfrm rot="10800000">
            <a:off x="1826880" y="3898885"/>
            <a:ext cx="1499396" cy="2249999"/>
            <a:chOff x="2911588" y="3982915"/>
            <a:chExt cx="770044" cy="1214440"/>
          </a:xfrm>
        </p:grpSpPr>
        <p:sp>
          <p:nvSpPr>
            <p:cNvPr id="13" name="Flowchart: Extract 30">
              <a:extLst>
                <a:ext uri="{FF2B5EF4-FFF2-40B4-BE49-F238E27FC236}">
                  <a16:creationId xmlns:a16="http://schemas.microsoft.com/office/drawing/2014/main" id="{264A61A6-9B38-734F-B856-2986B2853D96}"/>
                </a:ext>
              </a:extLst>
            </p:cNvPr>
            <p:cNvSpPr/>
            <p:nvPr/>
          </p:nvSpPr>
          <p:spPr>
            <a:xfrm rot="11189792">
              <a:off x="2911588" y="4316606"/>
              <a:ext cx="754112" cy="880749"/>
            </a:xfrm>
            <a:prstGeom prst="flowChartExtract">
              <a:avLst/>
            </a:prstGeom>
            <a:solidFill>
              <a:schemeClr val="bg1">
                <a:lumMod val="85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Oval 13">
              <a:extLst>
                <a:ext uri="{FF2B5EF4-FFF2-40B4-BE49-F238E27FC236}">
                  <a16:creationId xmlns:a16="http://schemas.microsoft.com/office/drawing/2014/main" id="{2B5322DB-9D1F-DA4A-B012-3E639E66547D}"/>
                </a:ext>
              </a:extLst>
            </p:cNvPr>
            <p:cNvSpPr/>
            <p:nvPr/>
          </p:nvSpPr>
          <p:spPr>
            <a:xfrm>
              <a:off x="2995832" y="3982915"/>
              <a:ext cx="685800" cy="6858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Oval 14">
              <a:extLst>
                <a:ext uri="{FF2B5EF4-FFF2-40B4-BE49-F238E27FC236}">
                  <a16:creationId xmlns:a16="http://schemas.microsoft.com/office/drawing/2014/main" id="{909E3499-4CB2-A248-92F0-C5F9F802C94D}"/>
                </a:ext>
              </a:extLst>
            </p:cNvPr>
            <p:cNvSpPr/>
            <p:nvPr/>
          </p:nvSpPr>
          <p:spPr>
            <a:xfrm>
              <a:off x="3124199" y="4255071"/>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Oval 15">
              <a:extLst>
                <a:ext uri="{FF2B5EF4-FFF2-40B4-BE49-F238E27FC236}">
                  <a16:creationId xmlns:a16="http://schemas.microsoft.com/office/drawing/2014/main" id="{AAC3DA3B-E7D0-6542-A2C0-6AC1D2247754}"/>
                </a:ext>
              </a:extLst>
            </p:cNvPr>
            <p:cNvSpPr/>
            <p:nvPr/>
          </p:nvSpPr>
          <p:spPr>
            <a:xfrm>
              <a:off x="3476038" y="4333329"/>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Oval 16">
              <a:extLst>
                <a:ext uri="{FF2B5EF4-FFF2-40B4-BE49-F238E27FC236}">
                  <a16:creationId xmlns:a16="http://schemas.microsoft.com/office/drawing/2014/main" id="{E4C0B361-070A-1041-B536-45EBCFE472CA}"/>
                </a:ext>
              </a:extLst>
            </p:cNvPr>
            <p:cNvSpPr/>
            <p:nvPr/>
          </p:nvSpPr>
          <p:spPr>
            <a:xfrm>
              <a:off x="3220826" y="4183157"/>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8" name="Straight Arrow Connector 17">
              <a:extLst>
                <a:ext uri="{FF2B5EF4-FFF2-40B4-BE49-F238E27FC236}">
                  <a16:creationId xmlns:a16="http://schemas.microsoft.com/office/drawing/2014/main" id="{29679B3E-5DF9-8548-B1D8-CEB25CDEBDBC}"/>
                </a:ext>
              </a:extLst>
            </p:cNvPr>
            <p:cNvCxnSpPr>
              <a:stCxn id="15" idx="4"/>
            </p:cNvCxnSpPr>
            <p:nvPr/>
          </p:nvCxnSpPr>
          <p:spPr>
            <a:xfrm>
              <a:off x="3169919" y="4346511"/>
              <a:ext cx="0" cy="106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19" name="Group 18">
              <a:extLst>
                <a:ext uri="{FF2B5EF4-FFF2-40B4-BE49-F238E27FC236}">
                  <a16:creationId xmlns:a16="http://schemas.microsoft.com/office/drawing/2014/main" id="{8912F5F1-76A5-6644-B528-938C415CB614}"/>
                </a:ext>
              </a:extLst>
            </p:cNvPr>
            <p:cNvGrpSpPr/>
            <p:nvPr/>
          </p:nvGrpSpPr>
          <p:grpSpPr>
            <a:xfrm>
              <a:off x="3261945" y="4391373"/>
              <a:ext cx="153573" cy="186690"/>
              <a:chOff x="3261554" y="4396612"/>
              <a:chExt cx="153573" cy="186690"/>
            </a:xfrm>
          </p:grpSpPr>
          <p:sp>
            <p:nvSpPr>
              <p:cNvPr id="24" name="Oval 23">
                <a:extLst>
                  <a:ext uri="{FF2B5EF4-FFF2-40B4-BE49-F238E27FC236}">
                    <a16:creationId xmlns:a16="http://schemas.microsoft.com/office/drawing/2014/main" id="{40E91956-50C6-0A49-9652-3A3EBAD3DD53}"/>
                  </a:ext>
                </a:extLst>
              </p:cNvPr>
              <p:cNvSpPr/>
              <p:nvPr/>
            </p:nvSpPr>
            <p:spPr>
              <a:xfrm>
                <a:off x="3261554" y="4396612"/>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5" name="Straight Arrow Connector 24">
                <a:extLst>
                  <a:ext uri="{FF2B5EF4-FFF2-40B4-BE49-F238E27FC236}">
                    <a16:creationId xmlns:a16="http://schemas.microsoft.com/office/drawing/2014/main" id="{EF8B5042-367E-3548-8B81-65A40BFFD18E}"/>
                  </a:ext>
                </a:extLst>
              </p:cNvPr>
              <p:cNvCxnSpPr/>
              <p:nvPr/>
            </p:nvCxnSpPr>
            <p:spPr>
              <a:xfrm>
                <a:off x="3323687" y="4476622"/>
                <a:ext cx="91440" cy="106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0" name="Oval 19">
              <a:extLst>
                <a:ext uri="{FF2B5EF4-FFF2-40B4-BE49-F238E27FC236}">
                  <a16:creationId xmlns:a16="http://schemas.microsoft.com/office/drawing/2014/main" id="{A1DF72DF-98EC-BF4A-8453-CDFCEAA0EF72}"/>
                </a:ext>
              </a:extLst>
            </p:cNvPr>
            <p:cNvSpPr/>
            <p:nvPr/>
          </p:nvSpPr>
          <p:spPr>
            <a:xfrm>
              <a:off x="3384598" y="4183157"/>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1" name="Straight Arrow Connector 20">
              <a:extLst>
                <a:ext uri="{FF2B5EF4-FFF2-40B4-BE49-F238E27FC236}">
                  <a16:creationId xmlns:a16="http://schemas.microsoft.com/office/drawing/2014/main" id="{8D9545AA-61E3-9341-A92B-0002D8732EFE}"/>
                </a:ext>
              </a:extLst>
            </p:cNvPr>
            <p:cNvCxnSpPr/>
            <p:nvPr/>
          </p:nvCxnSpPr>
          <p:spPr>
            <a:xfrm>
              <a:off x="3460993" y="4247228"/>
              <a:ext cx="121822" cy="273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F7D966AD-743F-8E45-B76E-4897998C7FCA}"/>
                </a:ext>
              </a:extLst>
            </p:cNvPr>
            <p:cNvCxnSpPr/>
            <p:nvPr/>
          </p:nvCxnSpPr>
          <p:spPr>
            <a:xfrm flipH="1">
              <a:off x="3372973" y="4391373"/>
              <a:ext cx="114398" cy="333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46379671-148F-BA44-9AD9-DAB81A742D5B}"/>
                </a:ext>
              </a:extLst>
            </p:cNvPr>
            <p:cNvCxnSpPr/>
            <p:nvPr/>
          </p:nvCxnSpPr>
          <p:spPr>
            <a:xfrm flipV="1">
              <a:off x="3277821" y="4084320"/>
              <a:ext cx="60911" cy="1128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6" name="TextBox 25">
            <a:extLst>
              <a:ext uri="{FF2B5EF4-FFF2-40B4-BE49-F238E27FC236}">
                <a16:creationId xmlns:a16="http://schemas.microsoft.com/office/drawing/2014/main" id="{4C883F6F-7F1A-EF41-966B-226A31CF60F8}"/>
              </a:ext>
            </a:extLst>
          </p:cNvPr>
          <p:cNvSpPr txBox="1"/>
          <p:nvPr/>
        </p:nvSpPr>
        <p:spPr>
          <a:xfrm>
            <a:off x="3422868" y="5229992"/>
            <a:ext cx="2758323" cy="646331"/>
          </a:xfrm>
          <a:prstGeom prst="rect">
            <a:avLst/>
          </a:prstGeom>
          <a:noFill/>
        </p:spPr>
        <p:txBody>
          <a:bodyPr wrap="square" rtlCol="0">
            <a:spAutoFit/>
          </a:bodyPr>
          <a:lstStyle/>
          <a:p>
            <a:pPr algn="ctr"/>
            <a:r>
              <a:rPr lang="en-US" dirty="0"/>
              <a:t>Particle </a:t>
            </a:r>
            <a:r>
              <a:rPr lang="en-US" i="1" dirty="0"/>
              <a:t>diffusion (</a:t>
            </a:r>
            <a:r>
              <a:rPr lang="en-US" i="1" dirty="0" err="1"/>
              <a:t>D</a:t>
            </a:r>
            <a:r>
              <a:rPr lang="en-US" i="1" baseline="-25000" dirty="0" err="1"/>
              <a:t>eff</a:t>
            </a:r>
            <a:r>
              <a:rPr lang="en-US" i="1" dirty="0"/>
              <a:t>)</a:t>
            </a:r>
            <a:r>
              <a:rPr lang="en-US" dirty="0"/>
              <a:t> in a complex fluid</a:t>
            </a:r>
          </a:p>
        </p:txBody>
      </p:sp>
      <p:sp>
        <p:nvSpPr>
          <p:cNvPr id="27" name="Rounded Rectangle 26">
            <a:extLst>
              <a:ext uri="{FF2B5EF4-FFF2-40B4-BE49-F238E27FC236}">
                <a16:creationId xmlns:a16="http://schemas.microsoft.com/office/drawing/2014/main" id="{1D0C9A30-A60F-A640-B5AB-83E9D617B136}"/>
              </a:ext>
            </a:extLst>
          </p:cNvPr>
          <p:cNvSpPr/>
          <p:nvPr/>
        </p:nvSpPr>
        <p:spPr>
          <a:xfrm>
            <a:off x="3422868" y="5127356"/>
            <a:ext cx="2770919" cy="88799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EDF8C80A-A5AA-9942-8763-B92CEDA79255}"/>
              </a:ext>
            </a:extLst>
          </p:cNvPr>
          <p:cNvSpPr/>
          <p:nvPr/>
        </p:nvSpPr>
        <p:spPr>
          <a:xfrm>
            <a:off x="13808" y="6378484"/>
            <a:ext cx="4706834" cy="246221"/>
          </a:xfrm>
          <a:prstGeom prst="rect">
            <a:avLst/>
          </a:prstGeom>
        </p:spPr>
        <p:txBody>
          <a:bodyPr wrap="square">
            <a:spAutoFit/>
          </a:bodyPr>
          <a:lstStyle/>
          <a:p>
            <a:pPr marL="304800" indent="-304800"/>
            <a:r>
              <a:rPr lang="en-US" sz="1000" dirty="0" err="1"/>
              <a:t>Leheny</a:t>
            </a:r>
            <a:r>
              <a:rPr lang="en-US" sz="1000" dirty="0"/>
              <a:t>, R. L.; et al. </a:t>
            </a:r>
            <a:r>
              <a:rPr lang="en-US" sz="1000" i="1" dirty="0" err="1"/>
              <a:t>Curr</a:t>
            </a:r>
            <a:r>
              <a:rPr lang="en-US" sz="1000" i="1" dirty="0"/>
              <a:t>. </a:t>
            </a:r>
            <a:r>
              <a:rPr lang="en-US" sz="1000" i="1" dirty="0" err="1"/>
              <a:t>Opi</a:t>
            </a:r>
            <a:r>
              <a:rPr lang="en-US" sz="1000" i="1" dirty="0"/>
              <a:t>. Coll. </a:t>
            </a:r>
            <a:r>
              <a:rPr lang="en-US" sz="1000" i="1" dirty="0" err="1"/>
              <a:t>Interf</a:t>
            </a:r>
            <a:r>
              <a:rPr lang="en-US" sz="1000" i="1" dirty="0"/>
              <a:t>. Sci.</a:t>
            </a:r>
            <a:r>
              <a:rPr lang="en-US" sz="1000" dirty="0"/>
              <a:t>,</a:t>
            </a:r>
            <a:r>
              <a:rPr lang="en-US" sz="1000" b="1" dirty="0"/>
              <a:t> 2012, </a:t>
            </a:r>
            <a:r>
              <a:rPr lang="en-US" sz="1000" i="1" dirty="0"/>
              <a:t>17</a:t>
            </a:r>
            <a:r>
              <a:rPr lang="en-US" sz="1000" dirty="0"/>
              <a:t>(1), 3–12. </a:t>
            </a:r>
            <a:endParaRPr lang="en-US" sz="1000" dirty="0">
              <a:effectLst/>
            </a:endParaRPr>
          </a:p>
        </p:txBody>
      </p:sp>
      <p:pic>
        <p:nvPicPr>
          <p:cNvPr id="37" name="Picture 36">
            <a:extLst>
              <a:ext uri="{FF2B5EF4-FFF2-40B4-BE49-F238E27FC236}">
                <a16:creationId xmlns:a16="http://schemas.microsoft.com/office/drawing/2014/main" id="{A15DA8AD-F4F5-274C-B38C-1A2B55F25CF7}"/>
              </a:ext>
            </a:extLst>
          </p:cNvPr>
          <p:cNvPicPr>
            <a:picLocks noChangeAspect="1"/>
          </p:cNvPicPr>
          <p:nvPr/>
        </p:nvPicPr>
        <p:blipFill rotWithShape="1">
          <a:blip r:embed="rId4"/>
          <a:srcRect r="11384"/>
          <a:stretch/>
        </p:blipFill>
        <p:spPr>
          <a:xfrm>
            <a:off x="6349364" y="1391507"/>
            <a:ext cx="3140855" cy="5117609"/>
          </a:xfrm>
          <a:prstGeom prst="rect">
            <a:avLst/>
          </a:prstGeom>
        </p:spPr>
      </p:pic>
      <p:sp>
        <p:nvSpPr>
          <p:cNvPr id="38" name="TextBox 37">
            <a:extLst>
              <a:ext uri="{FF2B5EF4-FFF2-40B4-BE49-F238E27FC236}">
                <a16:creationId xmlns:a16="http://schemas.microsoft.com/office/drawing/2014/main" id="{D850D534-7CB8-D646-92DD-F5B2DE823B27}"/>
              </a:ext>
            </a:extLst>
          </p:cNvPr>
          <p:cNvSpPr txBox="1"/>
          <p:nvPr/>
        </p:nvSpPr>
        <p:spPr>
          <a:xfrm>
            <a:off x="9490219" y="1913621"/>
            <a:ext cx="2545658" cy="1323439"/>
          </a:xfrm>
          <a:prstGeom prst="rect">
            <a:avLst/>
          </a:prstGeom>
          <a:noFill/>
        </p:spPr>
        <p:txBody>
          <a:bodyPr wrap="square" rtlCol="0">
            <a:spAutoFit/>
          </a:bodyPr>
          <a:lstStyle/>
          <a:p>
            <a:pPr algn="ctr"/>
            <a:r>
              <a:rPr lang="en-US" sz="1600" dirty="0"/>
              <a:t>Integration of “speckle pattern” produces temporal intensity variation at scattering vector </a:t>
            </a:r>
            <a:r>
              <a:rPr lang="en-US" sz="1600" i="1" dirty="0"/>
              <a:t>q</a:t>
            </a:r>
          </a:p>
        </p:txBody>
      </p:sp>
      <p:sp>
        <p:nvSpPr>
          <p:cNvPr id="39" name="TextBox 38">
            <a:extLst>
              <a:ext uri="{FF2B5EF4-FFF2-40B4-BE49-F238E27FC236}">
                <a16:creationId xmlns:a16="http://schemas.microsoft.com/office/drawing/2014/main" id="{3B810E5C-CD77-C14D-A517-EB39BAADDCA5}"/>
              </a:ext>
            </a:extLst>
          </p:cNvPr>
          <p:cNvSpPr txBox="1"/>
          <p:nvPr/>
        </p:nvSpPr>
        <p:spPr>
          <a:xfrm>
            <a:off x="9378664" y="4480881"/>
            <a:ext cx="2813336" cy="1323439"/>
          </a:xfrm>
          <a:prstGeom prst="rect">
            <a:avLst/>
          </a:prstGeom>
          <a:noFill/>
        </p:spPr>
        <p:txBody>
          <a:bodyPr wrap="square" rtlCol="0">
            <a:spAutoFit/>
          </a:bodyPr>
          <a:lstStyle/>
          <a:p>
            <a:pPr algn="ctr"/>
            <a:r>
              <a:rPr lang="en-US" sz="1600" u="sng" dirty="0"/>
              <a:t>Autocorrelation function: </a:t>
            </a:r>
            <a:r>
              <a:rPr lang="en-US" sz="1600" dirty="0"/>
              <a:t>Structural change</a:t>
            </a:r>
          </a:p>
          <a:p>
            <a:pPr algn="ctr"/>
            <a:r>
              <a:rPr lang="en-US" sz="1600" dirty="0"/>
              <a:t>through decorrelation of scattering intensity at char. </a:t>
            </a:r>
            <a:r>
              <a:rPr lang="en-US" sz="1600" i="1" dirty="0"/>
              <a:t>relaxation time </a:t>
            </a:r>
            <a:r>
              <a:rPr lang="en-US" sz="1600" dirty="0"/>
              <a:t>𝜏</a:t>
            </a:r>
            <a:endParaRPr lang="en-US" sz="1600" i="1" dirty="0"/>
          </a:p>
        </p:txBody>
      </p:sp>
      <p:grpSp>
        <p:nvGrpSpPr>
          <p:cNvPr id="68" name="Group 67">
            <a:extLst>
              <a:ext uri="{FF2B5EF4-FFF2-40B4-BE49-F238E27FC236}">
                <a16:creationId xmlns:a16="http://schemas.microsoft.com/office/drawing/2014/main" id="{3DB4F083-B59F-A044-9DC7-588BC135E240}"/>
              </a:ext>
            </a:extLst>
          </p:cNvPr>
          <p:cNvGrpSpPr/>
          <p:nvPr/>
        </p:nvGrpSpPr>
        <p:grpSpPr>
          <a:xfrm rot="10800000">
            <a:off x="1805637" y="1790966"/>
            <a:ext cx="1002752" cy="1018159"/>
            <a:chOff x="2995832" y="3982915"/>
            <a:chExt cx="685800" cy="685800"/>
          </a:xfrm>
        </p:grpSpPr>
        <p:sp>
          <p:nvSpPr>
            <p:cNvPr id="70" name="Oval 69">
              <a:extLst>
                <a:ext uri="{FF2B5EF4-FFF2-40B4-BE49-F238E27FC236}">
                  <a16:creationId xmlns:a16="http://schemas.microsoft.com/office/drawing/2014/main" id="{6E275F69-7F82-4241-BC0E-F71CFDFFA5D7}"/>
                </a:ext>
              </a:extLst>
            </p:cNvPr>
            <p:cNvSpPr/>
            <p:nvPr/>
          </p:nvSpPr>
          <p:spPr>
            <a:xfrm>
              <a:off x="2995832" y="3982915"/>
              <a:ext cx="685800" cy="6858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Oval 70">
              <a:extLst>
                <a:ext uri="{FF2B5EF4-FFF2-40B4-BE49-F238E27FC236}">
                  <a16:creationId xmlns:a16="http://schemas.microsoft.com/office/drawing/2014/main" id="{F5F5C009-E18C-EE4B-B22D-285D1E0CCBE5}"/>
                </a:ext>
              </a:extLst>
            </p:cNvPr>
            <p:cNvSpPr/>
            <p:nvPr/>
          </p:nvSpPr>
          <p:spPr>
            <a:xfrm>
              <a:off x="3124199" y="4255071"/>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Oval 71">
              <a:extLst>
                <a:ext uri="{FF2B5EF4-FFF2-40B4-BE49-F238E27FC236}">
                  <a16:creationId xmlns:a16="http://schemas.microsoft.com/office/drawing/2014/main" id="{DFC6DEE6-30B7-A141-BD1B-8A8928A263F2}"/>
                </a:ext>
              </a:extLst>
            </p:cNvPr>
            <p:cNvSpPr/>
            <p:nvPr/>
          </p:nvSpPr>
          <p:spPr>
            <a:xfrm>
              <a:off x="3476038" y="4333329"/>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Oval 72">
              <a:extLst>
                <a:ext uri="{FF2B5EF4-FFF2-40B4-BE49-F238E27FC236}">
                  <a16:creationId xmlns:a16="http://schemas.microsoft.com/office/drawing/2014/main" id="{7D1D8F6C-46FE-1848-A935-F14380E2541F}"/>
                </a:ext>
              </a:extLst>
            </p:cNvPr>
            <p:cNvSpPr/>
            <p:nvPr/>
          </p:nvSpPr>
          <p:spPr>
            <a:xfrm>
              <a:off x="3220826" y="4183157"/>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0" name="Oval 79">
              <a:extLst>
                <a:ext uri="{FF2B5EF4-FFF2-40B4-BE49-F238E27FC236}">
                  <a16:creationId xmlns:a16="http://schemas.microsoft.com/office/drawing/2014/main" id="{7008EB59-6526-F74C-AF8C-A636C1B912DA}"/>
                </a:ext>
              </a:extLst>
            </p:cNvPr>
            <p:cNvSpPr/>
            <p:nvPr/>
          </p:nvSpPr>
          <p:spPr>
            <a:xfrm>
              <a:off x="3261945" y="4391372"/>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Oval 75">
              <a:extLst>
                <a:ext uri="{FF2B5EF4-FFF2-40B4-BE49-F238E27FC236}">
                  <a16:creationId xmlns:a16="http://schemas.microsoft.com/office/drawing/2014/main" id="{C4ACDCA6-1CEF-6C44-A64B-95BF6DD60C56}"/>
                </a:ext>
              </a:extLst>
            </p:cNvPr>
            <p:cNvSpPr/>
            <p:nvPr/>
          </p:nvSpPr>
          <p:spPr>
            <a:xfrm>
              <a:off x="3384598" y="4183157"/>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00" name="Group 99">
            <a:extLst>
              <a:ext uri="{FF2B5EF4-FFF2-40B4-BE49-F238E27FC236}">
                <a16:creationId xmlns:a16="http://schemas.microsoft.com/office/drawing/2014/main" id="{8CD3BD1E-FFD3-154C-BD51-6866A3672B09}"/>
              </a:ext>
            </a:extLst>
          </p:cNvPr>
          <p:cNvGrpSpPr/>
          <p:nvPr/>
        </p:nvGrpSpPr>
        <p:grpSpPr>
          <a:xfrm>
            <a:off x="3368699" y="1209298"/>
            <a:ext cx="1002752" cy="1018159"/>
            <a:chOff x="2595833" y="1382752"/>
            <a:chExt cx="1002752" cy="1018159"/>
          </a:xfrm>
        </p:grpSpPr>
        <p:grpSp>
          <p:nvGrpSpPr>
            <p:cNvPr id="82" name="Group 81">
              <a:extLst>
                <a:ext uri="{FF2B5EF4-FFF2-40B4-BE49-F238E27FC236}">
                  <a16:creationId xmlns:a16="http://schemas.microsoft.com/office/drawing/2014/main" id="{9C447270-4CCC-8F4F-935E-81CFA55625C7}"/>
                </a:ext>
              </a:extLst>
            </p:cNvPr>
            <p:cNvGrpSpPr/>
            <p:nvPr/>
          </p:nvGrpSpPr>
          <p:grpSpPr>
            <a:xfrm rot="10800000">
              <a:off x="2595833" y="1382752"/>
              <a:ext cx="1002752" cy="1018159"/>
              <a:chOff x="2995832" y="3982915"/>
              <a:chExt cx="685800" cy="685800"/>
            </a:xfrm>
          </p:grpSpPr>
          <p:sp>
            <p:nvSpPr>
              <p:cNvPr id="83" name="Oval 82">
                <a:extLst>
                  <a:ext uri="{FF2B5EF4-FFF2-40B4-BE49-F238E27FC236}">
                    <a16:creationId xmlns:a16="http://schemas.microsoft.com/office/drawing/2014/main" id="{A68FBCA1-BC81-A642-81DC-87044B876994}"/>
                  </a:ext>
                </a:extLst>
              </p:cNvPr>
              <p:cNvSpPr/>
              <p:nvPr/>
            </p:nvSpPr>
            <p:spPr>
              <a:xfrm>
                <a:off x="2995832" y="3982915"/>
                <a:ext cx="685800" cy="6858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4" name="Oval 83">
                <a:extLst>
                  <a:ext uri="{FF2B5EF4-FFF2-40B4-BE49-F238E27FC236}">
                    <a16:creationId xmlns:a16="http://schemas.microsoft.com/office/drawing/2014/main" id="{F211DE0A-C7D1-F340-9A72-E8F9A8C766A4}"/>
                  </a:ext>
                </a:extLst>
              </p:cNvPr>
              <p:cNvSpPr/>
              <p:nvPr/>
            </p:nvSpPr>
            <p:spPr>
              <a:xfrm>
                <a:off x="3124199" y="4255071"/>
                <a:ext cx="91440" cy="9144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5" name="Oval 84">
                <a:extLst>
                  <a:ext uri="{FF2B5EF4-FFF2-40B4-BE49-F238E27FC236}">
                    <a16:creationId xmlns:a16="http://schemas.microsoft.com/office/drawing/2014/main" id="{E1432564-6F4C-EA4A-A143-65CB3253FAD3}"/>
                  </a:ext>
                </a:extLst>
              </p:cNvPr>
              <p:cNvSpPr/>
              <p:nvPr/>
            </p:nvSpPr>
            <p:spPr>
              <a:xfrm>
                <a:off x="3476038" y="4333329"/>
                <a:ext cx="91440" cy="9144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Oval 85">
                <a:extLst>
                  <a:ext uri="{FF2B5EF4-FFF2-40B4-BE49-F238E27FC236}">
                    <a16:creationId xmlns:a16="http://schemas.microsoft.com/office/drawing/2014/main" id="{EC6A4369-392B-9143-853E-BCA56E729F23}"/>
                  </a:ext>
                </a:extLst>
              </p:cNvPr>
              <p:cNvSpPr/>
              <p:nvPr/>
            </p:nvSpPr>
            <p:spPr>
              <a:xfrm>
                <a:off x="3220826" y="4183157"/>
                <a:ext cx="91440" cy="9144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7" name="Straight Arrow Connector 86">
                <a:extLst>
                  <a:ext uri="{FF2B5EF4-FFF2-40B4-BE49-F238E27FC236}">
                    <a16:creationId xmlns:a16="http://schemas.microsoft.com/office/drawing/2014/main" id="{7ACDC76A-B2E5-3D4B-AD73-C63E15467DC6}"/>
                  </a:ext>
                </a:extLst>
              </p:cNvPr>
              <p:cNvCxnSpPr>
                <a:stCxn id="84" idx="4"/>
              </p:cNvCxnSpPr>
              <p:nvPr/>
            </p:nvCxnSpPr>
            <p:spPr>
              <a:xfrm>
                <a:off x="3169919" y="4346511"/>
                <a:ext cx="0" cy="106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88" name="Group 87">
                <a:extLst>
                  <a:ext uri="{FF2B5EF4-FFF2-40B4-BE49-F238E27FC236}">
                    <a16:creationId xmlns:a16="http://schemas.microsoft.com/office/drawing/2014/main" id="{5652CF01-7087-084A-A7B4-720912385B6D}"/>
                  </a:ext>
                </a:extLst>
              </p:cNvPr>
              <p:cNvGrpSpPr/>
              <p:nvPr/>
            </p:nvGrpSpPr>
            <p:grpSpPr>
              <a:xfrm>
                <a:off x="3261945" y="4391373"/>
                <a:ext cx="153573" cy="186690"/>
                <a:chOff x="3261554" y="4396612"/>
                <a:chExt cx="153573" cy="186690"/>
              </a:xfrm>
            </p:grpSpPr>
            <p:sp>
              <p:nvSpPr>
                <p:cNvPr id="93" name="Oval 92">
                  <a:extLst>
                    <a:ext uri="{FF2B5EF4-FFF2-40B4-BE49-F238E27FC236}">
                      <a16:creationId xmlns:a16="http://schemas.microsoft.com/office/drawing/2014/main" id="{EC90D7EC-5233-BE42-A449-552BDAC81A85}"/>
                    </a:ext>
                  </a:extLst>
                </p:cNvPr>
                <p:cNvSpPr/>
                <p:nvPr/>
              </p:nvSpPr>
              <p:spPr>
                <a:xfrm>
                  <a:off x="3261554" y="4396612"/>
                  <a:ext cx="91440" cy="9144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94" name="Straight Arrow Connector 93">
                  <a:extLst>
                    <a:ext uri="{FF2B5EF4-FFF2-40B4-BE49-F238E27FC236}">
                      <a16:creationId xmlns:a16="http://schemas.microsoft.com/office/drawing/2014/main" id="{1C851F88-F9EB-6C40-A58A-533D27E3236F}"/>
                    </a:ext>
                  </a:extLst>
                </p:cNvPr>
                <p:cNvCxnSpPr/>
                <p:nvPr/>
              </p:nvCxnSpPr>
              <p:spPr>
                <a:xfrm>
                  <a:off x="3323687" y="4476622"/>
                  <a:ext cx="91440" cy="106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89" name="Oval 88">
                <a:extLst>
                  <a:ext uri="{FF2B5EF4-FFF2-40B4-BE49-F238E27FC236}">
                    <a16:creationId xmlns:a16="http://schemas.microsoft.com/office/drawing/2014/main" id="{84139FA0-EB5E-694B-9791-622DB98DEAAC}"/>
                  </a:ext>
                </a:extLst>
              </p:cNvPr>
              <p:cNvSpPr/>
              <p:nvPr/>
            </p:nvSpPr>
            <p:spPr>
              <a:xfrm>
                <a:off x="3384598" y="4183157"/>
                <a:ext cx="91440" cy="9144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90" name="Straight Arrow Connector 89">
                <a:extLst>
                  <a:ext uri="{FF2B5EF4-FFF2-40B4-BE49-F238E27FC236}">
                    <a16:creationId xmlns:a16="http://schemas.microsoft.com/office/drawing/2014/main" id="{29E48BDA-8844-634F-94A6-FB279D0C7099}"/>
                  </a:ext>
                </a:extLst>
              </p:cNvPr>
              <p:cNvCxnSpPr/>
              <p:nvPr/>
            </p:nvCxnSpPr>
            <p:spPr>
              <a:xfrm>
                <a:off x="3460993" y="4247228"/>
                <a:ext cx="121822" cy="273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F881EDA7-AF28-6E44-BC14-AE5548030570}"/>
                  </a:ext>
                </a:extLst>
              </p:cNvPr>
              <p:cNvCxnSpPr/>
              <p:nvPr/>
            </p:nvCxnSpPr>
            <p:spPr>
              <a:xfrm flipH="1">
                <a:off x="3372973" y="4391373"/>
                <a:ext cx="114398" cy="333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AD349CE6-9FE7-7540-81E6-AF43CBAE86D2}"/>
                  </a:ext>
                </a:extLst>
              </p:cNvPr>
              <p:cNvCxnSpPr/>
              <p:nvPr/>
            </p:nvCxnSpPr>
            <p:spPr>
              <a:xfrm flipV="1">
                <a:off x="3277821" y="4084320"/>
                <a:ext cx="60911" cy="1128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95" name="Oval 94">
              <a:extLst>
                <a:ext uri="{FF2B5EF4-FFF2-40B4-BE49-F238E27FC236}">
                  <a16:creationId xmlns:a16="http://schemas.microsoft.com/office/drawing/2014/main" id="{A319661F-52E0-E542-926D-45F1A60CEEE2}"/>
                </a:ext>
              </a:extLst>
            </p:cNvPr>
            <p:cNvSpPr/>
            <p:nvPr/>
          </p:nvSpPr>
          <p:spPr>
            <a:xfrm rot="10800000">
              <a:off x="2930122" y="1451217"/>
              <a:ext cx="133700" cy="13575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6" name="Oval 95">
              <a:extLst>
                <a:ext uri="{FF2B5EF4-FFF2-40B4-BE49-F238E27FC236}">
                  <a16:creationId xmlns:a16="http://schemas.microsoft.com/office/drawing/2014/main" id="{254903B4-8E7F-B341-85CA-B1660B6EA345}"/>
                </a:ext>
              </a:extLst>
            </p:cNvPr>
            <p:cNvSpPr/>
            <p:nvPr/>
          </p:nvSpPr>
          <p:spPr>
            <a:xfrm rot="10800000">
              <a:off x="3008935" y="1684063"/>
              <a:ext cx="133700" cy="13575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7" name="Oval 96">
              <a:extLst>
                <a:ext uri="{FF2B5EF4-FFF2-40B4-BE49-F238E27FC236}">
                  <a16:creationId xmlns:a16="http://schemas.microsoft.com/office/drawing/2014/main" id="{DB2D8BCB-01B5-F04D-9893-D824CA2711E2}"/>
                </a:ext>
              </a:extLst>
            </p:cNvPr>
            <p:cNvSpPr/>
            <p:nvPr/>
          </p:nvSpPr>
          <p:spPr>
            <a:xfrm rot="10800000">
              <a:off x="3282834" y="1607934"/>
              <a:ext cx="133700" cy="13575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8" name="Oval 97">
              <a:extLst>
                <a:ext uri="{FF2B5EF4-FFF2-40B4-BE49-F238E27FC236}">
                  <a16:creationId xmlns:a16="http://schemas.microsoft.com/office/drawing/2014/main" id="{E499EF77-634F-6A48-BCF2-DC41D0111198}"/>
                </a:ext>
              </a:extLst>
            </p:cNvPr>
            <p:cNvSpPr/>
            <p:nvPr/>
          </p:nvSpPr>
          <p:spPr>
            <a:xfrm rot="10800000">
              <a:off x="3020476" y="2214465"/>
              <a:ext cx="133700" cy="13575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9" name="Oval 98">
              <a:extLst>
                <a:ext uri="{FF2B5EF4-FFF2-40B4-BE49-F238E27FC236}">
                  <a16:creationId xmlns:a16="http://schemas.microsoft.com/office/drawing/2014/main" id="{5260798A-596C-0144-8214-D86F0C667F72}"/>
                </a:ext>
              </a:extLst>
            </p:cNvPr>
            <p:cNvSpPr/>
            <p:nvPr/>
          </p:nvSpPr>
          <p:spPr>
            <a:xfrm rot="10800000">
              <a:off x="2661198" y="1908066"/>
              <a:ext cx="133700" cy="13575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102" name="Straight Arrow Connector 101">
            <a:extLst>
              <a:ext uri="{FF2B5EF4-FFF2-40B4-BE49-F238E27FC236}">
                <a16:creationId xmlns:a16="http://schemas.microsoft.com/office/drawing/2014/main" id="{A2844CA5-E7C4-664A-9AA7-42396A0ACB8B}"/>
              </a:ext>
            </a:extLst>
          </p:cNvPr>
          <p:cNvCxnSpPr>
            <a:cxnSpLocks/>
          </p:cNvCxnSpPr>
          <p:nvPr/>
        </p:nvCxnSpPr>
        <p:spPr>
          <a:xfrm flipV="1">
            <a:off x="2829648" y="1920160"/>
            <a:ext cx="452204" cy="148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CC45A573-1905-CC4F-B1A2-1419F079DCBC}"/>
              </a:ext>
            </a:extLst>
          </p:cNvPr>
          <p:cNvSpPr txBox="1"/>
          <p:nvPr/>
        </p:nvSpPr>
        <p:spPr>
          <a:xfrm>
            <a:off x="2797371" y="1592936"/>
            <a:ext cx="402674" cy="369332"/>
          </a:xfrm>
          <a:prstGeom prst="rect">
            <a:avLst/>
          </a:prstGeom>
          <a:noFill/>
        </p:spPr>
        <p:txBody>
          <a:bodyPr wrap="none" rtlCol="0">
            <a:spAutoFit/>
          </a:bodyPr>
          <a:lstStyle/>
          <a:p>
            <a:r>
              <a:rPr lang="en-US" dirty="0" err="1"/>
              <a:t>Δt</a:t>
            </a:r>
            <a:endParaRPr lang="en-US" dirty="0"/>
          </a:p>
        </p:txBody>
      </p:sp>
      <p:sp>
        <p:nvSpPr>
          <p:cNvPr id="105" name="TextBox 104">
            <a:extLst>
              <a:ext uri="{FF2B5EF4-FFF2-40B4-BE49-F238E27FC236}">
                <a16:creationId xmlns:a16="http://schemas.microsoft.com/office/drawing/2014/main" id="{4FAC5734-B77A-8040-8DDC-B50D8681F3D2}"/>
              </a:ext>
            </a:extLst>
          </p:cNvPr>
          <p:cNvSpPr txBox="1"/>
          <p:nvPr/>
        </p:nvSpPr>
        <p:spPr>
          <a:xfrm>
            <a:off x="8647611" y="4833806"/>
            <a:ext cx="290464" cy="369332"/>
          </a:xfrm>
          <a:prstGeom prst="rect">
            <a:avLst/>
          </a:prstGeom>
          <a:noFill/>
        </p:spPr>
        <p:txBody>
          <a:bodyPr wrap="none" rtlCol="0">
            <a:spAutoFit/>
          </a:bodyPr>
          <a:lstStyle/>
          <a:p>
            <a:r>
              <a:rPr lang="en-US" dirty="0"/>
              <a:t>𝜏</a:t>
            </a:r>
          </a:p>
        </p:txBody>
      </p:sp>
      <p:sp>
        <p:nvSpPr>
          <p:cNvPr id="8" name="Rectangle 7">
            <a:extLst>
              <a:ext uri="{FF2B5EF4-FFF2-40B4-BE49-F238E27FC236}">
                <a16:creationId xmlns:a16="http://schemas.microsoft.com/office/drawing/2014/main" id="{A5D70B88-5335-124F-908C-3565ED2ECFC3}"/>
              </a:ext>
            </a:extLst>
          </p:cNvPr>
          <p:cNvSpPr/>
          <p:nvPr/>
        </p:nvSpPr>
        <p:spPr>
          <a:xfrm>
            <a:off x="6349364" y="1485295"/>
            <a:ext cx="5828828" cy="2535276"/>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F7FD1DDA-78F5-E94D-8F86-8EFCC62936AD}"/>
              </a:ext>
            </a:extLst>
          </p:cNvPr>
          <p:cNvSpPr/>
          <p:nvPr/>
        </p:nvSpPr>
        <p:spPr>
          <a:xfrm>
            <a:off x="6335556" y="4014327"/>
            <a:ext cx="5842636" cy="2631864"/>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28">
            <a:extLst>
              <a:ext uri="{FF2B5EF4-FFF2-40B4-BE49-F238E27FC236}">
                <a16:creationId xmlns:a16="http://schemas.microsoft.com/office/drawing/2014/main" id="{D9E5CECB-9C4A-816B-5DAC-EF410F4EE979}"/>
              </a:ext>
            </a:extLst>
          </p:cNvPr>
          <p:cNvSpPr>
            <a:spLocks noGrp="1"/>
          </p:cNvSpPr>
          <p:nvPr>
            <p:ph type="sldNum" sz="quarter" idx="4"/>
          </p:nvPr>
        </p:nvSpPr>
        <p:spPr>
          <a:prstGeom prst="rect">
            <a:avLst/>
          </a:prstGeom>
        </p:spPr>
        <p:txBody>
          <a:bodyPr vert="horz" lIns="91440" tIns="45720" rIns="91440" bIns="45720" rtlCol="0" anchor="ctr">
            <a:spAutoFit/>
          </a:bodyPr>
          <a:lstStyle>
            <a:defPPr>
              <a:defRPr lang="en-US"/>
            </a:defPPr>
            <a:lvl1pPr marL="0" algn="r" defTabSz="914400" rtl="0" eaLnBrk="1" latinLnBrk="0" hangingPunct="1">
              <a:defRPr sz="1100" kern="1200">
                <a:solidFill>
                  <a:schemeClr val="bg1"/>
                </a:solidFill>
                <a:latin typeface="Open Sans" pitchFamily="2" charset="0"/>
                <a:ea typeface="Open Sans" pitchFamily="2" charset="0"/>
                <a:cs typeface="Open Sans"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DB41CA-7EC4-8842-B9B7-CFDF6D0B6AA1}" type="slidenum">
              <a:rPr lang="en-US" smtClean="0"/>
              <a:pPr/>
              <a:t>1</a:t>
            </a:fld>
            <a:endParaRPr lang="en-US"/>
          </a:p>
        </p:txBody>
      </p:sp>
      <p:sp>
        <p:nvSpPr>
          <p:cNvPr id="28" name="Title 27">
            <a:extLst>
              <a:ext uri="{FF2B5EF4-FFF2-40B4-BE49-F238E27FC236}">
                <a16:creationId xmlns:a16="http://schemas.microsoft.com/office/drawing/2014/main" id="{AE183012-0EF2-7F49-AE91-FC642F06B77D}"/>
              </a:ext>
            </a:extLst>
          </p:cNvPr>
          <p:cNvSpPr>
            <a:spLocks noGrp="1"/>
          </p:cNvSpPr>
          <p:nvPr>
            <p:ph type="title"/>
          </p:nvPr>
        </p:nvSpPr>
        <p:spPr/>
        <p:txBody>
          <a:bodyPr/>
          <a:lstStyle/>
          <a:p>
            <a:r>
              <a:rPr lang="en-US" dirty="0"/>
              <a:t>X-ray Photon Correlation Spectroscopy</a:t>
            </a:r>
          </a:p>
        </p:txBody>
      </p:sp>
    </p:spTree>
    <p:extLst>
      <p:ext uri="{BB962C8B-B14F-4D97-AF65-F5344CB8AC3E}">
        <p14:creationId xmlns:p14="http://schemas.microsoft.com/office/powerpoint/2010/main" val="174165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104" grpId="0"/>
      <p:bldP spid="8" grpId="0" animBg="1"/>
      <p:bldP spid="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5A9F5A-2B9C-F44C-869D-EA5A10E80D5E}"/>
              </a:ext>
            </a:extLst>
          </p:cNvPr>
          <p:cNvSpPr>
            <a:spLocks noGrp="1"/>
          </p:cNvSpPr>
          <p:nvPr>
            <p:ph type="title"/>
          </p:nvPr>
        </p:nvSpPr>
        <p:spPr/>
        <p:txBody>
          <a:bodyPr>
            <a:normAutofit/>
          </a:bodyPr>
          <a:lstStyle/>
          <a:p>
            <a:r>
              <a:rPr lang="en-US" dirty="0"/>
              <a:t>In-situ UV Cure 3D printing</a:t>
            </a:r>
          </a:p>
        </p:txBody>
      </p:sp>
      <p:sp>
        <p:nvSpPr>
          <p:cNvPr id="68" name="Rectangle 67">
            <a:extLst>
              <a:ext uri="{FF2B5EF4-FFF2-40B4-BE49-F238E27FC236}">
                <a16:creationId xmlns:a16="http://schemas.microsoft.com/office/drawing/2014/main" id="{10730DE5-792B-FC44-AA3E-544673376496}"/>
              </a:ext>
            </a:extLst>
          </p:cNvPr>
          <p:cNvSpPr/>
          <p:nvPr/>
        </p:nvSpPr>
        <p:spPr>
          <a:xfrm>
            <a:off x="0" y="6394837"/>
            <a:ext cx="4709492" cy="246221"/>
          </a:xfrm>
          <a:prstGeom prst="rect">
            <a:avLst/>
          </a:prstGeom>
        </p:spPr>
        <p:txBody>
          <a:bodyPr wrap="square">
            <a:spAutoFit/>
          </a:bodyPr>
          <a:lstStyle/>
          <a:p>
            <a:pPr marL="406400" indent="-406400"/>
            <a:r>
              <a:rPr lang="en-US" sz="1000" u="sng" dirty="0"/>
              <a:t>Yavitt, B.M.</a:t>
            </a:r>
            <a:r>
              <a:rPr lang="en-US" sz="1000" dirty="0"/>
              <a:t>; et al. </a:t>
            </a:r>
            <a:r>
              <a:rPr lang="en-US" sz="1000" i="1" dirty="0"/>
              <a:t>ACS Appl. Poly. Mat.</a:t>
            </a:r>
            <a:r>
              <a:rPr lang="en-US" sz="1000" dirty="0"/>
              <a:t> </a:t>
            </a:r>
            <a:r>
              <a:rPr lang="en-US" sz="1000" b="1" dirty="0"/>
              <a:t>2020, </a:t>
            </a:r>
            <a:r>
              <a:rPr lang="en-US" sz="1000" dirty="0"/>
              <a:t>2, 4096</a:t>
            </a:r>
            <a:endParaRPr lang="en-US" sz="1000" dirty="0">
              <a:effectLst/>
            </a:endParaRPr>
          </a:p>
        </p:txBody>
      </p:sp>
      <p:pic>
        <p:nvPicPr>
          <p:cNvPr id="3" name="Picture 2">
            <a:extLst>
              <a:ext uri="{FF2B5EF4-FFF2-40B4-BE49-F238E27FC236}">
                <a16:creationId xmlns:a16="http://schemas.microsoft.com/office/drawing/2014/main" id="{683A1CC3-3EC3-EC4C-B8E7-6D82BC2A6AFE}"/>
              </a:ext>
            </a:extLst>
          </p:cNvPr>
          <p:cNvPicPr>
            <a:picLocks noChangeAspect="1"/>
          </p:cNvPicPr>
          <p:nvPr/>
        </p:nvPicPr>
        <p:blipFill rotWithShape="1">
          <a:blip r:embed="rId3"/>
          <a:srcRect r="13048"/>
          <a:stretch/>
        </p:blipFill>
        <p:spPr>
          <a:xfrm>
            <a:off x="5061905" y="1395977"/>
            <a:ext cx="7038391" cy="4553161"/>
          </a:xfrm>
          <a:prstGeom prst="rect">
            <a:avLst/>
          </a:prstGeom>
        </p:spPr>
      </p:pic>
      <p:grpSp>
        <p:nvGrpSpPr>
          <p:cNvPr id="2" name="Group 1">
            <a:extLst>
              <a:ext uri="{FF2B5EF4-FFF2-40B4-BE49-F238E27FC236}">
                <a16:creationId xmlns:a16="http://schemas.microsoft.com/office/drawing/2014/main" id="{5940BF5A-DBED-7B09-A493-339EA2C63904}"/>
              </a:ext>
            </a:extLst>
          </p:cNvPr>
          <p:cNvGrpSpPr/>
          <p:nvPr/>
        </p:nvGrpSpPr>
        <p:grpSpPr>
          <a:xfrm>
            <a:off x="332308" y="2527172"/>
            <a:ext cx="2533026" cy="1337295"/>
            <a:chOff x="6219176" y="1921879"/>
            <a:chExt cx="2533026" cy="1337295"/>
          </a:xfrm>
        </p:grpSpPr>
        <p:sp>
          <p:nvSpPr>
            <p:cNvPr id="4" name="Rectangle 3">
              <a:extLst>
                <a:ext uri="{FF2B5EF4-FFF2-40B4-BE49-F238E27FC236}">
                  <a16:creationId xmlns:a16="http://schemas.microsoft.com/office/drawing/2014/main" id="{A9C234E3-77CE-9E88-10BB-75C8F1E7C92C}"/>
                </a:ext>
              </a:extLst>
            </p:cNvPr>
            <p:cNvSpPr/>
            <p:nvPr/>
          </p:nvSpPr>
          <p:spPr>
            <a:xfrm>
              <a:off x="6245594" y="1952337"/>
              <a:ext cx="2506608" cy="12283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EAE69C-E6E3-F4AF-9BB4-799C40D32B01}"/>
                </a:ext>
              </a:extLst>
            </p:cNvPr>
            <p:cNvSpPr/>
            <p:nvPr/>
          </p:nvSpPr>
          <p:spPr>
            <a:xfrm>
              <a:off x="6302673" y="2000362"/>
              <a:ext cx="731520" cy="73152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p:txBody>
        </p:sp>
        <p:grpSp>
          <p:nvGrpSpPr>
            <p:cNvPr id="6" name="Group 5">
              <a:extLst>
                <a:ext uri="{FF2B5EF4-FFF2-40B4-BE49-F238E27FC236}">
                  <a16:creationId xmlns:a16="http://schemas.microsoft.com/office/drawing/2014/main" id="{42F121FD-1AF4-4FEA-3E1A-936A912EB1CC}"/>
                </a:ext>
              </a:extLst>
            </p:cNvPr>
            <p:cNvGrpSpPr/>
            <p:nvPr/>
          </p:nvGrpSpPr>
          <p:grpSpPr>
            <a:xfrm>
              <a:off x="6219176" y="1921879"/>
              <a:ext cx="1014214" cy="947767"/>
              <a:chOff x="6219176" y="1921879"/>
              <a:chExt cx="1014214" cy="947767"/>
            </a:xfrm>
          </p:grpSpPr>
          <p:sp>
            <p:nvSpPr>
              <p:cNvPr id="22" name="Arc 21">
                <a:extLst>
                  <a:ext uri="{FF2B5EF4-FFF2-40B4-BE49-F238E27FC236}">
                    <a16:creationId xmlns:a16="http://schemas.microsoft.com/office/drawing/2014/main" id="{4BEE7311-0804-69DA-D86F-390B114DB768}"/>
                  </a:ext>
                </a:extLst>
              </p:cNvPr>
              <p:cNvSpPr/>
              <p:nvPr/>
            </p:nvSpPr>
            <p:spPr>
              <a:xfrm rot="3188989">
                <a:off x="6219176" y="1921879"/>
                <a:ext cx="914400" cy="914400"/>
              </a:xfrm>
              <a:prstGeom prst="arc">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01CA1A6C-CB07-0200-90B8-865A8945AAEF}"/>
                  </a:ext>
                </a:extLst>
              </p:cNvPr>
              <p:cNvSpPr/>
              <p:nvPr/>
            </p:nvSpPr>
            <p:spPr>
              <a:xfrm rot="3188989">
                <a:off x="6318990" y="1955246"/>
                <a:ext cx="914400" cy="914400"/>
              </a:xfrm>
              <a:prstGeom prst="arc">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62092E01-D89E-ADFE-E748-A1B58575637C}"/>
                </a:ext>
              </a:extLst>
            </p:cNvPr>
            <p:cNvGrpSpPr/>
            <p:nvPr/>
          </p:nvGrpSpPr>
          <p:grpSpPr>
            <a:xfrm rot="16870756">
              <a:off x="7754228" y="2116903"/>
              <a:ext cx="1014214" cy="947767"/>
              <a:chOff x="6219176" y="1921879"/>
              <a:chExt cx="1014214" cy="947767"/>
            </a:xfrm>
          </p:grpSpPr>
          <p:sp>
            <p:nvSpPr>
              <p:cNvPr id="20" name="Arc 19">
                <a:extLst>
                  <a:ext uri="{FF2B5EF4-FFF2-40B4-BE49-F238E27FC236}">
                    <a16:creationId xmlns:a16="http://schemas.microsoft.com/office/drawing/2014/main" id="{D1A0619D-3F0F-6589-6005-CB9639A033F1}"/>
                  </a:ext>
                </a:extLst>
              </p:cNvPr>
              <p:cNvSpPr/>
              <p:nvPr/>
            </p:nvSpPr>
            <p:spPr>
              <a:xfrm rot="3188989">
                <a:off x="6219176" y="1921879"/>
                <a:ext cx="914400" cy="914400"/>
              </a:xfrm>
              <a:prstGeom prst="arc">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Arc 20">
                <a:extLst>
                  <a:ext uri="{FF2B5EF4-FFF2-40B4-BE49-F238E27FC236}">
                    <a16:creationId xmlns:a16="http://schemas.microsoft.com/office/drawing/2014/main" id="{A85CFD26-914E-6B17-D18C-1048326EA62B}"/>
                  </a:ext>
                </a:extLst>
              </p:cNvPr>
              <p:cNvSpPr/>
              <p:nvPr/>
            </p:nvSpPr>
            <p:spPr>
              <a:xfrm rot="3188989">
                <a:off x="6318990" y="1955246"/>
                <a:ext cx="914400" cy="914400"/>
              </a:xfrm>
              <a:prstGeom prst="arc">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9FC038B5-2C76-F50A-C438-0CCE291D34DF}"/>
                </a:ext>
              </a:extLst>
            </p:cNvPr>
            <p:cNvGrpSpPr/>
            <p:nvPr/>
          </p:nvGrpSpPr>
          <p:grpSpPr>
            <a:xfrm rot="5937015">
              <a:off x="7724546" y="2189035"/>
              <a:ext cx="1014214" cy="947767"/>
              <a:chOff x="6219176" y="1921879"/>
              <a:chExt cx="1014214" cy="947767"/>
            </a:xfrm>
          </p:grpSpPr>
          <p:sp>
            <p:nvSpPr>
              <p:cNvPr id="18" name="Arc 17">
                <a:extLst>
                  <a:ext uri="{FF2B5EF4-FFF2-40B4-BE49-F238E27FC236}">
                    <a16:creationId xmlns:a16="http://schemas.microsoft.com/office/drawing/2014/main" id="{7C26B80D-3F14-5178-072F-BDB7C86D7BE7}"/>
                  </a:ext>
                </a:extLst>
              </p:cNvPr>
              <p:cNvSpPr/>
              <p:nvPr/>
            </p:nvSpPr>
            <p:spPr>
              <a:xfrm rot="3188989">
                <a:off x="6219176" y="1921879"/>
                <a:ext cx="914400" cy="914400"/>
              </a:xfrm>
              <a:prstGeom prst="arc">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a:extLst>
                  <a:ext uri="{FF2B5EF4-FFF2-40B4-BE49-F238E27FC236}">
                    <a16:creationId xmlns:a16="http://schemas.microsoft.com/office/drawing/2014/main" id="{B1E6675F-5BA1-517E-58EC-96B77D10A347}"/>
                  </a:ext>
                </a:extLst>
              </p:cNvPr>
              <p:cNvSpPr/>
              <p:nvPr/>
            </p:nvSpPr>
            <p:spPr>
              <a:xfrm rot="3188989">
                <a:off x="6318990" y="1955246"/>
                <a:ext cx="914400" cy="914400"/>
              </a:xfrm>
              <a:prstGeom prst="arc">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Minus 9">
              <a:extLst>
                <a:ext uri="{FF2B5EF4-FFF2-40B4-BE49-F238E27FC236}">
                  <a16:creationId xmlns:a16="http://schemas.microsoft.com/office/drawing/2014/main" id="{7394F175-8BB1-F391-EFED-771EC88885F0}"/>
                </a:ext>
              </a:extLst>
            </p:cNvPr>
            <p:cNvSpPr/>
            <p:nvPr/>
          </p:nvSpPr>
          <p:spPr>
            <a:xfrm rot="6825494">
              <a:off x="7092268" y="2100690"/>
              <a:ext cx="640080" cy="365760"/>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a:extLst>
                <a:ext uri="{FF2B5EF4-FFF2-40B4-BE49-F238E27FC236}">
                  <a16:creationId xmlns:a16="http://schemas.microsoft.com/office/drawing/2014/main" id="{D6E15F50-EBB5-0CAB-1DAD-4030E626F39F}"/>
                </a:ext>
              </a:extLst>
            </p:cNvPr>
            <p:cNvSpPr/>
            <p:nvPr/>
          </p:nvSpPr>
          <p:spPr>
            <a:xfrm rot="1557653">
              <a:off x="6522231" y="2806220"/>
              <a:ext cx="640080" cy="365760"/>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18CE18D-64B5-AB06-7396-53B69F475014}"/>
                </a:ext>
              </a:extLst>
            </p:cNvPr>
            <p:cNvSpPr/>
            <p:nvPr/>
          </p:nvSpPr>
          <p:spPr>
            <a:xfrm>
              <a:off x="7884879" y="2272044"/>
              <a:ext cx="731520" cy="73152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p:txBody>
        </p:sp>
        <p:sp>
          <p:nvSpPr>
            <p:cNvPr id="13" name="Minus 12">
              <a:extLst>
                <a:ext uri="{FF2B5EF4-FFF2-40B4-BE49-F238E27FC236}">
                  <a16:creationId xmlns:a16="http://schemas.microsoft.com/office/drawing/2014/main" id="{B5C869C0-9C2C-3935-29EA-0B2CED67835D}"/>
                </a:ext>
              </a:extLst>
            </p:cNvPr>
            <p:cNvSpPr/>
            <p:nvPr/>
          </p:nvSpPr>
          <p:spPr>
            <a:xfrm rot="14453467">
              <a:off x="7780947" y="2756254"/>
              <a:ext cx="640080" cy="365760"/>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a:extLst>
                <a:ext uri="{FF2B5EF4-FFF2-40B4-BE49-F238E27FC236}">
                  <a16:creationId xmlns:a16="http://schemas.microsoft.com/office/drawing/2014/main" id="{6A0B9AC8-1495-16F4-A330-D236C18059F6}"/>
                </a:ext>
              </a:extLst>
            </p:cNvPr>
            <p:cNvSpPr/>
            <p:nvPr/>
          </p:nvSpPr>
          <p:spPr>
            <a:xfrm rot="4008094">
              <a:off x="7234128" y="2666981"/>
              <a:ext cx="640080" cy="365760"/>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14">
              <a:extLst>
                <a:ext uri="{FF2B5EF4-FFF2-40B4-BE49-F238E27FC236}">
                  <a16:creationId xmlns:a16="http://schemas.microsoft.com/office/drawing/2014/main" id="{28558589-762F-95B4-716B-654DFED060F7}"/>
                </a:ext>
              </a:extLst>
            </p:cNvPr>
            <p:cNvSpPr/>
            <p:nvPr/>
          </p:nvSpPr>
          <p:spPr>
            <a:xfrm rot="3143143">
              <a:off x="6450100" y="2216812"/>
              <a:ext cx="640080" cy="365760"/>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inus 15">
              <a:extLst>
                <a:ext uri="{FF2B5EF4-FFF2-40B4-BE49-F238E27FC236}">
                  <a16:creationId xmlns:a16="http://schemas.microsoft.com/office/drawing/2014/main" id="{C8BB1FE8-5E76-0728-869C-2897ACBDB44F}"/>
                </a:ext>
              </a:extLst>
            </p:cNvPr>
            <p:cNvSpPr/>
            <p:nvPr/>
          </p:nvSpPr>
          <p:spPr>
            <a:xfrm rot="6825494">
              <a:off x="8076336" y="2071482"/>
              <a:ext cx="640080" cy="365760"/>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nus 16">
              <a:extLst>
                <a:ext uri="{FF2B5EF4-FFF2-40B4-BE49-F238E27FC236}">
                  <a16:creationId xmlns:a16="http://schemas.microsoft.com/office/drawing/2014/main" id="{BD3532F0-EB47-2D63-7BD2-1198C41B7744}"/>
                </a:ext>
              </a:extLst>
            </p:cNvPr>
            <p:cNvSpPr/>
            <p:nvPr/>
          </p:nvSpPr>
          <p:spPr>
            <a:xfrm rot="10187062">
              <a:off x="7618601" y="2203321"/>
              <a:ext cx="640080" cy="365760"/>
            </a:xfrm>
            <a:prstGeom prst="mathMinus">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FBD1A70-DC19-148B-75DA-7E7A31863763}"/>
              </a:ext>
            </a:extLst>
          </p:cNvPr>
          <p:cNvGrpSpPr/>
          <p:nvPr/>
        </p:nvGrpSpPr>
        <p:grpSpPr>
          <a:xfrm>
            <a:off x="315683" y="4758378"/>
            <a:ext cx="2540969" cy="1255895"/>
            <a:chOff x="9235394" y="1929001"/>
            <a:chExt cx="2540969" cy="1255895"/>
          </a:xfrm>
        </p:grpSpPr>
        <p:sp>
          <p:nvSpPr>
            <p:cNvPr id="25" name="Oval 24">
              <a:extLst>
                <a:ext uri="{FF2B5EF4-FFF2-40B4-BE49-F238E27FC236}">
                  <a16:creationId xmlns:a16="http://schemas.microsoft.com/office/drawing/2014/main" id="{C633D8B4-F87B-4F48-28E9-ED4A0AA43906}"/>
                </a:ext>
              </a:extLst>
            </p:cNvPr>
            <p:cNvSpPr/>
            <p:nvPr/>
          </p:nvSpPr>
          <p:spPr>
            <a:xfrm>
              <a:off x="9326834" y="2004559"/>
              <a:ext cx="731520" cy="73152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p:txBody>
        </p:sp>
        <p:sp>
          <p:nvSpPr>
            <p:cNvPr id="26" name="Rectangle 25">
              <a:extLst>
                <a:ext uri="{FF2B5EF4-FFF2-40B4-BE49-F238E27FC236}">
                  <a16:creationId xmlns:a16="http://schemas.microsoft.com/office/drawing/2014/main" id="{BA842743-312F-F025-83CA-282E70F1D8D1}"/>
                </a:ext>
              </a:extLst>
            </p:cNvPr>
            <p:cNvSpPr/>
            <p:nvPr/>
          </p:nvSpPr>
          <p:spPr>
            <a:xfrm>
              <a:off x="9269755" y="1956534"/>
              <a:ext cx="2506608" cy="12283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01F01A5-DF91-69ED-1962-83E4A7BFBC3D}"/>
                </a:ext>
              </a:extLst>
            </p:cNvPr>
            <p:cNvSpPr/>
            <p:nvPr/>
          </p:nvSpPr>
          <p:spPr>
            <a:xfrm>
              <a:off x="10909040" y="2276241"/>
              <a:ext cx="731520" cy="73152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p:txBody>
        </p:sp>
        <p:sp>
          <p:nvSpPr>
            <p:cNvPr id="28" name="Arc 27">
              <a:extLst>
                <a:ext uri="{FF2B5EF4-FFF2-40B4-BE49-F238E27FC236}">
                  <a16:creationId xmlns:a16="http://schemas.microsoft.com/office/drawing/2014/main" id="{8D7A1C53-D283-90E4-DC57-B187C9638A33}"/>
                </a:ext>
              </a:extLst>
            </p:cNvPr>
            <p:cNvSpPr/>
            <p:nvPr/>
          </p:nvSpPr>
          <p:spPr>
            <a:xfrm rot="5400000">
              <a:off x="9235394" y="1929001"/>
              <a:ext cx="914400" cy="914400"/>
            </a:xfrm>
            <a:prstGeom prst="arc">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a:extLst>
                <a:ext uri="{FF2B5EF4-FFF2-40B4-BE49-F238E27FC236}">
                  <a16:creationId xmlns:a16="http://schemas.microsoft.com/office/drawing/2014/main" id="{96EAD290-BDF3-B785-147F-A41BEFE40481}"/>
                </a:ext>
              </a:extLst>
            </p:cNvPr>
            <p:cNvSpPr/>
            <p:nvPr/>
          </p:nvSpPr>
          <p:spPr>
            <a:xfrm rot="21141834">
              <a:off x="10845314" y="2165742"/>
              <a:ext cx="914400" cy="914400"/>
            </a:xfrm>
            <a:prstGeom prst="arc">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88A68B53-97B7-1BBB-9A10-EF3A22BF4C42}"/>
                </a:ext>
              </a:extLst>
            </p:cNvPr>
            <p:cNvSpPr/>
            <p:nvPr/>
          </p:nvSpPr>
          <p:spPr>
            <a:xfrm rot="9211817">
              <a:off x="10817600" y="2204673"/>
              <a:ext cx="914400" cy="914400"/>
            </a:xfrm>
            <a:prstGeom prst="arc">
              <a:avLst/>
            </a:prstGeom>
            <a:no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a:extLst>
                <a:ext uri="{FF2B5EF4-FFF2-40B4-BE49-F238E27FC236}">
                  <a16:creationId xmlns:a16="http://schemas.microsoft.com/office/drawing/2014/main" id="{899661CB-C023-14D1-55D9-981C4D3CD3E9}"/>
                </a:ext>
              </a:extLst>
            </p:cNvPr>
            <p:cNvSpPr/>
            <p:nvPr/>
          </p:nvSpPr>
          <p:spPr>
            <a:xfrm>
              <a:off x="9453503" y="1973517"/>
              <a:ext cx="932781" cy="1208903"/>
            </a:xfrm>
            <a:custGeom>
              <a:avLst/>
              <a:gdLst>
                <a:gd name="connsiteX0" fmla="*/ 299735 w 932781"/>
                <a:gd name="connsiteY0" fmla="*/ 1181686 h 1181686"/>
                <a:gd name="connsiteX1" fmla="*/ 4313 w 932781"/>
                <a:gd name="connsiteY1" fmla="*/ 731520 h 1181686"/>
                <a:gd name="connsiteX2" fmla="*/ 159058 w 932781"/>
                <a:gd name="connsiteY2" fmla="*/ 464234 h 1181686"/>
                <a:gd name="connsiteX3" fmla="*/ 623292 w 932781"/>
                <a:gd name="connsiteY3" fmla="*/ 773723 h 1181686"/>
                <a:gd name="connsiteX4" fmla="*/ 876510 w 932781"/>
                <a:gd name="connsiteY4" fmla="*/ 379828 h 1181686"/>
                <a:gd name="connsiteX5" fmla="*/ 749901 w 932781"/>
                <a:gd name="connsiteY5" fmla="*/ 225083 h 1181686"/>
                <a:gd name="connsiteX6" fmla="*/ 932781 w 932781"/>
                <a:gd name="connsiteY6" fmla="*/ 0 h 118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2781" h="1181686">
                  <a:moveTo>
                    <a:pt x="299735" y="1181686"/>
                  </a:moveTo>
                  <a:cubicBezTo>
                    <a:pt x="163747" y="1016390"/>
                    <a:pt x="27759" y="851095"/>
                    <a:pt x="4313" y="731520"/>
                  </a:cubicBezTo>
                  <a:cubicBezTo>
                    <a:pt x="-19133" y="611945"/>
                    <a:pt x="55895" y="457200"/>
                    <a:pt x="159058" y="464234"/>
                  </a:cubicBezTo>
                  <a:cubicBezTo>
                    <a:pt x="262221" y="471268"/>
                    <a:pt x="503717" y="787791"/>
                    <a:pt x="623292" y="773723"/>
                  </a:cubicBezTo>
                  <a:cubicBezTo>
                    <a:pt x="742867" y="759655"/>
                    <a:pt x="855408" y="471268"/>
                    <a:pt x="876510" y="379828"/>
                  </a:cubicBezTo>
                  <a:cubicBezTo>
                    <a:pt x="897612" y="288388"/>
                    <a:pt x="740523" y="288388"/>
                    <a:pt x="749901" y="225083"/>
                  </a:cubicBezTo>
                  <a:cubicBezTo>
                    <a:pt x="759279" y="161778"/>
                    <a:pt x="846030" y="80889"/>
                    <a:pt x="932781" y="0"/>
                  </a:cubicBezTo>
                </a:path>
              </a:pathLst>
            </a:custGeom>
            <a:noFill/>
            <a:ln w="825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BF554958-8B34-DA75-4C6F-3002D2891C44}"/>
                </a:ext>
              </a:extLst>
            </p:cNvPr>
            <p:cNvSpPr/>
            <p:nvPr/>
          </p:nvSpPr>
          <p:spPr>
            <a:xfrm>
              <a:off x="9878203" y="1955616"/>
              <a:ext cx="1343762" cy="1209821"/>
            </a:xfrm>
            <a:custGeom>
              <a:avLst/>
              <a:gdLst>
                <a:gd name="connsiteX0" fmla="*/ 1239601 w 1343762"/>
                <a:gd name="connsiteY0" fmla="*/ 1209821 h 1209821"/>
                <a:gd name="connsiteX1" fmla="*/ 465878 w 1343762"/>
                <a:gd name="connsiteY1" fmla="*/ 998806 h 1209821"/>
                <a:gd name="connsiteX2" fmla="*/ 719097 w 1343762"/>
                <a:gd name="connsiteY2" fmla="*/ 562708 h 1209821"/>
                <a:gd name="connsiteX3" fmla="*/ 1042653 w 1343762"/>
                <a:gd name="connsiteY3" fmla="*/ 998806 h 1209821"/>
                <a:gd name="connsiteX4" fmla="*/ 1281804 w 1343762"/>
                <a:gd name="connsiteY4" fmla="*/ 829994 h 1209821"/>
                <a:gd name="connsiteX5" fmla="*/ 1295872 w 1343762"/>
                <a:gd name="connsiteY5" fmla="*/ 393895 h 1209821"/>
                <a:gd name="connsiteX6" fmla="*/ 719097 w 1343762"/>
                <a:gd name="connsiteY6" fmla="*/ 393895 h 1209821"/>
                <a:gd name="connsiteX7" fmla="*/ 339269 w 1343762"/>
                <a:gd name="connsiteY7" fmla="*/ 393895 h 1209821"/>
                <a:gd name="connsiteX8" fmla="*/ 29780 w 1343762"/>
                <a:gd name="connsiteY8" fmla="*/ 309489 h 1209821"/>
                <a:gd name="connsiteX9" fmla="*/ 29780 w 1343762"/>
                <a:gd name="connsiteY9" fmla="*/ 0 h 120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762" h="1209821">
                  <a:moveTo>
                    <a:pt x="1239601" y="1209821"/>
                  </a:moveTo>
                  <a:cubicBezTo>
                    <a:pt x="896115" y="1158239"/>
                    <a:pt x="552629" y="1106658"/>
                    <a:pt x="465878" y="998806"/>
                  </a:cubicBezTo>
                  <a:cubicBezTo>
                    <a:pt x="379127" y="890954"/>
                    <a:pt x="622968" y="562708"/>
                    <a:pt x="719097" y="562708"/>
                  </a:cubicBezTo>
                  <a:cubicBezTo>
                    <a:pt x="815226" y="562708"/>
                    <a:pt x="948869" y="954258"/>
                    <a:pt x="1042653" y="998806"/>
                  </a:cubicBezTo>
                  <a:cubicBezTo>
                    <a:pt x="1136437" y="1043354"/>
                    <a:pt x="1239601" y="930812"/>
                    <a:pt x="1281804" y="829994"/>
                  </a:cubicBezTo>
                  <a:cubicBezTo>
                    <a:pt x="1324007" y="729176"/>
                    <a:pt x="1389656" y="466578"/>
                    <a:pt x="1295872" y="393895"/>
                  </a:cubicBezTo>
                  <a:cubicBezTo>
                    <a:pt x="1202088" y="321212"/>
                    <a:pt x="719097" y="393895"/>
                    <a:pt x="719097" y="393895"/>
                  </a:cubicBezTo>
                  <a:cubicBezTo>
                    <a:pt x="559663" y="393895"/>
                    <a:pt x="454155" y="407963"/>
                    <a:pt x="339269" y="393895"/>
                  </a:cubicBezTo>
                  <a:cubicBezTo>
                    <a:pt x="224383" y="379827"/>
                    <a:pt x="81361" y="375138"/>
                    <a:pt x="29780" y="309489"/>
                  </a:cubicBezTo>
                  <a:cubicBezTo>
                    <a:pt x="-21801" y="243840"/>
                    <a:pt x="3989" y="121920"/>
                    <a:pt x="29780" y="0"/>
                  </a:cubicBezTo>
                </a:path>
              </a:pathLst>
            </a:custGeom>
            <a:noFill/>
            <a:ln w="825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a:extLst>
                <a:ext uri="{FF2B5EF4-FFF2-40B4-BE49-F238E27FC236}">
                  <a16:creationId xmlns:a16="http://schemas.microsoft.com/office/drawing/2014/main" id="{A02B2BFA-9BA9-C569-9009-293C6C70D4C9}"/>
                </a:ext>
              </a:extLst>
            </p:cNvPr>
            <p:cNvSpPr/>
            <p:nvPr/>
          </p:nvSpPr>
          <p:spPr>
            <a:xfrm>
              <a:off x="10076795" y="1985550"/>
              <a:ext cx="1356729" cy="1181686"/>
            </a:xfrm>
            <a:custGeom>
              <a:avLst/>
              <a:gdLst>
                <a:gd name="connsiteX0" fmla="*/ 0 w 1356729"/>
                <a:gd name="connsiteY0" fmla="*/ 1181686 h 1181686"/>
                <a:gd name="connsiteX1" fmla="*/ 98474 w 1356729"/>
                <a:gd name="connsiteY1" fmla="*/ 942536 h 1181686"/>
                <a:gd name="connsiteX2" fmla="*/ 548640 w 1356729"/>
                <a:gd name="connsiteY2" fmla="*/ 787791 h 1181686"/>
                <a:gd name="connsiteX3" fmla="*/ 1252025 w 1356729"/>
                <a:gd name="connsiteY3" fmla="*/ 548640 h 1181686"/>
                <a:gd name="connsiteX4" fmla="*/ 1336431 w 1356729"/>
                <a:gd name="connsiteY4" fmla="*/ 182880 h 1181686"/>
                <a:gd name="connsiteX5" fmla="*/ 1083212 w 1356729"/>
                <a:gd name="connsiteY5" fmla="*/ 154745 h 1181686"/>
                <a:gd name="connsiteX6" fmla="*/ 1083212 w 1356729"/>
                <a:gd name="connsiteY6" fmla="*/ 0 h 118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729" h="1181686">
                  <a:moveTo>
                    <a:pt x="0" y="1181686"/>
                  </a:moveTo>
                  <a:cubicBezTo>
                    <a:pt x="3517" y="1094935"/>
                    <a:pt x="7034" y="1008185"/>
                    <a:pt x="98474" y="942536"/>
                  </a:cubicBezTo>
                  <a:cubicBezTo>
                    <a:pt x="189914" y="876887"/>
                    <a:pt x="548640" y="787791"/>
                    <a:pt x="548640" y="787791"/>
                  </a:cubicBezTo>
                  <a:cubicBezTo>
                    <a:pt x="740899" y="722142"/>
                    <a:pt x="1120727" y="649458"/>
                    <a:pt x="1252025" y="548640"/>
                  </a:cubicBezTo>
                  <a:cubicBezTo>
                    <a:pt x="1383323" y="447822"/>
                    <a:pt x="1364567" y="248529"/>
                    <a:pt x="1336431" y="182880"/>
                  </a:cubicBezTo>
                  <a:cubicBezTo>
                    <a:pt x="1308295" y="117231"/>
                    <a:pt x="1125415" y="185225"/>
                    <a:pt x="1083212" y="154745"/>
                  </a:cubicBezTo>
                  <a:cubicBezTo>
                    <a:pt x="1041009" y="124265"/>
                    <a:pt x="1062110" y="62132"/>
                    <a:pt x="1083212" y="0"/>
                  </a:cubicBezTo>
                </a:path>
              </a:pathLst>
            </a:custGeom>
            <a:noFill/>
            <a:ln w="825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613AA0E0-1C1B-838C-6927-52049E2ED394}"/>
              </a:ext>
            </a:extLst>
          </p:cNvPr>
          <p:cNvSpPr txBox="1"/>
          <p:nvPr/>
        </p:nvSpPr>
        <p:spPr>
          <a:xfrm>
            <a:off x="948891" y="2106395"/>
            <a:ext cx="1069524" cy="369332"/>
          </a:xfrm>
          <a:prstGeom prst="rect">
            <a:avLst/>
          </a:prstGeom>
          <a:noFill/>
        </p:spPr>
        <p:txBody>
          <a:bodyPr wrap="none" rtlCol="0">
            <a:spAutoFit/>
          </a:bodyPr>
          <a:lstStyle/>
          <a:p>
            <a:r>
              <a:rPr lang="en-US" dirty="0"/>
              <a:t>Pre-cure</a:t>
            </a:r>
          </a:p>
        </p:txBody>
      </p:sp>
      <p:sp>
        <p:nvSpPr>
          <p:cNvPr id="35" name="TextBox 34">
            <a:extLst>
              <a:ext uri="{FF2B5EF4-FFF2-40B4-BE49-F238E27FC236}">
                <a16:creationId xmlns:a16="http://schemas.microsoft.com/office/drawing/2014/main" id="{8BB334E8-3366-34E2-7E36-E7F21864636A}"/>
              </a:ext>
            </a:extLst>
          </p:cNvPr>
          <p:cNvSpPr txBox="1"/>
          <p:nvPr/>
        </p:nvSpPr>
        <p:spPr>
          <a:xfrm>
            <a:off x="1002735" y="4318947"/>
            <a:ext cx="1172116" cy="369332"/>
          </a:xfrm>
          <a:prstGeom prst="rect">
            <a:avLst/>
          </a:prstGeom>
          <a:noFill/>
        </p:spPr>
        <p:txBody>
          <a:bodyPr wrap="none" rtlCol="0">
            <a:spAutoFit/>
          </a:bodyPr>
          <a:lstStyle/>
          <a:p>
            <a:r>
              <a:rPr lang="en-US" dirty="0"/>
              <a:t>Post-cure</a:t>
            </a:r>
          </a:p>
        </p:txBody>
      </p:sp>
      <p:pic>
        <p:nvPicPr>
          <p:cNvPr id="36" name="Picture 35">
            <a:extLst>
              <a:ext uri="{FF2B5EF4-FFF2-40B4-BE49-F238E27FC236}">
                <a16:creationId xmlns:a16="http://schemas.microsoft.com/office/drawing/2014/main" id="{941073C2-BC84-0B13-2414-E356AD656D3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000" b="92000" l="6750" r="92125">
                        <a14:foregroundMark x1="15875" y1="6000" x2="16875" y2="8375"/>
                        <a14:foregroundMark x1="6750" y1="14375" x2="8125" y2="15750"/>
                        <a14:foregroundMark x1="91125" y1="70750" x2="92125" y2="73875"/>
                        <a14:foregroundMark x1="77000" y1="92000" x2="71250" y2="91250"/>
                      </a14:backgroundRemoval>
                    </a14:imgEffect>
                  </a14:imgLayer>
                </a14:imgProps>
              </a:ext>
            </a:extLst>
          </a:blip>
          <a:stretch>
            <a:fillRect/>
          </a:stretch>
        </p:blipFill>
        <p:spPr>
          <a:xfrm rot="20246289">
            <a:off x="700901" y="701964"/>
            <a:ext cx="1496143" cy="1496143"/>
          </a:xfrm>
          <a:prstGeom prst="rect">
            <a:avLst/>
          </a:prstGeom>
        </p:spPr>
      </p:pic>
      <p:pic>
        <p:nvPicPr>
          <p:cNvPr id="37" name="Picture 36">
            <a:extLst>
              <a:ext uri="{FF2B5EF4-FFF2-40B4-BE49-F238E27FC236}">
                <a16:creationId xmlns:a16="http://schemas.microsoft.com/office/drawing/2014/main" id="{AE8F340B-5A3E-D04D-4829-C3E6FCC1647B}"/>
              </a:ext>
            </a:extLst>
          </p:cNvPr>
          <p:cNvPicPr>
            <a:picLocks noChangeAspect="1"/>
          </p:cNvPicPr>
          <p:nvPr/>
        </p:nvPicPr>
        <p:blipFill>
          <a:blip r:embed="rId6"/>
          <a:stretch>
            <a:fillRect/>
          </a:stretch>
        </p:blipFill>
        <p:spPr>
          <a:xfrm>
            <a:off x="2466910" y="1089630"/>
            <a:ext cx="1774986" cy="998430"/>
          </a:xfrm>
          <a:prstGeom prst="rect">
            <a:avLst/>
          </a:prstGeom>
        </p:spPr>
      </p:pic>
      <p:sp>
        <p:nvSpPr>
          <p:cNvPr id="38" name="TextBox 37">
            <a:extLst>
              <a:ext uri="{FF2B5EF4-FFF2-40B4-BE49-F238E27FC236}">
                <a16:creationId xmlns:a16="http://schemas.microsoft.com/office/drawing/2014/main" id="{A32F2BE5-7D15-0245-3ABB-29210932FC93}"/>
              </a:ext>
            </a:extLst>
          </p:cNvPr>
          <p:cNvSpPr txBox="1"/>
          <p:nvPr/>
        </p:nvSpPr>
        <p:spPr>
          <a:xfrm>
            <a:off x="2810441" y="2734418"/>
            <a:ext cx="2070375" cy="861774"/>
          </a:xfrm>
          <a:prstGeom prst="rect">
            <a:avLst/>
          </a:prstGeom>
          <a:noFill/>
        </p:spPr>
        <p:txBody>
          <a:bodyPr wrap="none" rtlCol="0">
            <a:spAutoFit/>
          </a:bodyPr>
          <a:lstStyle/>
          <a:p>
            <a:pPr algn="ctr"/>
            <a:r>
              <a:rPr lang="en-US" sz="1600" dirty="0"/>
              <a:t>Low crosslinking</a:t>
            </a:r>
          </a:p>
          <a:p>
            <a:pPr algn="ctr"/>
            <a:r>
              <a:rPr lang="en-US" sz="1600" dirty="0"/>
              <a:t>High filler mobility</a:t>
            </a:r>
          </a:p>
          <a:p>
            <a:pPr algn="ctr"/>
            <a:r>
              <a:rPr lang="en-US" sz="1600" dirty="0"/>
              <a:t>Fast dynamics</a:t>
            </a:r>
          </a:p>
        </p:txBody>
      </p:sp>
      <p:sp>
        <p:nvSpPr>
          <p:cNvPr id="39" name="TextBox 38">
            <a:extLst>
              <a:ext uri="{FF2B5EF4-FFF2-40B4-BE49-F238E27FC236}">
                <a16:creationId xmlns:a16="http://schemas.microsoft.com/office/drawing/2014/main" id="{5E07F3B6-90B3-4E1B-4A96-B140746B661C}"/>
              </a:ext>
            </a:extLst>
          </p:cNvPr>
          <p:cNvSpPr txBox="1"/>
          <p:nvPr/>
        </p:nvSpPr>
        <p:spPr>
          <a:xfrm>
            <a:off x="2840898" y="4945680"/>
            <a:ext cx="2009461" cy="861774"/>
          </a:xfrm>
          <a:prstGeom prst="rect">
            <a:avLst/>
          </a:prstGeom>
          <a:noFill/>
        </p:spPr>
        <p:txBody>
          <a:bodyPr wrap="none" rtlCol="0">
            <a:spAutoFit/>
          </a:bodyPr>
          <a:lstStyle/>
          <a:p>
            <a:pPr algn="ctr"/>
            <a:r>
              <a:rPr lang="en-US" sz="1600" dirty="0"/>
              <a:t>High crosslinking</a:t>
            </a:r>
          </a:p>
          <a:p>
            <a:pPr algn="ctr"/>
            <a:r>
              <a:rPr lang="en-US" sz="1600" dirty="0"/>
              <a:t>Low filler mobility</a:t>
            </a:r>
          </a:p>
          <a:p>
            <a:pPr algn="ctr"/>
            <a:r>
              <a:rPr lang="en-US" sz="1600" dirty="0"/>
              <a:t>Slow dynamics</a:t>
            </a:r>
          </a:p>
        </p:txBody>
      </p:sp>
      <p:sp>
        <p:nvSpPr>
          <p:cNvPr id="40" name="Rounded Rectangle 39">
            <a:extLst>
              <a:ext uri="{FF2B5EF4-FFF2-40B4-BE49-F238E27FC236}">
                <a16:creationId xmlns:a16="http://schemas.microsoft.com/office/drawing/2014/main" id="{B7DFFFC1-08D4-0AE4-DC5B-07A09E65A279}"/>
              </a:ext>
            </a:extLst>
          </p:cNvPr>
          <p:cNvSpPr/>
          <p:nvPr/>
        </p:nvSpPr>
        <p:spPr>
          <a:xfrm>
            <a:off x="83390" y="953077"/>
            <a:ext cx="4767040" cy="536459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AA2D1B40-FB1F-4B56-31C0-4AD548B90BAF}"/>
              </a:ext>
            </a:extLst>
          </p:cNvPr>
          <p:cNvSpPr/>
          <p:nvPr/>
        </p:nvSpPr>
        <p:spPr>
          <a:xfrm>
            <a:off x="2968831" y="3728852"/>
            <a:ext cx="451316" cy="1080654"/>
          </a:xfrm>
          <a:custGeom>
            <a:avLst/>
            <a:gdLst>
              <a:gd name="connsiteX0" fmla="*/ 0 w 451316"/>
              <a:gd name="connsiteY0" fmla="*/ 0 h 1080654"/>
              <a:gd name="connsiteX1" fmla="*/ 451263 w 451316"/>
              <a:gd name="connsiteY1" fmla="*/ 391885 h 1080654"/>
              <a:gd name="connsiteX2" fmla="*/ 23751 w 451316"/>
              <a:gd name="connsiteY2" fmla="*/ 1080654 h 1080654"/>
            </a:gdLst>
            <a:ahLst/>
            <a:cxnLst>
              <a:cxn ang="0">
                <a:pos x="connsiteX0" y="connsiteY0"/>
              </a:cxn>
              <a:cxn ang="0">
                <a:pos x="connsiteX1" y="connsiteY1"/>
              </a:cxn>
              <a:cxn ang="0">
                <a:pos x="connsiteX2" y="connsiteY2"/>
              </a:cxn>
            </a:cxnLst>
            <a:rect l="l" t="t" r="r" b="b"/>
            <a:pathLst>
              <a:path w="451316" h="1080654">
                <a:moveTo>
                  <a:pt x="0" y="0"/>
                </a:moveTo>
                <a:cubicBezTo>
                  <a:pt x="223652" y="105888"/>
                  <a:pt x="447305" y="211776"/>
                  <a:pt x="451263" y="391885"/>
                </a:cubicBezTo>
                <a:cubicBezTo>
                  <a:pt x="455221" y="571994"/>
                  <a:pt x="239486" y="826324"/>
                  <a:pt x="23751" y="1080654"/>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1977BB44-1B4C-58BA-A2E6-BBFAF8C2F572}"/>
              </a:ext>
            </a:extLst>
          </p:cNvPr>
          <p:cNvSpPr txBox="1"/>
          <p:nvPr/>
        </p:nvSpPr>
        <p:spPr>
          <a:xfrm>
            <a:off x="3478749" y="4033878"/>
            <a:ext cx="612668" cy="461665"/>
          </a:xfrm>
          <a:prstGeom prst="rect">
            <a:avLst/>
          </a:prstGeom>
          <a:noFill/>
        </p:spPr>
        <p:txBody>
          <a:bodyPr wrap="none" rtlCol="0">
            <a:spAutoFit/>
          </a:bodyPr>
          <a:lstStyle/>
          <a:p>
            <a:r>
              <a:rPr lang="en-US" sz="2400" dirty="0"/>
              <a:t>UV</a:t>
            </a:r>
          </a:p>
        </p:txBody>
      </p:sp>
      <p:sp>
        <p:nvSpPr>
          <p:cNvPr id="50" name="TextBox 49">
            <a:extLst>
              <a:ext uri="{FF2B5EF4-FFF2-40B4-BE49-F238E27FC236}">
                <a16:creationId xmlns:a16="http://schemas.microsoft.com/office/drawing/2014/main" id="{FE6E039B-355E-B808-AE39-67A144769C7A}"/>
              </a:ext>
            </a:extLst>
          </p:cNvPr>
          <p:cNvSpPr txBox="1"/>
          <p:nvPr/>
        </p:nvSpPr>
        <p:spPr>
          <a:xfrm>
            <a:off x="2678796" y="2113031"/>
            <a:ext cx="1433406" cy="276999"/>
          </a:xfrm>
          <a:prstGeom prst="rect">
            <a:avLst/>
          </a:prstGeom>
          <a:noFill/>
        </p:spPr>
        <p:txBody>
          <a:bodyPr wrap="none" rtlCol="0">
            <a:spAutoFit/>
          </a:bodyPr>
          <a:lstStyle/>
          <a:p>
            <a:r>
              <a:rPr lang="en-US" sz="1200" dirty="0" err="1"/>
              <a:t>Φ</a:t>
            </a:r>
            <a:r>
              <a:rPr lang="en-US" sz="1200" baseline="-25000" dirty="0" err="1"/>
              <a:t>filler</a:t>
            </a:r>
            <a:r>
              <a:rPr lang="en-US" sz="1200" dirty="0"/>
              <a:t> ~ 15 wt.%</a:t>
            </a:r>
          </a:p>
        </p:txBody>
      </p:sp>
      <p:sp>
        <p:nvSpPr>
          <p:cNvPr id="43" name="Slide Number Placeholder 42">
            <a:extLst>
              <a:ext uri="{FF2B5EF4-FFF2-40B4-BE49-F238E27FC236}">
                <a16:creationId xmlns:a16="http://schemas.microsoft.com/office/drawing/2014/main" id="{EB58BF7F-C083-F7D7-DCF5-35AFD4CF58FE}"/>
              </a:ext>
            </a:extLst>
          </p:cNvPr>
          <p:cNvSpPr>
            <a:spLocks noGrp="1"/>
          </p:cNvSpPr>
          <p:nvPr>
            <p:ph type="sldNum" sz="quarter" idx="4"/>
          </p:nvPr>
        </p:nvSpPr>
        <p:spPr/>
        <p:txBody>
          <a:bodyPr/>
          <a:lstStyle/>
          <a:p>
            <a:fld id="{BC8A57EE-7FF0-9143-9CF6-53F1A78476F5}" type="slidenum">
              <a:rPr lang="en-US" smtClean="0"/>
              <a:t>2</a:t>
            </a:fld>
            <a:endParaRPr lang="en-US"/>
          </a:p>
        </p:txBody>
      </p:sp>
      <p:sp>
        <p:nvSpPr>
          <p:cNvPr id="44" name="TextBox 43">
            <a:extLst>
              <a:ext uri="{FF2B5EF4-FFF2-40B4-BE49-F238E27FC236}">
                <a16:creationId xmlns:a16="http://schemas.microsoft.com/office/drawing/2014/main" id="{C3C2F6D1-9A14-2A86-3D83-A393ECC266C7}"/>
              </a:ext>
            </a:extLst>
          </p:cNvPr>
          <p:cNvSpPr txBox="1"/>
          <p:nvPr/>
        </p:nvSpPr>
        <p:spPr>
          <a:xfrm>
            <a:off x="9317211" y="925401"/>
            <a:ext cx="2010487" cy="369332"/>
          </a:xfrm>
          <a:prstGeom prst="rect">
            <a:avLst/>
          </a:prstGeom>
          <a:noFill/>
        </p:spPr>
        <p:txBody>
          <a:bodyPr wrap="none" rtlCol="0">
            <a:spAutoFit/>
          </a:bodyPr>
          <a:lstStyle/>
          <a:p>
            <a:r>
              <a:rPr lang="en-US" i="1" dirty="0"/>
              <a:t>Beamline 11-ID</a:t>
            </a:r>
          </a:p>
        </p:txBody>
      </p:sp>
    </p:spTree>
    <p:extLst>
      <p:ext uri="{BB962C8B-B14F-4D97-AF65-F5344CB8AC3E}">
        <p14:creationId xmlns:p14="http://schemas.microsoft.com/office/powerpoint/2010/main" val="425984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p:bldP spid="41" grpId="0" animBg="1"/>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40C99-887D-5326-4E0C-57CC1653B9CF}"/>
              </a:ext>
            </a:extLst>
          </p:cNvPr>
          <p:cNvSpPr>
            <a:spLocks noGrp="1"/>
          </p:cNvSpPr>
          <p:nvPr>
            <p:ph type="sldNum" sz="quarter" idx="4"/>
          </p:nvPr>
        </p:nvSpPr>
        <p:spPr/>
        <p:txBody>
          <a:bodyPr/>
          <a:lstStyle/>
          <a:p>
            <a:fld id="{2FB30CCA-2DB9-6041-A9F7-15FDC1E9151E}" type="slidenum">
              <a:rPr lang="en-US" smtClean="0"/>
              <a:t>3</a:t>
            </a:fld>
            <a:endParaRPr lang="en-US"/>
          </a:p>
        </p:txBody>
      </p:sp>
      <p:sp>
        <p:nvSpPr>
          <p:cNvPr id="3" name="Title 2">
            <a:extLst>
              <a:ext uri="{FF2B5EF4-FFF2-40B4-BE49-F238E27FC236}">
                <a16:creationId xmlns:a16="http://schemas.microsoft.com/office/drawing/2014/main" id="{E4C16A0B-FDB0-474D-8E93-D4E032FD0D87}"/>
              </a:ext>
            </a:extLst>
          </p:cNvPr>
          <p:cNvSpPr>
            <a:spLocks noGrp="1"/>
          </p:cNvSpPr>
          <p:nvPr>
            <p:ph type="title"/>
          </p:nvPr>
        </p:nvSpPr>
        <p:spPr/>
        <p:txBody>
          <a:bodyPr/>
          <a:lstStyle/>
          <a:p>
            <a:r>
              <a:rPr lang="en-US" dirty="0"/>
              <a:t>Experimental Set up at CHX</a:t>
            </a:r>
          </a:p>
        </p:txBody>
      </p:sp>
      <p:pic>
        <p:nvPicPr>
          <p:cNvPr id="5" name="Picture 4">
            <a:extLst>
              <a:ext uri="{FF2B5EF4-FFF2-40B4-BE49-F238E27FC236}">
                <a16:creationId xmlns:a16="http://schemas.microsoft.com/office/drawing/2014/main" id="{2F2B1B95-0C55-5B94-A8E1-2EFF010EB7CF}"/>
              </a:ext>
            </a:extLst>
          </p:cNvPr>
          <p:cNvPicPr>
            <a:picLocks noChangeAspect="1"/>
          </p:cNvPicPr>
          <p:nvPr/>
        </p:nvPicPr>
        <p:blipFill rotWithShape="1">
          <a:blip r:embed="rId2"/>
          <a:srcRect r="25836" b="18027"/>
          <a:stretch/>
        </p:blipFill>
        <p:spPr>
          <a:xfrm>
            <a:off x="7339909" y="1105188"/>
            <a:ext cx="3534926" cy="5214257"/>
          </a:xfrm>
          <a:prstGeom prst="rect">
            <a:avLst/>
          </a:prstGeom>
        </p:spPr>
      </p:pic>
      <p:sp>
        <p:nvSpPr>
          <p:cNvPr id="6" name="TextBox 5">
            <a:extLst>
              <a:ext uri="{FF2B5EF4-FFF2-40B4-BE49-F238E27FC236}">
                <a16:creationId xmlns:a16="http://schemas.microsoft.com/office/drawing/2014/main" id="{2A2250B9-E7D9-3648-5902-A36246EDEC52}"/>
              </a:ext>
            </a:extLst>
          </p:cNvPr>
          <p:cNvSpPr txBox="1"/>
          <p:nvPr/>
        </p:nvSpPr>
        <p:spPr>
          <a:xfrm>
            <a:off x="8578921" y="1231353"/>
            <a:ext cx="1969103" cy="369332"/>
          </a:xfrm>
          <a:prstGeom prst="rect">
            <a:avLst/>
          </a:prstGeom>
          <a:solidFill>
            <a:schemeClr val="bg1">
              <a:alpha val="23000"/>
            </a:schemeClr>
          </a:solidFill>
        </p:spPr>
        <p:txBody>
          <a:bodyPr wrap="square" rtlCol="0">
            <a:spAutoFit/>
          </a:bodyPr>
          <a:lstStyle/>
          <a:p>
            <a:r>
              <a:rPr lang="en-US" dirty="0">
                <a:solidFill>
                  <a:schemeClr val="bg1"/>
                </a:solidFill>
              </a:rPr>
              <a:t>Nordson EFD </a:t>
            </a:r>
          </a:p>
        </p:txBody>
      </p:sp>
      <p:pic>
        <p:nvPicPr>
          <p:cNvPr id="46" name="Picture 45">
            <a:extLst>
              <a:ext uri="{FF2B5EF4-FFF2-40B4-BE49-F238E27FC236}">
                <a16:creationId xmlns:a16="http://schemas.microsoft.com/office/drawing/2014/main" id="{52CF0606-E93A-87CA-572F-89A9DC348404}"/>
              </a:ext>
            </a:extLst>
          </p:cNvPr>
          <p:cNvPicPr>
            <a:picLocks noChangeAspect="1"/>
          </p:cNvPicPr>
          <p:nvPr/>
        </p:nvPicPr>
        <p:blipFill rotWithShape="1">
          <a:blip r:embed="rId3"/>
          <a:srcRect l="24898" t="16084" r="24508" b="9669"/>
          <a:stretch/>
        </p:blipFill>
        <p:spPr>
          <a:xfrm>
            <a:off x="1218433" y="1117657"/>
            <a:ext cx="5319352" cy="5201788"/>
          </a:xfrm>
          <a:prstGeom prst="rect">
            <a:avLst/>
          </a:prstGeom>
        </p:spPr>
      </p:pic>
      <p:sp>
        <p:nvSpPr>
          <p:cNvPr id="48" name="TextBox 47">
            <a:extLst>
              <a:ext uri="{FF2B5EF4-FFF2-40B4-BE49-F238E27FC236}">
                <a16:creationId xmlns:a16="http://schemas.microsoft.com/office/drawing/2014/main" id="{DC5AAC11-E425-9B32-868C-CB9E8155889E}"/>
              </a:ext>
            </a:extLst>
          </p:cNvPr>
          <p:cNvSpPr txBox="1"/>
          <p:nvPr/>
        </p:nvSpPr>
        <p:spPr>
          <a:xfrm>
            <a:off x="0" y="6380390"/>
            <a:ext cx="1053494" cy="246221"/>
          </a:xfrm>
          <a:prstGeom prst="rect">
            <a:avLst/>
          </a:prstGeom>
          <a:noFill/>
        </p:spPr>
        <p:txBody>
          <a:bodyPr wrap="none" rtlCol="0">
            <a:spAutoFit/>
          </a:bodyPr>
          <a:lstStyle/>
          <a:p>
            <a:r>
              <a:rPr lang="en-US" sz="1000" dirty="0" err="1"/>
              <a:t>SmarAct.com</a:t>
            </a:r>
            <a:endParaRPr lang="en-US" sz="1000" dirty="0"/>
          </a:p>
        </p:txBody>
      </p:sp>
      <p:sp>
        <p:nvSpPr>
          <p:cNvPr id="49" name="Oval 48">
            <a:extLst>
              <a:ext uri="{FF2B5EF4-FFF2-40B4-BE49-F238E27FC236}">
                <a16:creationId xmlns:a16="http://schemas.microsoft.com/office/drawing/2014/main" id="{7FEC59A3-5C19-6E44-97E5-FD337BAF3DC6}"/>
              </a:ext>
            </a:extLst>
          </p:cNvPr>
          <p:cNvSpPr/>
          <p:nvPr/>
        </p:nvSpPr>
        <p:spPr>
          <a:xfrm>
            <a:off x="2301971" y="2260119"/>
            <a:ext cx="2103120" cy="2103120"/>
          </a:xfrm>
          <a:prstGeom prst="ellipse">
            <a:avLst/>
          </a:prstGeom>
          <a:noFill/>
          <a:ln w="3810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3E51B228-AE15-9945-D700-74A94EE2ECB4}"/>
              </a:ext>
            </a:extLst>
          </p:cNvPr>
          <p:cNvCxnSpPr>
            <a:cxnSpLocks/>
          </p:cNvCxnSpPr>
          <p:nvPr/>
        </p:nvCxnSpPr>
        <p:spPr>
          <a:xfrm flipH="1" flipV="1">
            <a:off x="3436117" y="3354100"/>
            <a:ext cx="766562" cy="159804"/>
          </a:xfrm>
          <a:prstGeom prst="straightConnector1">
            <a:avLst/>
          </a:prstGeom>
          <a:ln w="3810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3BE59E1-04A3-0DD4-00D5-DDCF663155E4}"/>
              </a:ext>
            </a:extLst>
          </p:cNvPr>
          <p:cNvCxnSpPr>
            <a:cxnSpLocks/>
          </p:cNvCxnSpPr>
          <p:nvPr/>
        </p:nvCxnSpPr>
        <p:spPr>
          <a:xfrm flipH="1" flipV="1">
            <a:off x="2453353" y="3159218"/>
            <a:ext cx="766562" cy="159804"/>
          </a:xfrm>
          <a:prstGeom prst="straightConnector1">
            <a:avLst/>
          </a:prstGeom>
          <a:ln w="3810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56D9F63-247A-96C3-0D82-0D240F1AA97E}"/>
              </a:ext>
            </a:extLst>
          </p:cNvPr>
          <p:cNvCxnSpPr>
            <a:cxnSpLocks/>
          </p:cNvCxnSpPr>
          <p:nvPr/>
        </p:nvCxnSpPr>
        <p:spPr>
          <a:xfrm flipH="1" flipV="1">
            <a:off x="2496951" y="3016438"/>
            <a:ext cx="765240" cy="337662"/>
          </a:xfrm>
          <a:prstGeom prst="straightConnector1">
            <a:avLst/>
          </a:prstGeom>
          <a:ln w="3810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0903E0B-A68A-9BB6-6591-5B8E21F4B5CF}"/>
              </a:ext>
            </a:extLst>
          </p:cNvPr>
          <p:cNvCxnSpPr>
            <a:cxnSpLocks/>
          </p:cNvCxnSpPr>
          <p:nvPr/>
        </p:nvCxnSpPr>
        <p:spPr>
          <a:xfrm flipH="1" flipV="1">
            <a:off x="9611365" y="5752812"/>
            <a:ext cx="766562" cy="159804"/>
          </a:xfrm>
          <a:prstGeom prst="straightConnector1">
            <a:avLst/>
          </a:prstGeom>
          <a:ln w="3810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0BD203C-6409-FFD8-75CE-975C0E06152C}"/>
              </a:ext>
            </a:extLst>
          </p:cNvPr>
          <p:cNvSpPr txBox="1"/>
          <p:nvPr/>
        </p:nvSpPr>
        <p:spPr>
          <a:xfrm>
            <a:off x="9696477" y="5881533"/>
            <a:ext cx="804579" cy="369332"/>
          </a:xfrm>
          <a:prstGeom prst="rect">
            <a:avLst/>
          </a:prstGeom>
          <a:noFill/>
        </p:spPr>
        <p:txBody>
          <a:bodyPr wrap="none" rtlCol="0">
            <a:spAutoFit/>
          </a:bodyPr>
          <a:lstStyle/>
          <a:p>
            <a:r>
              <a:rPr lang="en-US" dirty="0"/>
              <a:t>X-ray</a:t>
            </a:r>
          </a:p>
        </p:txBody>
      </p:sp>
      <p:sp>
        <p:nvSpPr>
          <p:cNvPr id="7" name="TextBox 6">
            <a:extLst>
              <a:ext uri="{FF2B5EF4-FFF2-40B4-BE49-F238E27FC236}">
                <a16:creationId xmlns:a16="http://schemas.microsoft.com/office/drawing/2014/main" id="{E849CC2A-A3A7-30AB-E7A6-560274060980}"/>
              </a:ext>
            </a:extLst>
          </p:cNvPr>
          <p:cNvSpPr txBox="1"/>
          <p:nvPr/>
        </p:nvSpPr>
        <p:spPr>
          <a:xfrm>
            <a:off x="8622010" y="5244958"/>
            <a:ext cx="510076" cy="369332"/>
          </a:xfrm>
          <a:prstGeom prst="rect">
            <a:avLst/>
          </a:prstGeom>
          <a:noFill/>
        </p:spPr>
        <p:txBody>
          <a:bodyPr wrap="square" rtlCol="0">
            <a:spAutoFit/>
          </a:bodyPr>
          <a:lstStyle/>
          <a:p>
            <a:r>
              <a:rPr lang="en-US" dirty="0">
                <a:solidFill>
                  <a:srgbClr val="DC78DB"/>
                </a:solidFill>
              </a:rPr>
              <a:t>UV</a:t>
            </a:r>
          </a:p>
        </p:txBody>
      </p:sp>
      <p:cxnSp>
        <p:nvCxnSpPr>
          <p:cNvPr id="9" name="Straight Arrow Connector 8">
            <a:extLst>
              <a:ext uri="{FF2B5EF4-FFF2-40B4-BE49-F238E27FC236}">
                <a16:creationId xmlns:a16="http://schemas.microsoft.com/office/drawing/2014/main" id="{BD43AB05-8E61-1AF9-4AB8-BA8F6CA4A562}"/>
              </a:ext>
            </a:extLst>
          </p:cNvPr>
          <p:cNvCxnSpPr>
            <a:cxnSpLocks/>
          </p:cNvCxnSpPr>
          <p:nvPr/>
        </p:nvCxnSpPr>
        <p:spPr>
          <a:xfrm>
            <a:off x="9093084" y="5129801"/>
            <a:ext cx="293804" cy="496846"/>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42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203E7B-1DB7-29C2-1C3C-6E897D599C59}"/>
              </a:ext>
            </a:extLst>
          </p:cNvPr>
          <p:cNvPicPr>
            <a:picLocks noChangeAspect="1"/>
          </p:cNvPicPr>
          <p:nvPr/>
        </p:nvPicPr>
        <p:blipFill>
          <a:blip r:embed="rId4"/>
          <a:stretch>
            <a:fillRect/>
          </a:stretch>
        </p:blipFill>
        <p:spPr>
          <a:xfrm>
            <a:off x="6280315" y="2244420"/>
            <a:ext cx="4798709" cy="3296505"/>
          </a:xfrm>
          <a:prstGeom prst="rect">
            <a:avLst/>
          </a:prstGeom>
        </p:spPr>
      </p:pic>
      <p:sp>
        <p:nvSpPr>
          <p:cNvPr id="9" name="Right Arrow 8">
            <a:extLst>
              <a:ext uri="{FF2B5EF4-FFF2-40B4-BE49-F238E27FC236}">
                <a16:creationId xmlns:a16="http://schemas.microsoft.com/office/drawing/2014/main" id="{5586832E-DD01-A94B-822B-7FB4D3F0BA7F}"/>
              </a:ext>
            </a:extLst>
          </p:cNvPr>
          <p:cNvSpPr/>
          <p:nvPr/>
        </p:nvSpPr>
        <p:spPr>
          <a:xfrm>
            <a:off x="4412609" y="3637651"/>
            <a:ext cx="1227203" cy="263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80F6B35D-9CC6-D44D-A271-DC06CF4EDD29}"/>
              </a:ext>
            </a:extLst>
          </p:cNvPr>
          <p:cNvPicPr>
            <a:picLocks noChangeAspect="1"/>
          </p:cNvPicPr>
          <p:nvPr/>
        </p:nvPicPr>
        <p:blipFill rotWithShape="1">
          <a:blip r:embed="rId5"/>
          <a:srcRect t="3628" r="23882" b="50000"/>
          <a:stretch/>
        </p:blipFill>
        <p:spPr>
          <a:xfrm>
            <a:off x="928852" y="2328463"/>
            <a:ext cx="3204213" cy="2942111"/>
          </a:xfrm>
          <a:prstGeom prst="rect">
            <a:avLst/>
          </a:prstGeom>
        </p:spPr>
      </p:pic>
      <p:sp>
        <p:nvSpPr>
          <p:cNvPr id="23" name="TextBox 22">
            <a:extLst>
              <a:ext uri="{FF2B5EF4-FFF2-40B4-BE49-F238E27FC236}">
                <a16:creationId xmlns:a16="http://schemas.microsoft.com/office/drawing/2014/main" id="{89AD69F0-65FE-C049-9D23-2DCADEFF7BE4}"/>
              </a:ext>
            </a:extLst>
          </p:cNvPr>
          <p:cNvSpPr txBox="1"/>
          <p:nvPr/>
        </p:nvSpPr>
        <p:spPr>
          <a:xfrm>
            <a:off x="139860" y="1305348"/>
            <a:ext cx="5277214" cy="707886"/>
          </a:xfrm>
          <a:prstGeom prst="rect">
            <a:avLst/>
          </a:prstGeom>
          <a:noFill/>
        </p:spPr>
        <p:txBody>
          <a:bodyPr wrap="square" rtlCol="0">
            <a:spAutoFit/>
          </a:bodyPr>
          <a:lstStyle/>
          <a:p>
            <a:pPr algn="ctr"/>
            <a:r>
              <a:rPr lang="en-US" sz="2000" i="1" dirty="0"/>
              <a:t>Out-of-equilibrium</a:t>
            </a:r>
            <a:r>
              <a:rPr lang="en-US" sz="2000" dirty="0"/>
              <a:t> dynamics require </a:t>
            </a:r>
            <a:r>
              <a:rPr lang="en-US" sz="2000" b="1" dirty="0"/>
              <a:t>two-time </a:t>
            </a:r>
            <a:r>
              <a:rPr lang="en-US" sz="2000" dirty="0"/>
              <a:t>correlation function (</a:t>
            </a:r>
            <a:r>
              <a:rPr lang="en-US" sz="2000" i="1" dirty="0"/>
              <a:t>C</a:t>
            </a:r>
            <a:r>
              <a:rPr lang="en-US" sz="2000" dirty="0"/>
              <a:t>)</a:t>
            </a:r>
          </a:p>
        </p:txBody>
      </p:sp>
      <p:sp>
        <p:nvSpPr>
          <p:cNvPr id="24" name="Rectangle 23">
            <a:extLst>
              <a:ext uri="{FF2B5EF4-FFF2-40B4-BE49-F238E27FC236}">
                <a16:creationId xmlns:a16="http://schemas.microsoft.com/office/drawing/2014/main" id="{06E7A7C9-BA37-F94F-B8A2-CD0FB0F3A660}"/>
              </a:ext>
            </a:extLst>
          </p:cNvPr>
          <p:cNvSpPr/>
          <p:nvPr/>
        </p:nvSpPr>
        <p:spPr>
          <a:xfrm>
            <a:off x="4282313" y="3162972"/>
            <a:ext cx="1611339" cy="369332"/>
          </a:xfrm>
          <a:prstGeom prst="rect">
            <a:avLst/>
          </a:prstGeom>
        </p:spPr>
        <p:txBody>
          <a:bodyPr wrap="none">
            <a:spAutoFit/>
          </a:bodyPr>
          <a:lstStyle/>
          <a:p>
            <a:r>
              <a:rPr lang="en-US" i="1" dirty="0" err="1"/>
              <a:t>t</a:t>
            </a:r>
            <a:r>
              <a:rPr lang="en-US" i="1" baseline="-25000" dirty="0" err="1"/>
              <a:t>age</a:t>
            </a:r>
            <a:r>
              <a:rPr lang="en-US" i="1" baseline="-25000" dirty="0"/>
              <a:t> </a:t>
            </a:r>
            <a:r>
              <a:rPr lang="en-US" i="1" dirty="0"/>
              <a:t>=</a:t>
            </a:r>
            <a:r>
              <a:rPr lang="en-US" i="1" baseline="-25000" dirty="0"/>
              <a:t> </a:t>
            </a:r>
            <a:r>
              <a:rPr lang="en-US" i="1" dirty="0"/>
              <a:t>(t</a:t>
            </a:r>
            <a:r>
              <a:rPr lang="en-US" i="1" baseline="-25000" dirty="0"/>
              <a:t>1</a:t>
            </a:r>
            <a:r>
              <a:rPr lang="en-US" i="1" dirty="0"/>
              <a:t>+</a:t>
            </a:r>
            <a:r>
              <a:rPr lang="en-US" i="1" baseline="-25000" dirty="0"/>
              <a:t> </a:t>
            </a:r>
            <a:r>
              <a:rPr lang="en-US" i="1" dirty="0"/>
              <a:t>t</a:t>
            </a:r>
            <a:r>
              <a:rPr lang="en-US" i="1" baseline="-25000" dirty="0"/>
              <a:t>2</a:t>
            </a:r>
            <a:r>
              <a:rPr lang="en-US" i="1" dirty="0"/>
              <a:t>)/2</a:t>
            </a:r>
            <a:r>
              <a:rPr lang="en-US" dirty="0"/>
              <a:t> </a:t>
            </a:r>
          </a:p>
        </p:txBody>
      </p:sp>
      <p:sp>
        <p:nvSpPr>
          <p:cNvPr id="7" name="Title 6">
            <a:extLst>
              <a:ext uri="{FF2B5EF4-FFF2-40B4-BE49-F238E27FC236}">
                <a16:creationId xmlns:a16="http://schemas.microsoft.com/office/drawing/2014/main" id="{B28219E2-3B9A-4547-964D-730BBAC5E6E3}"/>
              </a:ext>
            </a:extLst>
          </p:cNvPr>
          <p:cNvSpPr>
            <a:spLocks noGrp="1"/>
          </p:cNvSpPr>
          <p:nvPr>
            <p:ph type="title"/>
          </p:nvPr>
        </p:nvSpPr>
        <p:spPr/>
        <p:txBody>
          <a:bodyPr/>
          <a:lstStyle/>
          <a:p>
            <a:r>
              <a:rPr lang="en-US" dirty="0"/>
              <a:t>Analysis of Non-equilibrium Printing</a:t>
            </a:r>
          </a:p>
        </p:txBody>
      </p:sp>
      <p:sp>
        <p:nvSpPr>
          <p:cNvPr id="2" name="TextBox 1">
            <a:extLst>
              <a:ext uri="{FF2B5EF4-FFF2-40B4-BE49-F238E27FC236}">
                <a16:creationId xmlns:a16="http://schemas.microsoft.com/office/drawing/2014/main" id="{345B4E9A-77D2-4C4C-BFD7-9D5592F9F7C9}"/>
              </a:ext>
            </a:extLst>
          </p:cNvPr>
          <p:cNvSpPr txBox="1"/>
          <p:nvPr/>
        </p:nvSpPr>
        <p:spPr>
          <a:xfrm>
            <a:off x="5639812" y="1302213"/>
            <a:ext cx="5706523" cy="707886"/>
          </a:xfrm>
          <a:prstGeom prst="rect">
            <a:avLst/>
          </a:prstGeom>
          <a:noFill/>
        </p:spPr>
        <p:txBody>
          <a:bodyPr wrap="square" rtlCol="0">
            <a:spAutoFit/>
          </a:bodyPr>
          <a:lstStyle/>
          <a:p>
            <a:pPr algn="ctr"/>
            <a:r>
              <a:rPr lang="en-US" sz="2000" i="1" dirty="0"/>
              <a:t>Quasi-equilibrium</a:t>
            </a:r>
            <a:r>
              <a:rPr lang="en-US" sz="2000" dirty="0"/>
              <a:t> dynamics at </a:t>
            </a:r>
            <a:r>
              <a:rPr lang="en-US" sz="2000" i="1" dirty="0" err="1"/>
              <a:t>t</a:t>
            </a:r>
            <a:r>
              <a:rPr lang="en-US" sz="2000" i="1" baseline="-25000" dirty="0" err="1"/>
              <a:t>age</a:t>
            </a:r>
            <a:r>
              <a:rPr lang="en-US" sz="2000" dirty="0"/>
              <a:t> result in </a:t>
            </a:r>
            <a:r>
              <a:rPr lang="en-US" sz="2000" b="1" dirty="0"/>
              <a:t>one-time</a:t>
            </a:r>
            <a:r>
              <a:rPr lang="en-US" sz="2000" dirty="0"/>
              <a:t> correlation function (</a:t>
            </a:r>
            <a:r>
              <a:rPr lang="en-US" sz="2000" i="1" dirty="0"/>
              <a:t>g</a:t>
            </a:r>
            <a:r>
              <a:rPr lang="en-US" sz="2000" i="1" baseline="-25000" dirty="0"/>
              <a:t>2</a:t>
            </a:r>
            <a:r>
              <a:rPr lang="en-US" sz="2000" dirty="0"/>
              <a:t>)</a:t>
            </a:r>
          </a:p>
        </p:txBody>
      </p:sp>
      <p:sp>
        <p:nvSpPr>
          <p:cNvPr id="3" name="Rectangle 2">
            <a:extLst>
              <a:ext uri="{FF2B5EF4-FFF2-40B4-BE49-F238E27FC236}">
                <a16:creationId xmlns:a16="http://schemas.microsoft.com/office/drawing/2014/main" id="{0F9D54CF-6559-794A-9FA9-7828758F8A1B}"/>
              </a:ext>
            </a:extLst>
          </p:cNvPr>
          <p:cNvSpPr/>
          <p:nvPr/>
        </p:nvSpPr>
        <p:spPr>
          <a:xfrm>
            <a:off x="10165112" y="3642569"/>
            <a:ext cx="503664" cy="369332"/>
          </a:xfrm>
          <a:prstGeom prst="rect">
            <a:avLst/>
          </a:prstGeom>
        </p:spPr>
        <p:txBody>
          <a:bodyPr wrap="none">
            <a:spAutoFit/>
          </a:bodyPr>
          <a:lstStyle/>
          <a:p>
            <a:r>
              <a:rPr lang="en-US" i="1" dirty="0" err="1"/>
              <a:t>t</a:t>
            </a:r>
            <a:r>
              <a:rPr lang="en-US" i="1" baseline="-25000" dirty="0" err="1"/>
              <a:t>age</a:t>
            </a:r>
            <a:endParaRPr lang="en-US" dirty="0"/>
          </a:p>
        </p:txBody>
      </p:sp>
      <p:cxnSp>
        <p:nvCxnSpPr>
          <p:cNvPr id="22" name="Straight Arrow Connector 21">
            <a:extLst>
              <a:ext uri="{FF2B5EF4-FFF2-40B4-BE49-F238E27FC236}">
                <a16:creationId xmlns:a16="http://schemas.microsoft.com/office/drawing/2014/main" id="{EDE2B561-5893-6E41-BBB2-64D3345E80A3}"/>
              </a:ext>
            </a:extLst>
          </p:cNvPr>
          <p:cNvCxnSpPr>
            <a:cxnSpLocks noChangeAspect="1"/>
          </p:cNvCxnSpPr>
          <p:nvPr/>
        </p:nvCxnSpPr>
        <p:spPr>
          <a:xfrm flipV="1">
            <a:off x="1450628" y="2784673"/>
            <a:ext cx="2013422" cy="199009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33FF029-7B7D-2B40-88EF-A807B2A61D5E}"/>
              </a:ext>
            </a:extLst>
          </p:cNvPr>
          <p:cNvSpPr/>
          <p:nvPr/>
        </p:nvSpPr>
        <p:spPr>
          <a:xfrm>
            <a:off x="3396622" y="2316339"/>
            <a:ext cx="503664" cy="369332"/>
          </a:xfrm>
          <a:prstGeom prst="rect">
            <a:avLst/>
          </a:prstGeom>
        </p:spPr>
        <p:txBody>
          <a:bodyPr wrap="none">
            <a:spAutoFit/>
          </a:bodyPr>
          <a:lstStyle/>
          <a:p>
            <a:r>
              <a:rPr lang="en-US" i="1" dirty="0" err="1"/>
              <a:t>t</a:t>
            </a:r>
            <a:r>
              <a:rPr lang="en-US" i="1" baseline="-25000" dirty="0" err="1"/>
              <a:t>age</a:t>
            </a:r>
            <a:endParaRPr lang="en-US" dirty="0"/>
          </a:p>
        </p:txBody>
      </p:sp>
      <p:sp>
        <p:nvSpPr>
          <p:cNvPr id="31" name="TextBox 30">
            <a:extLst>
              <a:ext uri="{FF2B5EF4-FFF2-40B4-BE49-F238E27FC236}">
                <a16:creationId xmlns:a16="http://schemas.microsoft.com/office/drawing/2014/main" id="{9B87D643-17EA-B943-A358-1E54E8D1965C}"/>
              </a:ext>
            </a:extLst>
          </p:cNvPr>
          <p:cNvSpPr txBox="1"/>
          <p:nvPr/>
        </p:nvSpPr>
        <p:spPr>
          <a:xfrm>
            <a:off x="4502669" y="3996172"/>
            <a:ext cx="1047082" cy="369332"/>
          </a:xfrm>
          <a:prstGeom prst="rect">
            <a:avLst/>
          </a:prstGeom>
          <a:noFill/>
        </p:spPr>
        <p:txBody>
          <a:bodyPr wrap="none" rtlCol="0">
            <a:spAutoFit/>
          </a:bodyPr>
          <a:lstStyle/>
          <a:p>
            <a:r>
              <a:rPr lang="en-US" i="1" dirty="0"/>
              <a:t>𝜏 = |t</a:t>
            </a:r>
            <a:r>
              <a:rPr lang="en-US" i="1" baseline="-25000" dirty="0"/>
              <a:t>2</a:t>
            </a:r>
            <a:r>
              <a:rPr lang="en-US" i="1" dirty="0"/>
              <a:t>-t</a:t>
            </a:r>
            <a:r>
              <a:rPr lang="en-US" i="1" baseline="-25000" dirty="0"/>
              <a:t>1</a:t>
            </a:r>
            <a:r>
              <a:rPr lang="en-US" i="1" dirty="0"/>
              <a:t>|</a:t>
            </a:r>
          </a:p>
        </p:txBody>
      </p:sp>
      <p:sp>
        <p:nvSpPr>
          <p:cNvPr id="33" name="Rectangle 32">
            <a:extLst>
              <a:ext uri="{FF2B5EF4-FFF2-40B4-BE49-F238E27FC236}">
                <a16:creationId xmlns:a16="http://schemas.microsoft.com/office/drawing/2014/main" id="{9C5F8121-8FD5-6E4B-8B25-F509D7F9C789}"/>
              </a:ext>
            </a:extLst>
          </p:cNvPr>
          <p:cNvSpPr/>
          <p:nvPr/>
        </p:nvSpPr>
        <p:spPr>
          <a:xfrm>
            <a:off x="0" y="6395446"/>
            <a:ext cx="4177413" cy="246221"/>
          </a:xfrm>
          <a:prstGeom prst="rect">
            <a:avLst/>
          </a:prstGeom>
        </p:spPr>
        <p:txBody>
          <a:bodyPr wrap="square">
            <a:spAutoFit/>
          </a:bodyPr>
          <a:lstStyle/>
          <a:p>
            <a:pPr marL="406400" indent="-406400"/>
            <a:r>
              <a:rPr lang="en-US" sz="1000" u="sng" dirty="0"/>
              <a:t>Yavitt, B.M.</a:t>
            </a:r>
            <a:r>
              <a:rPr lang="en-US" sz="1000" dirty="0"/>
              <a:t>; et al. </a:t>
            </a:r>
            <a:r>
              <a:rPr lang="en-US" sz="1000" i="1" dirty="0"/>
              <a:t>ACS Appl. Poly. Mat.</a:t>
            </a:r>
            <a:r>
              <a:rPr lang="en-US" sz="1000" dirty="0"/>
              <a:t> </a:t>
            </a:r>
            <a:r>
              <a:rPr lang="en-US" sz="1000" b="1" dirty="0"/>
              <a:t>2020, </a:t>
            </a:r>
            <a:r>
              <a:rPr lang="en-US" sz="1000" dirty="0"/>
              <a:t>2, 4096</a:t>
            </a:r>
            <a:endParaRPr lang="en-US" sz="1000" dirty="0">
              <a:effectLst/>
            </a:endParaRPr>
          </a:p>
        </p:txBody>
      </p:sp>
      <p:cxnSp>
        <p:nvCxnSpPr>
          <p:cNvPr id="5" name="Straight Arrow Connector 4">
            <a:extLst>
              <a:ext uri="{FF2B5EF4-FFF2-40B4-BE49-F238E27FC236}">
                <a16:creationId xmlns:a16="http://schemas.microsoft.com/office/drawing/2014/main" id="{F6EE8DFA-CE9B-6793-92EE-8442DA224065}"/>
              </a:ext>
            </a:extLst>
          </p:cNvPr>
          <p:cNvCxnSpPr>
            <a:cxnSpLocks/>
          </p:cNvCxnSpPr>
          <p:nvPr/>
        </p:nvCxnSpPr>
        <p:spPr>
          <a:xfrm>
            <a:off x="7421745" y="3892672"/>
            <a:ext cx="273940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249B0BD9-AE6A-5CFC-FF39-991FB6A7993C}"/>
              </a:ext>
            </a:extLst>
          </p:cNvPr>
          <p:cNvSpPr>
            <a:spLocks noGrp="1"/>
          </p:cNvSpPr>
          <p:nvPr>
            <p:ph type="sldNum" sz="quarter" idx="4"/>
          </p:nvPr>
        </p:nvSpPr>
        <p:spPr/>
        <p:txBody>
          <a:bodyPr/>
          <a:lstStyle/>
          <a:p>
            <a:fld id="{BC8A57EE-7FF0-9143-9CF6-53F1A78476F5}" type="slidenum">
              <a:rPr lang="en-US" smtClean="0"/>
              <a:t>4</a:t>
            </a:fld>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C026075-3A97-0555-F10A-271F370AED82}"/>
                  </a:ext>
                </a:extLst>
              </p:cNvPr>
              <p:cNvSpPr txBox="1"/>
              <p:nvPr/>
            </p:nvSpPr>
            <p:spPr>
              <a:xfrm>
                <a:off x="287985" y="5639324"/>
                <a:ext cx="2816732" cy="521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𝐶</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𝑞</m:t>
                          </m:r>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𝑡</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2</m:t>
                              </m:r>
                            </m:sub>
                          </m:sSub>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𝐼</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𝑞</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1</m:t>
                                      </m:r>
                                    </m:sub>
                                  </m:sSub>
                                </m:e>
                              </m:d>
                              <m:r>
                                <a:rPr lang="en-US" sz="1600" b="0" i="1" smtClean="0">
                                  <a:latin typeface="Cambria Math" panose="02040503050406030204" pitchFamily="18" charset="0"/>
                                </a:rPr>
                                <m:t>𝐼</m:t>
                              </m:r>
                              <m:r>
                                <a:rPr lang="en-US" sz="1600" b="0" i="1" smtClean="0">
                                  <a:latin typeface="Cambria Math" panose="02040503050406030204" pitchFamily="18" charset="0"/>
                                </a:rPr>
                                <m:t>(</m:t>
                              </m:r>
                              <m:r>
                                <a:rPr lang="en-US" sz="1600" b="0" i="1" smtClean="0">
                                  <a:latin typeface="Cambria Math" panose="02040503050406030204" pitchFamily="18" charset="0"/>
                                </a:rPr>
                                <m:t>𝑞</m:t>
                              </m:r>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𝑡</m:t>
                                  </m:r>
                                </m:e>
                                <m:sub>
                                  <m:r>
                                    <a:rPr lang="en-US" sz="1600" b="0" i="1" smtClean="0">
                                      <a:latin typeface="Cambria Math" panose="02040503050406030204" pitchFamily="18" charset="0"/>
                                    </a:rPr>
                                    <m:t>2</m:t>
                                  </m:r>
                                </m:sub>
                              </m:sSub>
                              <m:r>
                                <a:rPr lang="en-US" sz="1600" b="0" i="1" smtClean="0">
                                  <a:latin typeface="Cambria Math" panose="02040503050406030204" pitchFamily="18" charset="0"/>
                                  <a:ea typeface="Cambria Math" panose="02040503050406030204" pitchFamily="18" charset="0"/>
                                </a:rPr>
                                <m:t>)</m:t>
                              </m:r>
                            </m:e>
                          </m:d>
                        </m:num>
                        <m:den>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𝐼</m:t>
                              </m:r>
                              <m:d>
                                <m:dPr>
                                  <m:ctrlPr>
                                    <a:rPr lang="en-US" sz="1600" i="1">
                                      <a:latin typeface="Cambria Math" panose="02040503050406030204" pitchFamily="18" charset="0"/>
                                    </a:rPr>
                                  </m:ctrlPr>
                                </m:dPr>
                                <m:e>
                                  <m:r>
                                    <a:rPr lang="en-US" sz="1600" i="1">
                                      <a:latin typeface="Cambria Math" panose="02040503050406030204" pitchFamily="18" charset="0"/>
                                    </a:rPr>
                                    <m:t>𝑞</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1</m:t>
                                      </m:r>
                                    </m:sub>
                                  </m:sSub>
                                </m:e>
                              </m:d>
                            </m:e>
                          </m:d>
                          <m:r>
                            <a:rPr lang="en-US" sz="1600" b="0" i="1" smtClean="0">
                              <a:latin typeface="Cambria Math" panose="02040503050406030204" pitchFamily="18" charset="0"/>
                              <a:ea typeface="Cambria Math" panose="02040503050406030204" pitchFamily="18" charset="0"/>
                            </a:rPr>
                            <m:t> </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𝐼</m:t>
                              </m:r>
                              <m:r>
                                <a:rPr lang="en-US" sz="1600" i="1">
                                  <a:latin typeface="Cambria Math" panose="02040503050406030204" pitchFamily="18" charset="0"/>
                                </a:rPr>
                                <m:t>(</m:t>
                              </m:r>
                              <m:r>
                                <a:rPr lang="en-US" sz="1600" i="1">
                                  <a:latin typeface="Cambria Math" panose="02040503050406030204" pitchFamily="18" charset="0"/>
                                </a:rPr>
                                <m:t>𝑞</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2</m:t>
                                  </m:r>
                                </m:sub>
                              </m:sSub>
                              <m:r>
                                <a:rPr lang="en-US" sz="1600" i="1">
                                  <a:latin typeface="Cambria Math" panose="02040503050406030204" pitchFamily="18" charset="0"/>
                                  <a:ea typeface="Cambria Math" panose="02040503050406030204" pitchFamily="18" charset="0"/>
                                </a:rPr>
                                <m:t>)</m:t>
                              </m:r>
                            </m:e>
                          </m:d>
                        </m:den>
                      </m:f>
                    </m:oMath>
                  </m:oMathPara>
                </a14:m>
                <a:endParaRPr lang="en-US" sz="1600" dirty="0"/>
              </a:p>
            </p:txBody>
          </p:sp>
        </mc:Choice>
        <mc:Fallback xmlns="">
          <p:sp>
            <p:nvSpPr>
              <p:cNvPr id="8" name="TextBox 7">
                <a:extLst>
                  <a:ext uri="{FF2B5EF4-FFF2-40B4-BE49-F238E27FC236}">
                    <a16:creationId xmlns:a16="http://schemas.microsoft.com/office/drawing/2014/main" id="{5C026075-3A97-0555-F10A-271F370AED82}"/>
                  </a:ext>
                </a:extLst>
              </p:cNvPr>
              <p:cNvSpPr txBox="1">
                <a:spLocks noRot="1" noChangeAspect="1" noMove="1" noResize="1" noEditPoints="1" noAdjustHandles="1" noChangeArrowheads="1" noChangeShapeType="1" noTextEdit="1"/>
              </p:cNvSpPr>
              <p:nvPr/>
            </p:nvSpPr>
            <p:spPr>
              <a:xfrm>
                <a:off x="287985" y="5639324"/>
                <a:ext cx="2816732" cy="521553"/>
              </a:xfrm>
              <a:prstGeom prst="rect">
                <a:avLst/>
              </a:prstGeom>
              <a:blipFill>
                <a:blip r:embed="rId6"/>
                <a:stretch>
                  <a:fillRect l="-897" t="-238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65B9F0-8CAA-2612-8361-33D32909AE5B}"/>
                  </a:ext>
                </a:extLst>
              </p:cNvPr>
              <p:cNvSpPr txBox="1"/>
              <p:nvPr/>
            </p:nvSpPr>
            <p:spPr>
              <a:xfrm>
                <a:off x="3649601" y="5455907"/>
                <a:ext cx="4306564" cy="8883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𝑔</m:t>
                          </m:r>
                        </m:e>
                        <m:sub>
                          <m:r>
                            <a:rPr lang="en-US" sz="1600" b="0" i="1" smtClean="0">
                              <a:latin typeface="Cambria Math" panose="02040503050406030204" pitchFamily="18" charset="0"/>
                            </a:rPr>
                            <m:t>2</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𝑞</m:t>
                          </m:r>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𝑡</m:t>
                              </m:r>
                            </m:e>
                            <m:sub>
                              <m:r>
                                <a:rPr lang="en-US" sz="1600" b="0" i="1" smtClean="0">
                                  <a:latin typeface="Cambria Math" panose="02040503050406030204" pitchFamily="18" charset="0"/>
                                </a:rPr>
                                <m:t>𝑎𝑔𝑒</m:t>
                              </m:r>
                            </m:sub>
                          </m:sSub>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𝜏</m:t>
                          </m:r>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𝐼</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𝑞</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b="0" i="1" smtClean="0">
                                          <a:latin typeface="Cambria Math" panose="02040503050406030204" pitchFamily="18" charset="0"/>
                                        </a:rPr>
                                        <m:t>𝑎𝑔𝑒</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𝜏</m:t>
                                      </m:r>
                                    </m:num>
                                    <m:den>
                                      <m:r>
                                        <a:rPr lang="en-US" sz="1600" b="0" i="1" smtClean="0">
                                          <a:latin typeface="Cambria Math" panose="02040503050406030204" pitchFamily="18" charset="0"/>
                                        </a:rPr>
                                        <m:t>2</m:t>
                                      </m:r>
                                    </m:den>
                                  </m:f>
                                </m:e>
                              </m:d>
                              <m:r>
                                <a:rPr lang="en-US" sz="1600" i="1">
                                  <a:latin typeface="Cambria Math" panose="02040503050406030204" pitchFamily="18" charset="0"/>
                                </a:rPr>
                                <m:t>𝐼</m:t>
                              </m:r>
                              <m:d>
                                <m:dPr>
                                  <m:ctrlPr>
                                    <a:rPr lang="en-US" sz="1600" i="1">
                                      <a:latin typeface="Cambria Math" panose="02040503050406030204" pitchFamily="18" charset="0"/>
                                    </a:rPr>
                                  </m:ctrlPr>
                                </m:dPr>
                                <m:e>
                                  <m:r>
                                    <a:rPr lang="en-US" sz="1600" i="1">
                                      <a:latin typeface="Cambria Math" panose="02040503050406030204" pitchFamily="18" charset="0"/>
                                    </a:rPr>
                                    <m:t>𝑞</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𝑎𝑔𝑒</m:t>
                                      </m:r>
                                    </m:sub>
                                  </m:sSub>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𝜏</m:t>
                                      </m:r>
                                    </m:num>
                                    <m:den>
                                      <m:r>
                                        <a:rPr lang="en-US" sz="1600" i="1">
                                          <a:latin typeface="Cambria Math" panose="02040503050406030204" pitchFamily="18" charset="0"/>
                                        </a:rPr>
                                        <m:t>2</m:t>
                                      </m:r>
                                    </m:den>
                                  </m:f>
                                </m:e>
                              </m:d>
                            </m:e>
                          </m:d>
                        </m:num>
                        <m:den>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𝐼</m:t>
                              </m:r>
                              <m:d>
                                <m:dPr>
                                  <m:ctrlPr>
                                    <a:rPr lang="en-US" sz="1600" i="1">
                                      <a:latin typeface="Cambria Math" panose="02040503050406030204" pitchFamily="18" charset="0"/>
                                    </a:rPr>
                                  </m:ctrlPr>
                                </m:dPr>
                                <m:e>
                                  <m:r>
                                    <a:rPr lang="en-US" sz="1600" i="1">
                                      <a:latin typeface="Cambria Math" panose="02040503050406030204" pitchFamily="18" charset="0"/>
                                    </a:rPr>
                                    <m:t>𝑞</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𝑎𝑔𝑒</m:t>
                                      </m:r>
                                    </m:sub>
                                  </m:sSub>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𝜏</m:t>
                                      </m:r>
                                    </m:num>
                                    <m:den>
                                      <m:r>
                                        <a:rPr lang="en-US" sz="1600" i="1">
                                          <a:latin typeface="Cambria Math" panose="02040503050406030204" pitchFamily="18" charset="0"/>
                                        </a:rPr>
                                        <m:t>2</m:t>
                                      </m:r>
                                    </m:den>
                                  </m:f>
                                </m:e>
                              </m:d>
                            </m:e>
                          </m:d>
                          <m:r>
                            <a:rPr lang="en-US" sz="1600" b="0" i="1" smtClean="0">
                              <a:latin typeface="Cambria Math" panose="02040503050406030204" pitchFamily="18" charset="0"/>
                              <a:ea typeface="Cambria Math" panose="02040503050406030204" pitchFamily="18" charset="0"/>
                            </a:rPr>
                            <m:t> </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𝐼</m:t>
                              </m:r>
                              <m:d>
                                <m:dPr>
                                  <m:ctrlPr>
                                    <a:rPr lang="en-US" sz="1600" i="1">
                                      <a:latin typeface="Cambria Math" panose="02040503050406030204" pitchFamily="18" charset="0"/>
                                    </a:rPr>
                                  </m:ctrlPr>
                                </m:dPr>
                                <m:e>
                                  <m:r>
                                    <a:rPr lang="en-US" sz="1600" i="1">
                                      <a:latin typeface="Cambria Math" panose="02040503050406030204" pitchFamily="18" charset="0"/>
                                    </a:rPr>
                                    <m:t>𝑞</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𝑎𝑔𝑒</m:t>
                                      </m:r>
                                    </m:sub>
                                  </m:sSub>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𝜏</m:t>
                                      </m:r>
                                    </m:num>
                                    <m:den>
                                      <m:r>
                                        <a:rPr lang="en-US" sz="1600" i="1">
                                          <a:latin typeface="Cambria Math" panose="02040503050406030204" pitchFamily="18" charset="0"/>
                                        </a:rPr>
                                        <m:t>2</m:t>
                                      </m:r>
                                    </m:den>
                                  </m:f>
                                </m:e>
                              </m:d>
                            </m:e>
                          </m:d>
                        </m:den>
                      </m:f>
                    </m:oMath>
                  </m:oMathPara>
                </a14:m>
                <a:endParaRPr lang="en-US" sz="1600" dirty="0"/>
              </a:p>
            </p:txBody>
          </p:sp>
        </mc:Choice>
        <mc:Fallback xmlns="">
          <p:sp>
            <p:nvSpPr>
              <p:cNvPr id="10" name="TextBox 9">
                <a:extLst>
                  <a:ext uri="{FF2B5EF4-FFF2-40B4-BE49-F238E27FC236}">
                    <a16:creationId xmlns:a16="http://schemas.microsoft.com/office/drawing/2014/main" id="{C365B9F0-8CAA-2612-8361-33D32909AE5B}"/>
                  </a:ext>
                </a:extLst>
              </p:cNvPr>
              <p:cNvSpPr txBox="1">
                <a:spLocks noRot="1" noChangeAspect="1" noMove="1" noResize="1" noEditPoints="1" noAdjustHandles="1" noChangeArrowheads="1" noChangeShapeType="1" noTextEdit="1"/>
              </p:cNvSpPr>
              <p:nvPr/>
            </p:nvSpPr>
            <p:spPr>
              <a:xfrm>
                <a:off x="3649601" y="5455907"/>
                <a:ext cx="4306564" cy="888385"/>
              </a:xfrm>
              <a:prstGeom prst="rect">
                <a:avLst/>
              </a:prstGeom>
              <a:blipFill>
                <a:blip r:embed="rId7"/>
                <a:stretch>
                  <a:fillRect l="-588" b="-28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99A0A92-6F36-10BE-B716-6D8C1CF599C4}"/>
                  </a:ext>
                </a:extLst>
              </p:cNvPr>
              <p:cNvSpPr txBox="1"/>
              <p:nvPr/>
            </p:nvSpPr>
            <p:spPr>
              <a:xfrm>
                <a:off x="8321433" y="5792481"/>
                <a:ext cx="3394647" cy="2838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𝑔</m:t>
                          </m:r>
                        </m:e>
                        <m:sub>
                          <m:r>
                            <a:rPr lang="en-US" sz="1600" b="0" i="1" smtClean="0">
                              <a:latin typeface="Cambria Math" panose="02040503050406030204" pitchFamily="18" charset="0"/>
                            </a:rPr>
                            <m:t>2</m:t>
                          </m:r>
                        </m:sub>
                      </m:sSub>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𝑞</m:t>
                          </m:r>
                          <m:r>
                            <a:rPr lang="en-US" sz="1600" b="0"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i="1">
                                  <a:latin typeface="Cambria Math" panose="02040503050406030204" pitchFamily="18" charset="0"/>
                                </a:rPr>
                                <m:t>𝑡</m:t>
                              </m:r>
                            </m:e>
                            <m:sub>
                              <m:r>
                                <a:rPr lang="en-US" sz="1600" b="0" i="1" smtClean="0">
                                  <a:latin typeface="Cambria Math" panose="02040503050406030204" pitchFamily="18" charset="0"/>
                                </a:rPr>
                                <m:t>𝑎𝑔𝑒</m:t>
                              </m:r>
                            </m:sub>
                          </m:sSub>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𝜏</m:t>
                          </m:r>
                        </m:e>
                      </m:d>
                      <m:r>
                        <a:rPr lang="en-US" sz="1600" b="0" i="1" smtClean="0">
                          <a:latin typeface="Cambria Math" panose="02040503050406030204" pitchFamily="18" charset="0"/>
                        </a:rPr>
                        <m:t>=</m:t>
                      </m:r>
                      <m:r>
                        <a:rPr lang="el-GR" sz="1600" i="1">
                          <a:latin typeface="Cambria Math" panose="02040503050406030204" pitchFamily="18" charset="0"/>
                        </a:rPr>
                        <m:t>﻿</m:t>
                      </m:r>
                      <m:r>
                        <a:rPr lang="en-US" sz="1600" b="0" i="1" smtClean="0">
                          <a:latin typeface="Cambria Math" panose="02040503050406030204" pitchFamily="18" charset="0"/>
                        </a:rPr>
                        <m:t>𝑐</m:t>
                      </m:r>
                      <m:r>
                        <a:rPr lang="en-US" sz="1600" b="0" i="1" smtClean="0">
                          <a:latin typeface="Cambria Math" panose="02040503050406030204" pitchFamily="18" charset="0"/>
                        </a:rPr>
                        <m:t>+</m:t>
                      </m:r>
                      <m:r>
                        <a:rPr lang="el-GR" sz="1600" i="1">
                          <a:latin typeface="Cambria Math" panose="02040503050406030204" pitchFamily="18" charset="0"/>
                        </a:rPr>
                        <m:t>𝛽</m:t>
                      </m:r>
                      <m:r>
                        <a:rPr lang="el-GR" sz="1600" i="1">
                          <a:latin typeface="Cambria Math" panose="02040503050406030204" pitchFamily="18" charset="0"/>
                        </a:rPr>
                        <m:t>(</m:t>
                      </m:r>
                      <m:r>
                        <a:rPr lang="en-US" sz="1600" i="1">
                          <a:latin typeface="Cambria Math" panose="02040503050406030204" pitchFamily="18" charset="0"/>
                        </a:rPr>
                        <m:t>𝑒𝑥𝑝</m:t>
                      </m:r>
                      <m:r>
                        <a:rPr lang="en-US" sz="1600" i="1">
                          <a:latin typeface="Cambria Math" panose="02040503050406030204" pitchFamily="18" charset="0"/>
                        </a:rPr>
                        <m:t>(−2(</m:t>
                      </m:r>
                      <m:sSup>
                        <m:sSupPr>
                          <m:ctrlPr>
                            <a:rPr lang="el-GR" sz="1600" i="1" smtClean="0">
                              <a:latin typeface="Cambria Math" panose="02040503050406030204" pitchFamily="18" charset="0"/>
                            </a:rPr>
                          </m:ctrlPr>
                        </m:sSupPr>
                        <m:e>
                          <m:r>
                            <m:rPr>
                              <m:sty m:val="p"/>
                            </m:rPr>
                            <a:rPr lang="el-GR" sz="1600" i="1">
                              <a:latin typeface="Cambria Math" panose="02040503050406030204" pitchFamily="18" charset="0"/>
                              <a:ea typeface="Cambria Math" panose="02040503050406030204" pitchFamily="18" charset="0"/>
                            </a:rPr>
                            <m:t>Γ</m:t>
                          </m:r>
                          <m:r>
                            <a:rPr lang="el-GR" sz="1600" i="1">
                              <a:latin typeface="Cambria Math" panose="02040503050406030204" pitchFamily="18" charset="0"/>
                            </a:rPr>
                            <m:t>𝜏</m:t>
                          </m:r>
                          <m:r>
                            <a:rPr lang="en-US" sz="1600" b="0" i="1" smtClean="0">
                              <a:latin typeface="Cambria Math" panose="02040503050406030204" pitchFamily="18" charset="0"/>
                            </a:rPr>
                            <m:t>)</m:t>
                          </m:r>
                        </m:e>
                        <m:sup>
                          <m:r>
                            <a:rPr lang="el-GR" sz="1600" i="1" smtClean="0">
                              <a:latin typeface="Cambria Math" panose="02040503050406030204" pitchFamily="18" charset="0"/>
                              <a:ea typeface="Cambria Math" panose="02040503050406030204" pitchFamily="18" charset="0"/>
                            </a:rPr>
                            <m:t>𝛾</m:t>
                          </m:r>
                        </m:sup>
                      </m:sSup>
                      <m:r>
                        <a:rPr lang="el-GR" sz="1600" i="1">
                          <a:latin typeface="Cambria Math" panose="02040503050406030204" pitchFamily="18" charset="0"/>
                        </a:rPr>
                        <m:t> ))</m:t>
                      </m:r>
                    </m:oMath>
                  </m:oMathPara>
                </a14:m>
                <a:endParaRPr lang="en-US" sz="1600" dirty="0"/>
              </a:p>
            </p:txBody>
          </p:sp>
        </mc:Choice>
        <mc:Fallback xmlns="">
          <p:sp>
            <p:nvSpPr>
              <p:cNvPr id="11" name="TextBox 10">
                <a:extLst>
                  <a:ext uri="{FF2B5EF4-FFF2-40B4-BE49-F238E27FC236}">
                    <a16:creationId xmlns:a16="http://schemas.microsoft.com/office/drawing/2014/main" id="{099A0A92-6F36-10BE-B716-6D8C1CF599C4}"/>
                  </a:ext>
                </a:extLst>
              </p:cNvPr>
              <p:cNvSpPr txBox="1">
                <a:spLocks noRot="1" noChangeAspect="1" noMove="1" noResize="1" noEditPoints="1" noAdjustHandles="1" noChangeArrowheads="1" noChangeShapeType="1" noTextEdit="1"/>
              </p:cNvSpPr>
              <p:nvPr/>
            </p:nvSpPr>
            <p:spPr>
              <a:xfrm>
                <a:off x="8321433" y="5792481"/>
                <a:ext cx="3394647" cy="283860"/>
              </a:xfrm>
              <a:prstGeom prst="rect">
                <a:avLst/>
              </a:prstGeom>
              <a:blipFill>
                <a:blip r:embed="rId8"/>
                <a:stretch>
                  <a:fillRect l="-1119" t="-13043" r="-1493" b="-3043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160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p:bldP spid="2" grpId="0"/>
      <p:bldP spid="3" grpId="0"/>
      <p:bldP spid="26" grpId="0"/>
      <p:bldP spid="31"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B86E1-4AF6-7786-82D2-811493EBC063}"/>
              </a:ext>
            </a:extLst>
          </p:cNvPr>
          <p:cNvSpPr>
            <a:spLocks noGrp="1"/>
          </p:cNvSpPr>
          <p:nvPr>
            <p:ph type="title"/>
          </p:nvPr>
        </p:nvSpPr>
        <p:spPr/>
        <p:txBody>
          <a:bodyPr/>
          <a:lstStyle/>
          <a:p>
            <a:r>
              <a:rPr lang="en-US" dirty="0"/>
              <a:t>Tracking Ballistic Motion of Fillers</a:t>
            </a:r>
          </a:p>
        </p:txBody>
      </p:sp>
      <p:sp>
        <p:nvSpPr>
          <p:cNvPr id="6" name="TextBox 5">
            <a:extLst>
              <a:ext uri="{FF2B5EF4-FFF2-40B4-BE49-F238E27FC236}">
                <a16:creationId xmlns:a16="http://schemas.microsoft.com/office/drawing/2014/main" id="{4829559C-C388-ACA4-72D5-32ABF98167F2}"/>
              </a:ext>
            </a:extLst>
          </p:cNvPr>
          <p:cNvSpPr txBox="1"/>
          <p:nvPr/>
        </p:nvSpPr>
        <p:spPr>
          <a:xfrm>
            <a:off x="6560904" y="1351409"/>
            <a:ext cx="5473934" cy="400110"/>
          </a:xfrm>
          <a:prstGeom prst="rect">
            <a:avLst/>
          </a:prstGeom>
          <a:noFill/>
        </p:spPr>
        <p:txBody>
          <a:bodyPr wrap="none" rtlCol="0">
            <a:spAutoFit/>
          </a:bodyPr>
          <a:lstStyle/>
          <a:p>
            <a:pPr algn="ctr"/>
            <a:r>
              <a:rPr lang="en-US" sz="2000" dirty="0"/>
              <a:t>Scattering vector </a:t>
            </a:r>
            <a:r>
              <a:rPr lang="en-US" sz="2000" i="1" dirty="0"/>
              <a:t>Q</a:t>
            </a:r>
            <a:r>
              <a:rPr lang="en-US" sz="2000" dirty="0"/>
              <a:t> ~ local length scale</a:t>
            </a:r>
            <a:r>
              <a:rPr lang="en-US" sz="2000" baseline="30000" dirty="0"/>
              <a:t>-1</a:t>
            </a:r>
          </a:p>
        </p:txBody>
      </p:sp>
      <p:sp>
        <p:nvSpPr>
          <p:cNvPr id="19" name="TextBox 18">
            <a:extLst>
              <a:ext uri="{FF2B5EF4-FFF2-40B4-BE49-F238E27FC236}">
                <a16:creationId xmlns:a16="http://schemas.microsoft.com/office/drawing/2014/main" id="{86C6987D-03DD-1FC7-2884-E038C58C3326}"/>
              </a:ext>
            </a:extLst>
          </p:cNvPr>
          <p:cNvSpPr txBox="1"/>
          <p:nvPr/>
        </p:nvSpPr>
        <p:spPr>
          <a:xfrm>
            <a:off x="7332411" y="2599194"/>
            <a:ext cx="4417863" cy="830997"/>
          </a:xfrm>
          <a:prstGeom prst="rect">
            <a:avLst/>
          </a:prstGeom>
          <a:noFill/>
        </p:spPr>
        <p:txBody>
          <a:bodyPr wrap="square">
            <a:spAutoFit/>
          </a:bodyPr>
          <a:lstStyle/>
          <a:p>
            <a:pPr algn="ctr"/>
            <a:r>
              <a:rPr lang="en-US" sz="2400" dirty="0"/>
              <a:t>Q independent dynamics:</a:t>
            </a:r>
            <a:r>
              <a:rPr lang="en-US" sz="2400" b="1" i="1" dirty="0"/>
              <a:t> </a:t>
            </a:r>
            <a:r>
              <a:rPr lang="en-US" sz="2400" b="1" i="1" dirty="0" err="1"/>
              <a:t>V</a:t>
            </a:r>
            <a:r>
              <a:rPr lang="en-US" sz="2400" b="1" i="1" baseline="-25000" dirty="0" err="1"/>
              <a:t>p</a:t>
            </a:r>
            <a:r>
              <a:rPr lang="en-US" sz="2400" i="1" baseline="-25000" dirty="0"/>
              <a:t> </a:t>
            </a:r>
            <a:r>
              <a:rPr lang="en-US" sz="2400" dirty="0"/>
              <a:t>= 𝛤/</a:t>
            </a:r>
            <a:r>
              <a:rPr lang="en-US" sz="2400" i="1" dirty="0"/>
              <a:t>Q (nm/s)</a:t>
            </a:r>
          </a:p>
        </p:txBody>
      </p:sp>
      <p:sp>
        <p:nvSpPr>
          <p:cNvPr id="21" name="TextBox 20">
            <a:extLst>
              <a:ext uri="{FF2B5EF4-FFF2-40B4-BE49-F238E27FC236}">
                <a16:creationId xmlns:a16="http://schemas.microsoft.com/office/drawing/2014/main" id="{D0EC06D7-8B54-7A47-F30D-9A227E3CFAF0}"/>
              </a:ext>
            </a:extLst>
          </p:cNvPr>
          <p:cNvSpPr txBox="1"/>
          <p:nvPr/>
        </p:nvSpPr>
        <p:spPr>
          <a:xfrm>
            <a:off x="6879126" y="1790097"/>
            <a:ext cx="5155712" cy="707886"/>
          </a:xfrm>
          <a:prstGeom prst="rect">
            <a:avLst/>
          </a:prstGeom>
          <a:noFill/>
        </p:spPr>
        <p:txBody>
          <a:bodyPr wrap="square">
            <a:spAutoFit/>
          </a:bodyPr>
          <a:lstStyle/>
          <a:p>
            <a:pPr marL="285750" indent="-285750" algn="ctr">
              <a:buFont typeface="Arial" panose="020B0604020202020204" pitchFamily="34" charset="0"/>
              <a:buChar char="•"/>
            </a:pPr>
            <a:r>
              <a:rPr lang="en-US" sz="2000" dirty="0"/>
              <a:t>𝛤 ~ </a:t>
            </a:r>
            <a:r>
              <a:rPr lang="en-US" sz="2000" i="1" dirty="0"/>
              <a:t>Q</a:t>
            </a:r>
            <a:r>
              <a:rPr lang="en-US" sz="2000" i="1" baseline="30000" dirty="0"/>
              <a:t>2 </a:t>
            </a:r>
            <a:r>
              <a:rPr lang="en-US" sz="2000" dirty="0"/>
              <a:t>– diffusive, Stokes-Einstein </a:t>
            </a:r>
          </a:p>
          <a:p>
            <a:pPr marL="285750" indent="-285750" algn="ctr">
              <a:buFont typeface="Arial" panose="020B0604020202020204" pitchFamily="34" charset="0"/>
              <a:buChar char="•"/>
            </a:pPr>
            <a:r>
              <a:rPr lang="en-US" sz="2000" dirty="0"/>
              <a:t>𝛤 ~ </a:t>
            </a:r>
            <a:r>
              <a:rPr lang="en-US" sz="2000" i="1" dirty="0"/>
              <a:t>Q – collective, ballistic</a:t>
            </a:r>
            <a:r>
              <a:rPr lang="en-US" sz="2000" dirty="0"/>
              <a:t> motion</a:t>
            </a:r>
          </a:p>
        </p:txBody>
      </p:sp>
      <p:pic>
        <p:nvPicPr>
          <p:cNvPr id="24" name="Picture 23" descr="Chart, line chart&#10;&#10;Description automatically generated">
            <a:extLst>
              <a:ext uri="{FF2B5EF4-FFF2-40B4-BE49-F238E27FC236}">
                <a16:creationId xmlns:a16="http://schemas.microsoft.com/office/drawing/2014/main" id="{A4D07251-5B21-A0EC-55A2-CF6EE1D71A51}"/>
              </a:ext>
            </a:extLst>
          </p:cNvPr>
          <p:cNvPicPr>
            <a:picLocks noChangeAspect="1"/>
          </p:cNvPicPr>
          <p:nvPr/>
        </p:nvPicPr>
        <p:blipFill>
          <a:blip r:embed="rId2"/>
          <a:stretch>
            <a:fillRect/>
          </a:stretch>
        </p:blipFill>
        <p:spPr>
          <a:xfrm>
            <a:off x="0" y="1743930"/>
            <a:ext cx="7213600" cy="4025900"/>
          </a:xfrm>
          <a:prstGeom prst="rect">
            <a:avLst/>
          </a:prstGeom>
        </p:spPr>
      </p:pic>
      <p:sp>
        <p:nvSpPr>
          <p:cNvPr id="3" name="Slide Number Placeholder 2">
            <a:extLst>
              <a:ext uri="{FF2B5EF4-FFF2-40B4-BE49-F238E27FC236}">
                <a16:creationId xmlns:a16="http://schemas.microsoft.com/office/drawing/2014/main" id="{B2C1C4E9-750F-D559-E1DF-C9F14C6FB70C}"/>
              </a:ext>
            </a:extLst>
          </p:cNvPr>
          <p:cNvSpPr>
            <a:spLocks noGrp="1"/>
          </p:cNvSpPr>
          <p:nvPr>
            <p:ph type="sldNum" sz="quarter" idx="4"/>
          </p:nvPr>
        </p:nvSpPr>
        <p:spPr/>
        <p:txBody>
          <a:bodyPr/>
          <a:lstStyle/>
          <a:p>
            <a:fld id="{BC8A57EE-7FF0-9143-9CF6-53F1A78476F5}" type="slidenum">
              <a:rPr lang="en-US" smtClean="0"/>
              <a:t>5</a:t>
            </a:fld>
            <a:endParaRPr lang="en-US"/>
          </a:p>
        </p:txBody>
      </p:sp>
      <p:sp>
        <p:nvSpPr>
          <p:cNvPr id="4" name="TextBox 3">
            <a:extLst>
              <a:ext uri="{FF2B5EF4-FFF2-40B4-BE49-F238E27FC236}">
                <a16:creationId xmlns:a16="http://schemas.microsoft.com/office/drawing/2014/main" id="{CFACE889-FD04-A7EE-D082-96DA6AE5E543}"/>
              </a:ext>
            </a:extLst>
          </p:cNvPr>
          <p:cNvSpPr txBox="1"/>
          <p:nvPr/>
        </p:nvSpPr>
        <p:spPr>
          <a:xfrm>
            <a:off x="0" y="6405212"/>
            <a:ext cx="6140546" cy="246221"/>
          </a:xfrm>
          <a:prstGeom prst="rect">
            <a:avLst/>
          </a:prstGeom>
          <a:noFill/>
        </p:spPr>
        <p:txBody>
          <a:bodyPr wrap="square">
            <a:spAutoFit/>
          </a:bodyPr>
          <a:lstStyle/>
          <a:p>
            <a:pPr marL="406400" indent="-406400"/>
            <a:r>
              <a:rPr lang="en-US" sz="1000" u="sng" dirty="0">
                <a:effectLst/>
              </a:rPr>
              <a:t>Yavitt, B.M.</a:t>
            </a:r>
            <a:r>
              <a:rPr lang="en-US" sz="1000" dirty="0">
                <a:effectLst/>
              </a:rPr>
              <a:t>; et al. </a:t>
            </a:r>
            <a:r>
              <a:rPr lang="en-US" sz="1000" i="1" dirty="0">
                <a:effectLst/>
              </a:rPr>
              <a:t>ACS Appl. Eng. Mater.</a:t>
            </a:r>
            <a:r>
              <a:rPr lang="en-US" sz="1000" dirty="0">
                <a:effectLst/>
              </a:rPr>
              <a:t> </a:t>
            </a:r>
            <a:r>
              <a:rPr lang="en-US" sz="1000" b="1" dirty="0">
                <a:effectLst/>
              </a:rPr>
              <a:t>2023</a:t>
            </a:r>
            <a:r>
              <a:rPr lang="en-US" sz="1000" dirty="0">
                <a:effectLst/>
              </a:rPr>
              <a:t>, </a:t>
            </a:r>
            <a:r>
              <a:rPr lang="en-US" sz="1000" i="1" dirty="0">
                <a:effectLst/>
              </a:rPr>
              <a:t>1</a:t>
            </a:r>
            <a:r>
              <a:rPr lang="en-US" sz="1000" dirty="0">
                <a:effectLst/>
              </a:rPr>
              <a:t> (2), 868–876</a:t>
            </a:r>
          </a:p>
        </p:txBody>
      </p:sp>
      <p:cxnSp>
        <p:nvCxnSpPr>
          <p:cNvPr id="8" name="Straight Arrow Connector 7">
            <a:extLst>
              <a:ext uri="{FF2B5EF4-FFF2-40B4-BE49-F238E27FC236}">
                <a16:creationId xmlns:a16="http://schemas.microsoft.com/office/drawing/2014/main" id="{FC0D5A64-10A9-ED82-E5DD-040417505FA9}"/>
              </a:ext>
            </a:extLst>
          </p:cNvPr>
          <p:cNvCxnSpPr/>
          <p:nvPr/>
        </p:nvCxnSpPr>
        <p:spPr>
          <a:xfrm>
            <a:off x="1265408" y="3397824"/>
            <a:ext cx="804672" cy="8542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4F265B7-46E3-9796-8EA2-0518583C185A}"/>
              </a:ext>
            </a:extLst>
          </p:cNvPr>
          <p:cNvSpPr txBox="1"/>
          <p:nvPr/>
        </p:nvSpPr>
        <p:spPr>
          <a:xfrm>
            <a:off x="1367854" y="3671054"/>
            <a:ext cx="587020" cy="307777"/>
          </a:xfrm>
          <a:prstGeom prst="rect">
            <a:avLst/>
          </a:prstGeom>
          <a:solidFill>
            <a:schemeClr val="bg1"/>
          </a:solidFill>
        </p:spPr>
        <p:txBody>
          <a:bodyPr wrap="none" rtlCol="0">
            <a:spAutoFit/>
          </a:bodyPr>
          <a:lstStyle/>
          <a:p>
            <a:r>
              <a:rPr lang="en-US" sz="1400" dirty="0"/>
              <a:t>time</a:t>
            </a:r>
          </a:p>
        </p:txBody>
      </p:sp>
      <p:grpSp>
        <p:nvGrpSpPr>
          <p:cNvPr id="7" name="Group 6">
            <a:extLst>
              <a:ext uri="{FF2B5EF4-FFF2-40B4-BE49-F238E27FC236}">
                <a16:creationId xmlns:a16="http://schemas.microsoft.com/office/drawing/2014/main" id="{8C81631D-447F-E3B3-1A3E-C9EEAD3EFE1E}"/>
              </a:ext>
            </a:extLst>
          </p:cNvPr>
          <p:cNvGrpSpPr/>
          <p:nvPr/>
        </p:nvGrpSpPr>
        <p:grpSpPr>
          <a:xfrm rot="10800000">
            <a:off x="8280704" y="4113070"/>
            <a:ext cx="1002752" cy="1018159"/>
            <a:chOff x="2995832" y="3982915"/>
            <a:chExt cx="685800" cy="685800"/>
          </a:xfrm>
        </p:grpSpPr>
        <p:sp>
          <p:nvSpPr>
            <p:cNvPr id="9" name="Oval 8">
              <a:extLst>
                <a:ext uri="{FF2B5EF4-FFF2-40B4-BE49-F238E27FC236}">
                  <a16:creationId xmlns:a16="http://schemas.microsoft.com/office/drawing/2014/main" id="{3E42497B-5D6A-9AB8-741D-A886ECD894E0}"/>
                </a:ext>
              </a:extLst>
            </p:cNvPr>
            <p:cNvSpPr/>
            <p:nvPr/>
          </p:nvSpPr>
          <p:spPr>
            <a:xfrm>
              <a:off x="2995832" y="3982915"/>
              <a:ext cx="685800" cy="6858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Oval 9">
              <a:extLst>
                <a:ext uri="{FF2B5EF4-FFF2-40B4-BE49-F238E27FC236}">
                  <a16:creationId xmlns:a16="http://schemas.microsoft.com/office/drawing/2014/main" id="{912CAA2D-0241-AB16-B7FA-F49C7443939E}"/>
                </a:ext>
              </a:extLst>
            </p:cNvPr>
            <p:cNvSpPr/>
            <p:nvPr/>
          </p:nvSpPr>
          <p:spPr>
            <a:xfrm>
              <a:off x="3124199" y="4255071"/>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Oval 10">
              <a:extLst>
                <a:ext uri="{FF2B5EF4-FFF2-40B4-BE49-F238E27FC236}">
                  <a16:creationId xmlns:a16="http://schemas.microsoft.com/office/drawing/2014/main" id="{9503CFAB-8054-9981-760B-01783EBA58A3}"/>
                </a:ext>
              </a:extLst>
            </p:cNvPr>
            <p:cNvSpPr/>
            <p:nvPr/>
          </p:nvSpPr>
          <p:spPr>
            <a:xfrm>
              <a:off x="3476038" y="4333329"/>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Oval 11">
              <a:extLst>
                <a:ext uri="{FF2B5EF4-FFF2-40B4-BE49-F238E27FC236}">
                  <a16:creationId xmlns:a16="http://schemas.microsoft.com/office/drawing/2014/main" id="{DB7F8F12-372C-47A4-E11E-D81EE99A00C9}"/>
                </a:ext>
              </a:extLst>
            </p:cNvPr>
            <p:cNvSpPr/>
            <p:nvPr/>
          </p:nvSpPr>
          <p:spPr>
            <a:xfrm>
              <a:off x="3220826" y="4183157"/>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Oval 12">
              <a:extLst>
                <a:ext uri="{FF2B5EF4-FFF2-40B4-BE49-F238E27FC236}">
                  <a16:creationId xmlns:a16="http://schemas.microsoft.com/office/drawing/2014/main" id="{090CCD84-BB62-6F67-9E98-20AA4BB510B3}"/>
                </a:ext>
              </a:extLst>
            </p:cNvPr>
            <p:cNvSpPr/>
            <p:nvPr/>
          </p:nvSpPr>
          <p:spPr>
            <a:xfrm>
              <a:off x="3261945" y="4391372"/>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Oval 13">
              <a:extLst>
                <a:ext uri="{FF2B5EF4-FFF2-40B4-BE49-F238E27FC236}">
                  <a16:creationId xmlns:a16="http://schemas.microsoft.com/office/drawing/2014/main" id="{B523DA32-3FEC-FC0A-1571-08117623BF1C}"/>
                </a:ext>
              </a:extLst>
            </p:cNvPr>
            <p:cNvSpPr/>
            <p:nvPr/>
          </p:nvSpPr>
          <p:spPr>
            <a:xfrm>
              <a:off x="3384598" y="4183157"/>
              <a:ext cx="91440" cy="91440"/>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5" name="Group 14">
            <a:extLst>
              <a:ext uri="{FF2B5EF4-FFF2-40B4-BE49-F238E27FC236}">
                <a16:creationId xmlns:a16="http://schemas.microsoft.com/office/drawing/2014/main" id="{24BEC29D-BFF0-7693-9F6B-832BF81C09D7}"/>
              </a:ext>
            </a:extLst>
          </p:cNvPr>
          <p:cNvGrpSpPr/>
          <p:nvPr/>
        </p:nvGrpSpPr>
        <p:grpSpPr>
          <a:xfrm>
            <a:off x="9843766" y="3531402"/>
            <a:ext cx="1002752" cy="1018159"/>
            <a:chOff x="2595833" y="1382752"/>
            <a:chExt cx="1002752" cy="1018159"/>
          </a:xfrm>
        </p:grpSpPr>
        <p:grpSp>
          <p:nvGrpSpPr>
            <p:cNvPr id="16" name="Group 15">
              <a:extLst>
                <a:ext uri="{FF2B5EF4-FFF2-40B4-BE49-F238E27FC236}">
                  <a16:creationId xmlns:a16="http://schemas.microsoft.com/office/drawing/2014/main" id="{2F3F18CD-0938-D8C7-5119-91E476FE3BDE}"/>
                </a:ext>
              </a:extLst>
            </p:cNvPr>
            <p:cNvGrpSpPr/>
            <p:nvPr/>
          </p:nvGrpSpPr>
          <p:grpSpPr>
            <a:xfrm rot="10800000">
              <a:off x="2595833" y="1382752"/>
              <a:ext cx="1002752" cy="1018159"/>
              <a:chOff x="2995832" y="3982915"/>
              <a:chExt cx="685800" cy="685800"/>
            </a:xfrm>
          </p:grpSpPr>
          <p:sp>
            <p:nvSpPr>
              <p:cNvPr id="25" name="Oval 24">
                <a:extLst>
                  <a:ext uri="{FF2B5EF4-FFF2-40B4-BE49-F238E27FC236}">
                    <a16:creationId xmlns:a16="http://schemas.microsoft.com/office/drawing/2014/main" id="{0DB5F14D-995C-4B93-097F-61FD91FCDACB}"/>
                  </a:ext>
                </a:extLst>
              </p:cNvPr>
              <p:cNvSpPr/>
              <p:nvPr/>
            </p:nvSpPr>
            <p:spPr>
              <a:xfrm>
                <a:off x="2995832" y="3982915"/>
                <a:ext cx="685800" cy="6858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Oval 25">
                <a:extLst>
                  <a:ext uri="{FF2B5EF4-FFF2-40B4-BE49-F238E27FC236}">
                    <a16:creationId xmlns:a16="http://schemas.microsoft.com/office/drawing/2014/main" id="{426FCFE5-E5F0-65A5-E137-91C68D457041}"/>
                  </a:ext>
                </a:extLst>
              </p:cNvPr>
              <p:cNvSpPr/>
              <p:nvPr/>
            </p:nvSpPr>
            <p:spPr>
              <a:xfrm>
                <a:off x="3124199" y="4255071"/>
                <a:ext cx="91440" cy="9144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7" name="Oval 26">
                <a:extLst>
                  <a:ext uri="{FF2B5EF4-FFF2-40B4-BE49-F238E27FC236}">
                    <a16:creationId xmlns:a16="http://schemas.microsoft.com/office/drawing/2014/main" id="{B96419A4-B91A-230C-670C-66EFE048A103}"/>
                  </a:ext>
                </a:extLst>
              </p:cNvPr>
              <p:cNvSpPr/>
              <p:nvPr/>
            </p:nvSpPr>
            <p:spPr>
              <a:xfrm>
                <a:off x="3476038" y="4333329"/>
                <a:ext cx="91440" cy="9144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Oval 27">
                <a:extLst>
                  <a:ext uri="{FF2B5EF4-FFF2-40B4-BE49-F238E27FC236}">
                    <a16:creationId xmlns:a16="http://schemas.microsoft.com/office/drawing/2014/main" id="{0A53507C-927E-5737-D560-ACD8E1405E91}"/>
                  </a:ext>
                </a:extLst>
              </p:cNvPr>
              <p:cNvSpPr/>
              <p:nvPr/>
            </p:nvSpPr>
            <p:spPr>
              <a:xfrm>
                <a:off x="3220826" y="4183157"/>
                <a:ext cx="91440" cy="9144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9" name="Straight Arrow Connector 28">
                <a:extLst>
                  <a:ext uri="{FF2B5EF4-FFF2-40B4-BE49-F238E27FC236}">
                    <a16:creationId xmlns:a16="http://schemas.microsoft.com/office/drawing/2014/main" id="{F7CCE86B-9136-69B9-AD77-A03CEF7D8D4A}"/>
                  </a:ext>
                </a:extLst>
              </p:cNvPr>
              <p:cNvCxnSpPr>
                <a:stCxn id="26" idx="4"/>
              </p:cNvCxnSpPr>
              <p:nvPr/>
            </p:nvCxnSpPr>
            <p:spPr>
              <a:xfrm>
                <a:off x="3169919" y="4346511"/>
                <a:ext cx="0" cy="106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30" name="Group 29">
                <a:extLst>
                  <a:ext uri="{FF2B5EF4-FFF2-40B4-BE49-F238E27FC236}">
                    <a16:creationId xmlns:a16="http://schemas.microsoft.com/office/drawing/2014/main" id="{48552D57-85BA-C517-6E36-EEEEA08BEF1B}"/>
                  </a:ext>
                </a:extLst>
              </p:cNvPr>
              <p:cNvGrpSpPr/>
              <p:nvPr/>
            </p:nvGrpSpPr>
            <p:grpSpPr>
              <a:xfrm>
                <a:off x="3261945" y="4391373"/>
                <a:ext cx="153573" cy="186690"/>
                <a:chOff x="3261554" y="4396612"/>
                <a:chExt cx="153573" cy="186690"/>
              </a:xfrm>
            </p:grpSpPr>
            <p:sp>
              <p:nvSpPr>
                <p:cNvPr id="35" name="Oval 34">
                  <a:extLst>
                    <a:ext uri="{FF2B5EF4-FFF2-40B4-BE49-F238E27FC236}">
                      <a16:creationId xmlns:a16="http://schemas.microsoft.com/office/drawing/2014/main" id="{1516CAE3-8F22-77F5-96B7-98A1C6CE2436}"/>
                    </a:ext>
                  </a:extLst>
                </p:cNvPr>
                <p:cNvSpPr/>
                <p:nvPr/>
              </p:nvSpPr>
              <p:spPr>
                <a:xfrm>
                  <a:off x="3261554" y="4396612"/>
                  <a:ext cx="91440" cy="9144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6" name="Straight Arrow Connector 35">
                  <a:extLst>
                    <a:ext uri="{FF2B5EF4-FFF2-40B4-BE49-F238E27FC236}">
                      <a16:creationId xmlns:a16="http://schemas.microsoft.com/office/drawing/2014/main" id="{33E402A3-497D-3D69-82BC-51F966F7B809}"/>
                    </a:ext>
                  </a:extLst>
                </p:cNvPr>
                <p:cNvCxnSpPr/>
                <p:nvPr/>
              </p:nvCxnSpPr>
              <p:spPr>
                <a:xfrm>
                  <a:off x="3323687" y="4476622"/>
                  <a:ext cx="91440" cy="106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31" name="Oval 30">
                <a:extLst>
                  <a:ext uri="{FF2B5EF4-FFF2-40B4-BE49-F238E27FC236}">
                    <a16:creationId xmlns:a16="http://schemas.microsoft.com/office/drawing/2014/main" id="{06FF600F-6F17-786F-3142-48EB375C074B}"/>
                  </a:ext>
                </a:extLst>
              </p:cNvPr>
              <p:cNvSpPr/>
              <p:nvPr/>
            </p:nvSpPr>
            <p:spPr>
              <a:xfrm>
                <a:off x="3384598" y="4183157"/>
                <a:ext cx="91440" cy="91440"/>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2" name="Straight Arrow Connector 31">
                <a:extLst>
                  <a:ext uri="{FF2B5EF4-FFF2-40B4-BE49-F238E27FC236}">
                    <a16:creationId xmlns:a16="http://schemas.microsoft.com/office/drawing/2014/main" id="{304819E0-979A-2DC1-9A37-FB3D3D427E73}"/>
                  </a:ext>
                </a:extLst>
              </p:cNvPr>
              <p:cNvCxnSpPr/>
              <p:nvPr/>
            </p:nvCxnSpPr>
            <p:spPr>
              <a:xfrm>
                <a:off x="3460993" y="4247228"/>
                <a:ext cx="121822" cy="273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DBDD14BC-0C62-8645-692A-23D4E4600E05}"/>
                  </a:ext>
                </a:extLst>
              </p:cNvPr>
              <p:cNvCxnSpPr/>
              <p:nvPr/>
            </p:nvCxnSpPr>
            <p:spPr>
              <a:xfrm flipH="1">
                <a:off x="3372973" y="4391373"/>
                <a:ext cx="114398" cy="333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BDC7C490-8A58-E4CF-1D8C-0DC2916B1964}"/>
                  </a:ext>
                </a:extLst>
              </p:cNvPr>
              <p:cNvCxnSpPr/>
              <p:nvPr/>
            </p:nvCxnSpPr>
            <p:spPr>
              <a:xfrm flipV="1">
                <a:off x="3277821" y="4084320"/>
                <a:ext cx="60911" cy="11281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7" name="Oval 16">
              <a:extLst>
                <a:ext uri="{FF2B5EF4-FFF2-40B4-BE49-F238E27FC236}">
                  <a16:creationId xmlns:a16="http://schemas.microsoft.com/office/drawing/2014/main" id="{E0F8D5B9-8353-86E1-D5F0-25BECFC0C936}"/>
                </a:ext>
              </a:extLst>
            </p:cNvPr>
            <p:cNvSpPr/>
            <p:nvPr/>
          </p:nvSpPr>
          <p:spPr>
            <a:xfrm rot="10800000">
              <a:off x="2930122" y="1451217"/>
              <a:ext cx="133700" cy="13575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Oval 17">
              <a:extLst>
                <a:ext uri="{FF2B5EF4-FFF2-40B4-BE49-F238E27FC236}">
                  <a16:creationId xmlns:a16="http://schemas.microsoft.com/office/drawing/2014/main" id="{F13580C6-5F21-0A92-A65D-E400B12C1AE1}"/>
                </a:ext>
              </a:extLst>
            </p:cNvPr>
            <p:cNvSpPr/>
            <p:nvPr/>
          </p:nvSpPr>
          <p:spPr>
            <a:xfrm rot="10800000">
              <a:off x="3008935" y="1684063"/>
              <a:ext cx="133700" cy="13575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Oval 19">
              <a:extLst>
                <a:ext uri="{FF2B5EF4-FFF2-40B4-BE49-F238E27FC236}">
                  <a16:creationId xmlns:a16="http://schemas.microsoft.com/office/drawing/2014/main" id="{45C62F77-440F-A85B-F354-DEA5B482FD31}"/>
                </a:ext>
              </a:extLst>
            </p:cNvPr>
            <p:cNvSpPr/>
            <p:nvPr/>
          </p:nvSpPr>
          <p:spPr>
            <a:xfrm rot="10800000">
              <a:off x="3282834" y="1607934"/>
              <a:ext cx="133700" cy="13575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Oval 21">
              <a:extLst>
                <a:ext uri="{FF2B5EF4-FFF2-40B4-BE49-F238E27FC236}">
                  <a16:creationId xmlns:a16="http://schemas.microsoft.com/office/drawing/2014/main" id="{D8A453BB-B95F-5B4B-3519-BE83138DBE93}"/>
                </a:ext>
              </a:extLst>
            </p:cNvPr>
            <p:cNvSpPr/>
            <p:nvPr/>
          </p:nvSpPr>
          <p:spPr>
            <a:xfrm rot="10800000">
              <a:off x="3020476" y="2214465"/>
              <a:ext cx="133700" cy="13575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Oval 22">
              <a:extLst>
                <a:ext uri="{FF2B5EF4-FFF2-40B4-BE49-F238E27FC236}">
                  <a16:creationId xmlns:a16="http://schemas.microsoft.com/office/drawing/2014/main" id="{74BBF565-1356-53E9-E8C1-B29DB40455A4}"/>
                </a:ext>
              </a:extLst>
            </p:cNvPr>
            <p:cNvSpPr/>
            <p:nvPr/>
          </p:nvSpPr>
          <p:spPr>
            <a:xfrm rot="10800000">
              <a:off x="2661198" y="1908066"/>
              <a:ext cx="133700" cy="135755"/>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cxnSp>
        <p:nvCxnSpPr>
          <p:cNvPr id="37" name="Straight Arrow Connector 36">
            <a:extLst>
              <a:ext uri="{FF2B5EF4-FFF2-40B4-BE49-F238E27FC236}">
                <a16:creationId xmlns:a16="http://schemas.microsoft.com/office/drawing/2014/main" id="{0D50EBC1-5A7B-154D-3281-5E5EF54916D4}"/>
              </a:ext>
            </a:extLst>
          </p:cNvPr>
          <p:cNvCxnSpPr>
            <a:cxnSpLocks/>
          </p:cNvCxnSpPr>
          <p:nvPr/>
        </p:nvCxnSpPr>
        <p:spPr>
          <a:xfrm flipV="1">
            <a:off x="9304715" y="4242264"/>
            <a:ext cx="452204" cy="1481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2CA1382-5281-7C16-108D-3675B27B01A7}"/>
              </a:ext>
            </a:extLst>
          </p:cNvPr>
          <p:cNvSpPr txBox="1"/>
          <p:nvPr/>
        </p:nvSpPr>
        <p:spPr>
          <a:xfrm>
            <a:off x="9272438" y="3915040"/>
            <a:ext cx="402674" cy="369332"/>
          </a:xfrm>
          <a:prstGeom prst="rect">
            <a:avLst/>
          </a:prstGeom>
          <a:noFill/>
        </p:spPr>
        <p:txBody>
          <a:bodyPr wrap="none" rtlCol="0">
            <a:spAutoFit/>
          </a:bodyPr>
          <a:lstStyle/>
          <a:p>
            <a:r>
              <a:rPr lang="en-US" dirty="0" err="1"/>
              <a:t>Δt</a:t>
            </a:r>
            <a:endParaRPr lang="en-US" dirty="0"/>
          </a:p>
        </p:txBody>
      </p:sp>
      <p:sp>
        <p:nvSpPr>
          <p:cNvPr id="39" name="TextBox 38">
            <a:extLst>
              <a:ext uri="{FF2B5EF4-FFF2-40B4-BE49-F238E27FC236}">
                <a16:creationId xmlns:a16="http://schemas.microsoft.com/office/drawing/2014/main" id="{F41614C6-2297-EE03-7D9F-655C6FD98A06}"/>
              </a:ext>
            </a:extLst>
          </p:cNvPr>
          <p:cNvSpPr txBox="1"/>
          <p:nvPr/>
        </p:nvSpPr>
        <p:spPr>
          <a:xfrm>
            <a:off x="7453913" y="5325268"/>
            <a:ext cx="4340612" cy="369332"/>
          </a:xfrm>
          <a:prstGeom prst="rect">
            <a:avLst/>
          </a:prstGeom>
          <a:noFill/>
        </p:spPr>
        <p:txBody>
          <a:bodyPr wrap="none" rtlCol="0">
            <a:spAutoFit/>
          </a:bodyPr>
          <a:lstStyle/>
          <a:p>
            <a:r>
              <a:rPr lang="en-US" dirty="0"/>
              <a:t>Change in position/change in time ~ velocity</a:t>
            </a:r>
          </a:p>
        </p:txBody>
      </p:sp>
    </p:spTree>
    <p:extLst>
      <p:ext uri="{BB962C8B-B14F-4D97-AF65-F5344CB8AC3E}">
        <p14:creationId xmlns:p14="http://schemas.microsoft.com/office/powerpoint/2010/main" val="190420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33A373B-3E6A-C548-9133-01E354BA1A3F}"/>
              </a:ext>
            </a:extLst>
          </p:cNvPr>
          <p:cNvPicPr>
            <a:picLocks noChangeAspect="1"/>
          </p:cNvPicPr>
          <p:nvPr/>
        </p:nvPicPr>
        <p:blipFill rotWithShape="1">
          <a:blip r:embed="rId3"/>
          <a:srcRect r="50000"/>
          <a:stretch/>
        </p:blipFill>
        <p:spPr>
          <a:xfrm>
            <a:off x="114300" y="1478066"/>
            <a:ext cx="6768750" cy="4922729"/>
          </a:xfrm>
          <a:prstGeom prst="rect">
            <a:avLst/>
          </a:prstGeom>
        </p:spPr>
      </p:pic>
      <p:cxnSp>
        <p:nvCxnSpPr>
          <p:cNvPr id="15" name="Straight Arrow Connector 14">
            <a:extLst>
              <a:ext uri="{FF2B5EF4-FFF2-40B4-BE49-F238E27FC236}">
                <a16:creationId xmlns:a16="http://schemas.microsoft.com/office/drawing/2014/main" id="{4D9E7B6A-9FF5-CB47-8457-DB80883AF837}"/>
              </a:ext>
            </a:extLst>
          </p:cNvPr>
          <p:cNvCxnSpPr>
            <a:cxnSpLocks/>
          </p:cNvCxnSpPr>
          <p:nvPr/>
        </p:nvCxnSpPr>
        <p:spPr>
          <a:xfrm>
            <a:off x="6702484" y="3442547"/>
            <a:ext cx="0" cy="1667539"/>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F6DA56-FBF3-054D-8921-CB7F482CA17D}"/>
              </a:ext>
            </a:extLst>
          </p:cNvPr>
          <p:cNvSpPr txBox="1"/>
          <p:nvPr/>
        </p:nvSpPr>
        <p:spPr>
          <a:xfrm>
            <a:off x="6311842" y="3006665"/>
            <a:ext cx="612668" cy="461665"/>
          </a:xfrm>
          <a:prstGeom prst="rect">
            <a:avLst/>
          </a:prstGeom>
          <a:solidFill>
            <a:schemeClr val="bg1">
              <a:alpha val="40000"/>
            </a:schemeClr>
          </a:solidFill>
        </p:spPr>
        <p:txBody>
          <a:bodyPr wrap="none" rtlCol="0">
            <a:spAutoFit/>
          </a:bodyPr>
          <a:lstStyle/>
          <a:p>
            <a:r>
              <a:rPr lang="en-US" sz="2400" dirty="0"/>
              <a:t>UV</a:t>
            </a:r>
          </a:p>
        </p:txBody>
      </p:sp>
      <p:grpSp>
        <p:nvGrpSpPr>
          <p:cNvPr id="5" name="Group 4">
            <a:extLst>
              <a:ext uri="{FF2B5EF4-FFF2-40B4-BE49-F238E27FC236}">
                <a16:creationId xmlns:a16="http://schemas.microsoft.com/office/drawing/2014/main" id="{FDF3542B-C26B-7944-8A30-D464AD779834}"/>
              </a:ext>
            </a:extLst>
          </p:cNvPr>
          <p:cNvGrpSpPr/>
          <p:nvPr/>
        </p:nvGrpSpPr>
        <p:grpSpPr>
          <a:xfrm rot="5400000">
            <a:off x="1966973" y="4271513"/>
            <a:ext cx="954107" cy="1338590"/>
            <a:chOff x="3588759" y="3849299"/>
            <a:chExt cx="954107" cy="1338590"/>
          </a:xfrm>
        </p:grpSpPr>
        <p:sp>
          <p:nvSpPr>
            <p:cNvPr id="22" name="TextBox 21">
              <a:extLst>
                <a:ext uri="{FF2B5EF4-FFF2-40B4-BE49-F238E27FC236}">
                  <a16:creationId xmlns:a16="http://schemas.microsoft.com/office/drawing/2014/main" id="{1D725549-F395-754C-B6D2-3FE9CCFE4500}"/>
                </a:ext>
              </a:extLst>
            </p:cNvPr>
            <p:cNvSpPr txBox="1"/>
            <p:nvPr/>
          </p:nvSpPr>
          <p:spPr>
            <a:xfrm rot="16200000">
              <a:off x="3695956" y="4044914"/>
              <a:ext cx="739714" cy="954107"/>
            </a:xfrm>
            <a:prstGeom prst="rect">
              <a:avLst/>
            </a:prstGeom>
            <a:noFill/>
          </p:spPr>
          <p:txBody>
            <a:bodyPr wrap="square" rtlCol="0">
              <a:spAutoFit/>
            </a:bodyPr>
            <a:lstStyle/>
            <a:p>
              <a:pPr algn="ctr"/>
              <a:r>
                <a:rPr lang="en-US" sz="2800" dirty="0"/>
                <a:t>UV on</a:t>
              </a:r>
            </a:p>
          </p:txBody>
        </p:sp>
        <p:cxnSp>
          <p:nvCxnSpPr>
            <p:cNvPr id="23" name="Straight Arrow Connector 22">
              <a:extLst>
                <a:ext uri="{FF2B5EF4-FFF2-40B4-BE49-F238E27FC236}">
                  <a16:creationId xmlns:a16="http://schemas.microsoft.com/office/drawing/2014/main" id="{18B88E9A-EFB7-EE42-8D70-89A4AB6B3FA0}"/>
                </a:ext>
              </a:extLst>
            </p:cNvPr>
            <p:cNvCxnSpPr>
              <a:cxnSpLocks/>
            </p:cNvCxnSpPr>
            <p:nvPr/>
          </p:nvCxnSpPr>
          <p:spPr>
            <a:xfrm rot="16200000" flipV="1">
              <a:off x="3890032" y="4011123"/>
              <a:ext cx="32365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F12136B-D713-F848-9259-8F5E99479B37}"/>
                </a:ext>
              </a:extLst>
            </p:cNvPr>
            <p:cNvCxnSpPr>
              <a:cxnSpLocks/>
            </p:cNvCxnSpPr>
            <p:nvPr/>
          </p:nvCxnSpPr>
          <p:spPr>
            <a:xfrm rot="16200000" flipH="1">
              <a:off x="3891532" y="5027563"/>
              <a:ext cx="32065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42C2A3BE-563C-3744-A8B9-7303232EF533}"/>
              </a:ext>
            </a:extLst>
          </p:cNvPr>
          <p:cNvGrpSpPr>
            <a:grpSpLocks noChangeAspect="1"/>
          </p:cNvGrpSpPr>
          <p:nvPr/>
        </p:nvGrpSpPr>
        <p:grpSpPr>
          <a:xfrm>
            <a:off x="748368" y="938192"/>
            <a:ext cx="900450" cy="900450"/>
            <a:chOff x="6467987" y="1963366"/>
            <a:chExt cx="1371600" cy="1371600"/>
          </a:xfrm>
        </p:grpSpPr>
        <p:grpSp>
          <p:nvGrpSpPr>
            <p:cNvPr id="26" name="Group 25">
              <a:extLst>
                <a:ext uri="{FF2B5EF4-FFF2-40B4-BE49-F238E27FC236}">
                  <a16:creationId xmlns:a16="http://schemas.microsoft.com/office/drawing/2014/main" id="{AC3AACC6-BD1A-F64F-95A5-2CD5122CBAED}"/>
                </a:ext>
              </a:extLst>
            </p:cNvPr>
            <p:cNvGrpSpPr>
              <a:grpSpLocks noChangeAspect="1"/>
            </p:cNvGrpSpPr>
            <p:nvPr/>
          </p:nvGrpSpPr>
          <p:grpSpPr>
            <a:xfrm>
              <a:off x="6467987" y="1963366"/>
              <a:ext cx="1371600" cy="1371600"/>
              <a:chOff x="6467987" y="2137877"/>
              <a:chExt cx="1371600" cy="1371600"/>
            </a:xfrm>
          </p:grpSpPr>
          <p:sp>
            <p:nvSpPr>
              <p:cNvPr id="47" name="Oval 46">
                <a:extLst>
                  <a:ext uri="{FF2B5EF4-FFF2-40B4-BE49-F238E27FC236}">
                    <a16:creationId xmlns:a16="http://schemas.microsoft.com/office/drawing/2014/main" id="{52A4A662-E241-2D40-A204-3AB9CC49E6E0}"/>
                  </a:ext>
                </a:extLst>
              </p:cNvPr>
              <p:cNvSpPr/>
              <p:nvPr/>
            </p:nvSpPr>
            <p:spPr>
              <a:xfrm>
                <a:off x="6467987" y="2137877"/>
                <a:ext cx="1371600" cy="1371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Oval 47">
                <a:extLst>
                  <a:ext uri="{FF2B5EF4-FFF2-40B4-BE49-F238E27FC236}">
                    <a16:creationId xmlns:a16="http://schemas.microsoft.com/office/drawing/2014/main" id="{3BFD28D8-41FA-5746-AE52-5451AA0B04B8}"/>
                  </a:ext>
                </a:extLst>
              </p:cNvPr>
              <p:cNvSpPr/>
              <p:nvPr/>
            </p:nvSpPr>
            <p:spPr>
              <a:xfrm rot="17601615">
                <a:off x="6829157" y="2456552"/>
                <a:ext cx="133418" cy="130759"/>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Oval 48">
                <a:extLst>
                  <a:ext uri="{FF2B5EF4-FFF2-40B4-BE49-F238E27FC236}">
                    <a16:creationId xmlns:a16="http://schemas.microsoft.com/office/drawing/2014/main" id="{AB597890-3271-CF48-BEC8-C4162FCBB106}"/>
                  </a:ext>
                </a:extLst>
              </p:cNvPr>
              <p:cNvSpPr/>
              <p:nvPr/>
            </p:nvSpPr>
            <p:spPr>
              <a:xfrm rot="17601615">
                <a:off x="7324456" y="2758297"/>
                <a:ext cx="133418" cy="130759"/>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0" name="Oval 49">
                <a:extLst>
                  <a:ext uri="{FF2B5EF4-FFF2-40B4-BE49-F238E27FC236}">
                    <a16:creationId xmlns:a16="http://schemas.microsoft.com/office/drawing/2014/main" id="{FDA9DE2D-8F62-214D-818D-D504FBAC459F}"/>
                  </a:ext>
                </a:extLst>
              </p:cNvPr>
              <p:cNvSpPr/>
              <p:nvPr/>
            </p:nvSpPr>
            <p:spPr>
              <a:xfrm rot="17601615">
                <a:off x="6761255" y="3012617"/>
                <a:ext cx="133418" cy="130759"/>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Oval 50">
                <a:extLst>
                  <a:ext uri="{FF2B5EF4-FFF2-40B4-BE49-F238E27FC236}">
                    <a16:creationId xmlns:a16="http://schemas.microsoft.com/office/drawing/2014/main" id="{75708F5B-63DC-4047-AFF5-1C11099B4C2F}"/>
                  </a:ext>
                </a:extLst>
              </p:cNvPr>
              <p:cNvSpPr/>
              <p:nvPr/>
            </p:nvSpPr>
            <p:spPr>
              <a:xfrm rot="17601615">
                <a:off x="7191329" y="3144780"/>
                <a:ext cx="133418" cy="130759"/>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Oval 51">
                <a:extLst>
                  <a:ext uri="{FF2B5EF4-FFF2-40B4-BE49-F238E27FC236}">
                    <a16:creationId xmlns:a16="http://schemas.microsoft.com/office/drawing/2014/main" id="{F0D681AA-EB51-C24E-AB92-BF2479C564D8}"/>
                  </a:ext>
                </a:extLst>
              </p:cNvPr>
              <p:cNvSpPr/>
              <p:nvPr/>
            </p:nvSpPr>
            <p:spPr>
              <a:xfrm rot="17601615">
                <a:off x="7197080" y="2369386"/>
                <a:ext cx="133418" cy="130759"/>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Freeform 52">
                <a:extLst>
                  <a:ext uri="{FF2B5EF4-FFF2-40B4-BE49-F238E27FC236}">
                    <a16:creationId xmlns:a16="http://schemas.microsoft.com/office/drawing/2014/main" id="{87AE3111-8374-6C41-93C0-CC008C89D431}"/>
                  </a:ext>
                </a:extLst>
              </p:cNvPr>
              <p:cNvSpPr/>
              <p:nvPr/>
            </p:nvSpPr>
            <p:spPr>
              <a:xfrm>
                <a:off x="6649083" y="2273121"/>
                <a:ext cx="337706" cy="714778"/>
              </a:xfrm>
              <a:custGeom>
                <a:avLst/>
                <a:gdLst>
                  <a:gd name="connsiteX0" fmla="*/ 337706 w 337706"/>
                  <a:gd name="connsiteY0" fmla="*/ 0 h 714778"/>
                  <a:gd name="connsiteX1" fmla="*/ 99447 w 337706"/>
                  <a:gd name="connsiteY1" fmla="*/ 160986 h 714778"/>
                  <a:gd name="connsiteX2" fmla="*/ 105886 w 337706"/>
                  <a:gd name="connsiteY2" fmla="*/ 476518 h 714778"/>
                  <a:gd name="connsiteX3" fmla="*/ 9294 w 337706"/>
                  <a:gd name="connsiteY3" fmla="*/ 579549 h 714778"/>
                  <a:gd name="connsiteX4" fmla="*/ 9294 w 337706"/>
                  <a:gd name="connsiteY4" fmla="*/ 714778 h 71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06" h="714778">
                    <a:moveTo>
                      <a:pt x="337706" y="0"/>
                    </a:moveTo>
                    <a:cubicBezTo>
                      <a:pt x="237895" y="40783"/>
                      <a:pt x="138084" y="81566"/>
                      <a:pt x="99447" y="160986"/>
                    </a:cubicBezTo>
                    <a:cubicBezTo>
                      <a:pt x="60810" y="240406"/>
                      <a:pt x="120911" y="406758"/>
                      <a:pt x="105886" y="476518"/>
                    </a:cubicBezTo>
                    <a:cubicBezTo>
                      <a:pt x="90861" y="546278"/>
                      <a:pt x="25393" y="539839"/>
                      <a:pt x="9294" y="579549"/>
                    </a:cubicBezTo>
                    <a:cubicBezTo>
                      <a:pt x="-6805" y="619259"/>
                      <a:pt x="1244" y="667018"/>
                      <a:pt x="9294" y="714778"/>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a:extLst>
                  <a:ext uri="{FF2B5EF4-FFF2-40B4-BE49-F238E27FC236}">
                    <a16:creationId xmlns:a16="http://schemas.microsoft.com/office/drawing/2014/main" id="{3FEE543C-E4A4-0A46-B35E-E3F614B56D50}"/>
                  </a:ext>
                </a:extLst>
              </p:cNvPr>
              <p:cNvSpPr/>
              <p:nvPr/>
            </p:nvSpPr>
            <p:spPr>
              <a:xfrm>
                <a:off x="6903076" y="2730321"/>
                <a:ext cx="272992" cy="714778"/>
              </a:xfrm>
              <a:custGeom>
                <a:avLst/>
                <a:gdLst>
                  <a:gd name="connsiteX0" fmla="*/ 0 w 272992"/>
                  <a:gd name="connsiteY0" fmla="*/ 0 h 714778"/>
                  <a:gd name="connsiteX1" fmla="*/ 251138 w 272992"/>
                  <a:gd name="connsiteY1" fmla="*/ 167425 h 714778"/>
                  <a:gd name="connsiteX2" fmla="*/ 244699 w 272992"/>
                  <a:gd name="connsiteY2" fmla="*/ 463640 h 714778"/>
                  <a:gd name="connsiteX3" fmla="*/ 115910 w 272992"/>
                  <a:gd name="connsiteY3" fmla="*/ 579549 h 714778"/>
                  <a:gd name="connsiteX4" fmla="*/ 218941 w 272992"/>
                  <a:gd name="connsiteY4" fmla="*/ 714778 h 71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992" h="714778">
                    <a:moveTo>
                      <a:pt x="0" y="0"/>
                    </a:moveTo>
                    <a:cubicBezTo>
                      <a:pt x="105177" y="45076"/>
                      <a:pt x="210355" y="90152"/>
                      <a:pt x="251138" y="167425"/>
                    </a:cubicBezTo>
                    <a:cubicBezTo>
                      <a:pt x="291921" y="244698"/>
                      <a:pt x="267237" y="394953"/>
                      <a:pt x="244699" y="463640"/>
                    </a:cubicBezTo>
                    <a:cubicBezTo>
                      <a:pt x="222161" y="532327"/>
                      <a:pt x="120203" y="537693"/>
                      <a:pt x="115910" y="579549"/>
                    </a:cubicBezTo>
                    <a:cubicBezTo>
                      <a:pt x="111617" y="621405"/>
                      <a:pt x="165279" y="668091"/>
                      <a:pt x="218941" y="714778"/>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a:extLst>
                  <a:ext uri="{FF2B5EF4-FFF2-40B4-BE49-F238E27FC236}">
                    <a16:creationId xmlns:a16="http://schemas.microsoft.com/office/drawing/2014/main" id="{1B5EEFD5-7EB0-274E-A3A5-2EB98B2424CF}"/>
                  </a:ext>
                </a:extLst>
              </p:cNvPr>
              <p:cNvSpPr/>
              <p:nvPr/>
            </p:nvSpPr>
            <p:spPr>
              <a:xfrm>
                <a:off x="7441100" y="2408349"/>
                <a:ext cx="170602" cy="927279"/>
              </a:xfrm>
              <a:custGeom>
                <a:avLst/>
                <a:gdLst>
                  <a:gd name="connsiteX0" fmla="*/ 15768 w 170602"/>
                  <a:gd name="connsiteY0" fmla="*/ 0 h 927279"/>
                  <a:gd name="connsiteX1" fmla="*/ 60844 w 170602"/>
                  <a:gd name="connsiteY1" fmla="*/ 334851 h 927279"/>
                  <a:gd name="connsiteX2" fmla="*/ 2889 w 170602"/>
                  <a:gd name="connsiteY2" fmla="*/ 708338 h 927279"/>
                  <a:gd name="connsiteX3" fmla="*/ 170314 w 170602"/>
                  <a:gd name="connsiteY3" fmla="*/ 785612 h 927279"/>
                  <a:gd name="connsiteX4" fmla="*/ 35086 w 170602"/>
                  <a:gd name="connsiteY4" fmla="*/ 927279 h 927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02" h="927279">
                    <a:moveTo>
                      <a:pt x="15768" y="0"/>
                    </a:moveTo>
                    <a:cubicBezTo>
                      <a:pt x="39379" y="108397"/>
                      <a:pt x="62990" y="216795"/>
                      <a:pt x="60844" y="334851"/>
                    </a:cubicBezTo>
                    <a:cubicBezTo>
                      <a:pt x="58698" y="452907"/>
                      <a:pt x="-15356" y="633211"/>
                      <a:pt x="2889" y="708338"/>
                    </a:cubicBezTo>
                    <a:cubicBezTo>
                      <a:pt x="21134" y="783465"/>
                      <a:pt x="164948" y="749122"/>
                      <a:pt x="170314" y="785612"/>
                    </a:cubicBezTo>
                    <a:cubicBezTo>
                      <a:pt x="175680" y="822102"/>
                      <a:pt x="105383" y="874690"/>
                      <a:pt x="35086" y="927279"/>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a:extLst>
                  <a:ext uri="{FF2B5EF4-FFF2-40B4-BE49-F238E27FC236}">
                    <a16:creationId xmlns:a16="http://schemas.microsoft.com/office/drawing/2014/main" id="{8BFF784F-6389-5741-86BE-9083E6FD8C8D}"/>
                  </a:ext>
                </a:extLst>
              </p:cNvPr>
              <p:cNvSpPr/>
              <p:nvPr/>
            </p:nvSpPr>
            <p:spPr>
              <a:xfrm>
                <a:off x="7102236" y="2195848"/>
                <a:ext cx="264479" cy="1004552"/>
              </a:xfrm>
              <a:custGeom>
                <a:avLst/>
                <a:gdLst>
                  <a:gd name="connsiteX0" fmla="*/ 129251 w 264479"/>
                  <a:gd name="connsiteY0" fmla="*/ 0 h 1004552"/>
                  <a:gd name="connsiteX1" fmla="*/ 463 w 264479"/>
                  <a:gd name="connsiteY1" fmla="*/ 199622 h 1004552"/>
                  <a:gd name="connsiteX2" fmla="*/ 90615 w 264479"/>
                  <a:gd name="connsiteY2" fmla="*/ 431442 h 1004552"/>
                  <a:gd name="connsiteX3" fmla="*/ 206525 w 264479"/>
                  <a:gd name="connsiteY3" fmla="*/ 495837 h 1004552"/>
                  <a:gd name="connsiteX4" fmla="*/ 155009 w 264479"/>
                  <a:gd name="connsiteY4" fmla="*/ 772732 h 1004552"/>
                  <a:gd name="connsiteX5" fmla="*/ 264479 w 264479"/>
                  <a:gd name="connsiteY5" fmla="*/ 1004552 h 100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479" h="1004552">
                    <a:moveTo>
                      <a:pt x="129251" y="0"/>
                    </a:moveTo>
                    <a:cubicBezTo>
                      <a:pt x="68076" y="63857"/>
                      <a:pt x="6902" y="127715"/>
                      <a:pt x="463" y="199622"/>
                    </a:cubicBezTo>
                    <a:cubicBezTo>
                      <a:pt x="-5976" y="271529"/>
                      <a:pt x="56271" y="382073"/>
                      <a:pt x="90615" y="431442"/>
                    </a:cubicBezTo>
                    <a:cubicBezTo>
                      <a:pt x="124959" y="480811"/>
                      <a:pt x="195793" y="438955"/>
                      <a:pt x="206525" y="495837"/>
                    </a:cubicBezTo>
                    <a:cubicBezTo>
                      <a:pt x="217257" y="552719"/>
                      <a:pt x="145350" y="687946"/>
                      <a:pt x="155009" y="772732"/>
                    </a:cubicBezTo>
                    <a:cubicBezTo>
                      <a:pt x="164668" y="857518"/>
                      <a:pt x="214573" y="931035"/>
                      <a:pt x="264479" y="1004552"/>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C859BF00-E91B-D743-9DA4-B13BD1A08939}"/>
                </a:ext>
              </a:extLst>
            </p:cNvPr>
            <p:cNvGrpSpPr>
              <a:grpSpLocks noChangeAspect="1"/>
            </p:cNvGrpSpPr>
            <p:nvPr/>
          </p:nvGrpSpPr>
          <p:grpSpPr>
            <a:xfrm>
              <a:off x="6773546" y="2712399"/>
              <a:ext cx="96457" cy="100989"/>
              <a:chOff x="6773546" y="2712399"/>
              <a:chExt cx="96457" cy="100989"/>
            </a:xfrm>
          </p:grpSpPr>
          <p:cxnSp>
            <p:nvCxnSpPr>
              <p:cNvPr id="44" name="Straight Connector 43">
                <a:extLst>
                  <a:ext uri="{FF2B5EF4-FFF2-40B4-BE49-F238E27FC236}">
                    <a16:creationId xmlns:a16="http://schemas.microsoft.com/office/drawing/2014/main" id="{A6FAD984-630D-1341-97F6-17044E7317C1}"/>
                  </a:ext>
                </a:extLst>
              </p:cNvPr>
              <p:cNvCxnSpPr/>
              <p:nvPr/>
            </p:nvCxnSpPr>
            <p:spPr>
              <a:xfrm flipV="1">
                <a:off x="6773546" y="2736331"/>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C303E8-60BA-834D-A8B2-70426D442704}"/>
                  </a:ext>
                </a:extLst>
              </p:cNvPr>
              <p:cNvCxnSpPr/>
              <p:nvPr/>
            </p:nvCxnSpPr>
            <p:spPr>
              <a:xfrm flipV="1">
                <a:off x="6821774" y="2712399"/>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8EA2156-8630-6749-9F22-4BD25A95C498}"/>
                  </a:ext>
                </a:extLst>
              </p:cNvPr>
              <p:cNvCxnSpPr/>
              <p:nvPr/>
            </p:nvCxnSpPr>
            <p:spPr>
              <a:xfrm flipV="1">
                <a:off x="6870003" y="2736331"/>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77F0BD9A-988B-2B43-BF09-F27F71DA5D18}"/>
                </a:ext>
              </a:extLst>
            </p:cNvPr>
            <p:cNvGrpSpPr>
              <a:grpSpLocks noChangeAspect="1"/>
            </p:cNvGrpSpPr>
            <p:nvPr/>
          </p:nvGrpSpPr>
          <p:grpSpPr>
            <a:xfrm>
              <a:off x="6846249" y="2171887"/>
              <a:ext cx="96457" cy="100989"/>
              <a:chOff x="6773546" y="2712399"/>
              <a:chExt cx="96457" cy="100989"/>
            </a:xfrm>
          </p:grpSpPr>
          <p:cxnSp>
            <p:nvCxnSpPr>
              <p:cNvPr id="41" name="Straight Connector 40">
                <a:extLst>
                  <a:ext uri="{FF2B5EF4-FFF2-40B4-BE49-F238E27FC236}">
                    <a16:creationId xmlns:a16="http://schemas.microsoft.com/office/drawing/2014/main" id="{25A76474-AE16-8A4E-A4B7-524C3093E879}"/>
                  </a:ext>
                </a:extLst>
              </p:cNvPr>
              <p:cNvCxnSpPr/>
              <p:nvPr/>
            </p:nvCxnSpPr>
            <p:spPr>
              <a:xfrm flipV="1">
                <a:off x="6773546" y="2736331"/>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65A3452-0344-F248-BA00-96A788225C6E}"/>
                  </a:ext>
                </a:extLst>
              </p:cNvPr>
              <p:cNvCxnSpPr/>
              <p:nvPr/>
            </p:nvCxnSpPr>
            <p:spPr>
              <a:xfrm flipV="1">
                <a:off x="6821774" y="2712399"/>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EE336E2-9D60-DB47-A48E-BA8F7A003276}"/>
                  </a:ext>
                </a:extLst>
              </p:cNvPr>
              <p:cNvCxnSpPr/>
              <p:nvPr/>
            </p:nvCxnSpPr>
            <p:spPr>
              <a:xfrm flipV="1">
                <a:off x="6870003" y="2736331"/>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3DF76918-6FA2-774C-9287-38C00A48F997}"/>
                </a:ext>
              </a:extLst>
            </p:cNvPr>
            <p:cNvGrpSpPr>
              <a:grpSpLocks noChangeAspect="1"/>
            </p:cNvGrpSpPr>
            <p:nvPr/>
          </p:nvGrpSpPr>
          <p:grpSpPr>
            <a:xfrm>
              <a:off x="7347981" y="2476855"/>
              <a:ext cx="96457" cy="100989"/>
              <a:chOff x="6773546" y="2712399"/>
              <a:chExt cx="96457" cy="100989"/>
            </a:xfrm>
          </p:grpSpPr>
          <p:cxnSp>
            <p:nvCxnSpPr>
              <p:cNvPr id="38" name="Straight Connector 37">
                <a:extLst>
                  <a:ext uri="{FF2B5EF4-FFF2-40B4-BE49-F238E27FC236}">
                    <a16:creationId xmlns:a16="http://schemas.microsoft.com/office/drawing/2014/main" id="{452C5F02-DC22-FE4D-8411-0D69252B7721}"/>
                  </a:ext>
                </a:extLst>
              </p:cNvPr>
              <p:cNvCxnSpPr/>
              <p:nvPr/>
            </p:nvCxnSpPr>
            <p:spPr>
              <a:xfrm flipV="1">
                <a:off x="6773546" y="2736331"/>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C61E96A-E054-BB4B-9821-89375AB26367}"/>
                  </a:ext>
                </a:extLst>
              </p:cNvPr>
              <p:cNvCxnSpPr/>
              <p:nvPr/>
            </p:nvCxnSpPr>
            <p:spPr>
              <a:xfrm flipV="1">
                <a:off x="6821774" y="2712399"/>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60D0668-6029-524A-A1F0-DBBB429E2FEF}"/>
                  </a:ext>
                </a:extLst>
              </p:cNvPr>
              <p:cNvCxnSpPr/>
              <p:nvPr/>
            </p:nvCxnSpPr>
            <p:spPr>
              <a:xfrm flipV="1">
                <a:off x="6870003" y="2736331"/>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31980561-E115-5547-950E-BF5C2F949CE2}"/>
                </a:ext>
              </a:extLst>
            </p:cNvPr>
            <p:cNvGrpSpPr>
              <a:grpSpLocks noChangeAspect="1"/>
            </p:cNvGrpSpPr>
            <p:nvPr/>
          </p:nvGrpSpPr>
          <p:grpSpPr>
            <a:xfrm>
              <a:off x="7212930" y="2084845"/>
              <a:ext cx="96457" cy="100989"/>
              <a:chOff x="6773546" y="2712399"/>
              <a:chExt cx="96457" cy="100989"/>
            </a:xfrm>
          </p:grpSpPr>
          <p:cxnSp>
            <p:nvCxnSpPr>
              <p:cNvPr id="35" name="Straight Connector 34">
                <a:extLst>
                  <a:ext uri="{FF2B5EF4-FFF2-40B4-BE49-F238E27FC236}">
                    <a16:creationId xmlns:a16="http://schemas.microsoft.com/office/drawing/2014/main" id="{8D9A2530-C0C2-B048-9479-F3BD995257AF}"/>
                  </a:ext>
                </a:extLst>
              </p:cNvPr>
              <p:cNvCxnSpPr/>
              <p:nvPr/>
            </p:nvCxnSpPr>
            <p:spPr>
              <a:xfrm flipV="1">
                <a:off x="6773546" y="2736331"/>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E82D42E-05E9-A04D-9DCB-CBBF8C7DDB27}"/>
                  </a:ext>
                </a:extLst>
              </p:cNvPr>
              <p:cNvCxnSpPr/>
              <p:nvPr/>
            </p:nvCxnSpPr>
            <p:spPr>
              <a:xfrm flipV="1">
                <a:off x="6821774" y="2712399"/>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2692202-5C6C-A14F-A2DF-FA18B9E45FF5}"/>
                  </a:ext>
                </a:extLst>
              </p:cNvPr>
              <p:cNvCxnSpPr/>
              <p:nvPr/>
            </p:nvCxnSpPr>
            <p:spPr>
              <a:xfrm flipV="1">
                <a:off x="6870003" y="2736331"/>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82B5F1E-3A08-AD4A-8DBA-3BF1E49EDC53}"/>
                </a:ext>
              </a:extLst>
            </p:cNvPr>
            <p:cNvGrpSpPr>
              <a:grpSpLocks noChangeAspect="1"/>
            </p:cNvGrpSpPr>
            <p:nvPr/>
          </p:nvGrpSpPr>
          <p:grpSpPr>
            <a:xfrm>
              <a:off x="7208236" y="2855127"/>
              <a:ext cx="96457" cy="100989"/>
              <a:chOff x="6773546" y="2712399"/>
              <a:chExt cx="96457" cy="100989"/>
            </a:xfrm>
          </p:grpSpPr>
          <p:cxnSp>
            <p:nvCxnSpPr>
              <p:cNvPr id="32" name="Straight Connector 31">
                <a:extLst>
                  <a:ext uri="{FF2B5EF4-FFF2-40B4-BE49-F238E27FC236}">
                    <a16:creationId xmlns:a16="http://schemas.microsoft.com/office/drawing/2014/main" id="{C0F867F9-C029-6344-8491-8C3EA802DC45}"/>
                  </a:ext>
                </a:extLst>
              </p:cNvPr>
              <p:cNvCxnSpPr/>
              <p:nvPr/>
            </p:nvCxnSpPr>
            <p:spPr>
              <a:xfrm flipV="1">
                <a:off x="6773546" y="2736331"/>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1FCDBFB-6C0C-E44C-B7AC-BCFEFC5682A0}"/>
                  </a:ext>
                </a:extLst>
              </p:cNvPr>
              <p:cNvCxnSpPr/>
              <p:nvPr/>
            </p:nvCxnSpPr>
            <p:spPr>
              <a:xfrm flipV="1">
                <a:off x="6821774" y="2712399"/>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D4977A0-4E7E-9142-A348-6B092FDCF310}"/>
                  </a:ext>
                </a:extLst>
              </p:cNvPr>
              <p:cNvCxnSpPr/>
              <p:nvPr/>
            </p:nvCxnSpPr>
            <p:spPr>
              <a:xfrm flipV="1">
                <a:off x="6870003" y="2736331"/>
                <a:ext cx="0" cy="770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57" name="Group 56">
            <a:extLst>
              <a:ext uri="{FF2B5EF4-FFF2-40B4-BE49-F238E27FC236}">
                <a16:creationId xmlns:a16="http://schemas.microsoft.com/office/drawing/2014/main" id="{CA1D8882-E4F8-124D-916F-F901431BD30E}"/>
              </a:ext>
            </a:extLst>
          </p:cNvPr>
          <p:cNvGrpSpPr>
            <a:grpSpLocks noChangeAspect="1"/>
          </p:cNvGrpSpPr>
          <p:nvPr/>
        </p:nvGrpSpPr>
        <p:grpSpPr>
          <a:xfrm>
            <a:off x="6430953" y="5390742"/>
            <a:ext cx="904193" cy="900450"/>
            <a:chOff x="9700333" y="5249259"/>
            <a:chExt cx="1377303" cy="1371600"/>
          </a:xfrm>
        </p:grpSpPr>
        <p:sp>
          <p:nvSpPr>
            <p:cNvPr id="58" name="Oval 57">
              <a:extLst>
                <a:ext uri="{FF2B5EF4-FFF2-40B4-BE49-F238E27FC236}">
                  <a16:creationId xmlns:a16="http://schemas.microsoft.com/office/drawing/2014/main" id="{3A4AB64A-D18A-7C48-867E-1EDFC2BE272B}"/>
                </a:ext>
              </a:extLst>
            </p:cNvPr>
            <p:cNvSpPr/>
            <p:nvPr/>
          </p:nvSpPr>
          <p:spPr>
            <a:xfrm>
              <a:off x="9700333" y="5249259"/>
              <a:ext cx="1371600" cy="13716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Oval 58">
              <a:extLst>
                <a:ext uri="{FF2B5EF4-FFF2-40B4-BE49-F238E27FC236}">
                  <a16:creationId xmlns:a16="http://schemas.microsoft.com/office/drawing/2014/main" id="{6F534DEE-7116-1C4C-A58C-D59F34C88620}"/>
                </a:ext>
              </a:extLst>
            </p:cNvPr>
            <p:cNvSpPr/>
            <p:nvPr/>
          </p:nvSpPr>
          <p:spPr>
            <a:xfrm rot="17601615">
              <a:off x="10141855" y="5549848"/>
              <a:ext cx="133418" cy="130759"/>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Oval 59">
              <a:extLst>
                <a:ext uri="{FF2B5EF4-FFF2-40B4-BE49-F238E27FC236}">
                  <a16:creationId xmlns:a16="http://schemas.microsoft.com/office/drawing/2014/main" id="{F79C96CD-B053-E24F-BB88-57423B418E98}"/>
                </a:ext>
              </a:extLst>
            </p:cNvPr>
            <p:cNvSpPr/>
            <p:nvPr/>
          </p:nvSpPr>
          <p:spPr>
            <a:xfrm rot="17601615">
              <a:off x="10637154" y="5851593"/>
              <a:ext cx="133418" cy="130759"/>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1" name="Oval 60">
              <a:extLst>
                <a:ext uri="{FF2B5EF4-FFF2-40B4-BE49-F238E27FC236}">
                  <a16:creationId xmlns:a16="http://schemas.microsoft.com/office/drawing/2014/main" id="{A8E07FC4-0346-D948-8C96-1118022F7955}"/>
                </a:ext>
              </a:extLst>
            </p:cNvPr>
            <p:cNvSpPr/>
            <p:nvPr/>
          </p:nvSpPr>
          <p:spPr>
            <a:xfrm rot="17601615">
              <a:off x="10073953" y="6105913"/>
              <a:ext cx="133418" cy="130759"/>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Oval 61">
              <a:extLst>
                <a:ext uri="{FF2B5EF4-FFF2-40B4-BE49-F238E27FC236}">
                  <a16:creationId xmlns:a16="http://schemas.microsoft.com/office/drawing/2014/main" id="{67165AA5-0012-FE43-A35B-8E64206F704A}"/>
                </a:ext>
              </a:extLst>
            </p:cNvPr>
            <p:cNvSpPr/>
            <p:nvPr/>
          </p:nvSpPr>
          <p:spPr>
            <a:xfrm rot="17601615">
              <a:off x="10504027" y="6238076"/>
              <a:ext cx="133418" cy="130759"/>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Oval 62">
              <a:extLst>
                <a:ext uri="{FF2B5EF4-FFF2-40B4-BE49-F238E27FC236}">
                  <a16:creationId xmlns:a16="http://schemas.microsoft.com/office/drawing/2014/main" id="{939A0E74-4E68-9046-BB80-E6592FCF2B69}"/>
                </a:ext>
              </a:extLst>
            </p:cNvPr>
            <p:cNvSpPr/>
            <p:nvPr/>
          </p:nvSpPr>
          <p:spPr>
            <a:xfrm rot="17601615">
              <a:off x="10509778" y="5462682"/>
              <a:ext cx="133418" cy="130759"/>
            </a:xfrm>
            <a:prstGeom prst="ellipse">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Freeform 63">
              <a:extLst>
                <a:ext uri="{FF2B5EF4-FFF2-40B4-BE49-F238E27FC236}">
                  <a16:creationId xmlns:a16="http://schemas.microsoft.com/office/drawing/2014/main" id="{D9EB4A19-88B4-8B43-9D14-EBA0BA959395}"/>
                </a:ext>
              </a:extLst>
            </p:cNvPr>
            <p:cNvSpPr/>
            <p:nvPr/>
          </p:nvSpPr>
          <p:spPr>
            <a:xfrm>
              <a:off x="9925857" y="5282553"/>
              <a:ext cx="383442" cy="1304622"/>
            </a:xfrm>
            <a:custGeom>
              <a:avLst/>
              <a:gdLst>
                <a:gd name="connsiteX0" fmla="*/ 266500 w 383442"/>
                <a:gd name="connsiteY0" fmla="*/ 1304622 h 1304622"/>
                <a:gd name="connsiteX1" fmla="*/ 382984 w 383442"/>
                <a:gd name="connsiteY1" fmla="*/ 1083302 h 1304622"/>
                <a:gd name="connsiteX2" fmla="*/ 295621 w 383442"/>
                <a:gd name="connsiteY2" fmla="*/ 745498 h 1304622"/>
                <a:gd name="connsiteX3" fmla="*/ 33532 w 383442"/>
                <a:gd name="connsiteY3" fmla="*/ 623190 h 1304622"/>
                <a:gd name="connsiteX4" fmla="*/ 21883 w 383442"/>
                <a:gd name="connsiteY4" fmla="*/ 419343 h 1304622"/>
                <a:gd name="connsiteX5" fmla="*/ 202433 w 383442"/>
                <a:gd name="connsiteY5" fmla="*/ 215495 h 1304622"/>
                <a:gd name="connsiteX6" fmla="*/ 313093 w 383442"/>
                <a:gd name="connsiteY6" fmla="*/ 64066 h 1304622"/>
                <a:gd name="connsiteX7" fmla="*/ 266500 w 383442"/>
                <a:gd name="connsiteY7" fmla="*/ 0 h 130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442" h="1304622">
                  <a:moveTo>
                    <a:pt x="266500" y="1304622"/>
                  </a:moveTo>
                  <a:cubicBezTo>
                    <a:pt x="322315" y="1240555"/>
                    <a:pt x="378131" y="1176489"/>
                    <a:pt x="382984" y="1083302"/>
                  </a:cubicBezTo>
                  <a:cubicBezTo>
                    <a:pt x="387837" y="990115"/>
                    <a:pt x="353863" y="822183"/>
                    <a:pt x="295621" y="745498"/>
                  </a:cubicBezTo>
                  <a:cubicBezTo>
                    <a:pt x="237379" y="668813"/>
                    <a:pt x="79155" y="677549"/>
                    <a:pt x="33532" y="623190"/>
                  </a:cubicBezTo>
                  <a:cubicBezTo>
                    <a:pt x="-12091" y="568831"/>
                    <a:pt x="-6267" y="487292"/>
                    <a:pt x="21883" y="419343"/>
                  </a:cubicBezTo>
                  <a:cubicBezTo>
                    <a:pt x="50033" y="351394"/>
                    <a:pt x="153898" y="274708"/>
                    <a:pt x="202433" y="215495"/>
                  </a:cubicBezTo>
                  <a:cubicBezTo>
                    <a:pt x="250968" y="156282"/>
                    <a:pt x="302415" y="99982"/>
                    <a:pt x="313093" y="64066"/>
                  </a:cubicBezTo>
                  <a:cubicBezTo>
                    <a:pt x="323771" y="28150"/>
                    <a:pt x="295135" y="14075"/>
                    <a:pt x="266500"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a:extLst>
                <a:ext uri="{FF2B5EF4-FFF2-40B4-BE49-F238E27FC236}">
                  <a16:creationId xmlns:a16="http://schemas.microsoft.com/office/drawing/2014/main" id="{96703127-71CA-544B-BCB2-DD4808A62EC9}"/>
                </a:ext>
              </a:extLst>
            </p:cNvPr>
            <p:cNvSpPr/>
            <p:nvPr/>
          </p:nvSpPr>
          <p:spPr>
            <a:xfrm>
              <a:off x="9778838" y="5602884"/>
              <a:ext cx="1199786" cy="646487"/>
            </a:xfrm>
            <a:custGeom>
              <a:avLst/>
              <a:gdLst>
                <a:gd name="connsiteX0" fmla="*/ 0 w 1199786"/>
                <a:gd name="connsiteY0" fmla="*/ 646487 h 646487"/>
                <a:gd name="connsiteX1" fmla="*/ 139781 w 1199786"/>
                <a:gd name="connsiteY1" fmla="*/ 477585 h 646487"/>
                <a:gd name="connsiteX2" fmla="*/ 285386 w 1199786"/>
                <a:gd name="connsiteY2" fmla="*/ 349452 h 646487"/>
                <a:gd name="connsiteX3" fmla="*/ 710553 w 1199786"/>
                <a:gd name="connsiteY3" fmla="*/ 256265 h 646487"/>
                <a:gd name="connsiteX4" fmla="*/ 693080 w 1199786"/>
                <a:gd name="connsiteY4" fmla="*/ 34945 h 646487"/>
                <a:gd name="connsiteX5" fmla="*/ 1065830 w 1199786"/>
                <a:gd name="connsiteY5" fmla="*/ 99012 h 646487"/>
                <a:gd name="connsiteX6" fmla="*/ 1199786 w 1199786"/>
                <a:gd name="connsiteY6" fmla="*/ 0 h 64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786" h="646487">
                  <a:moveTo>
                    <a:pt x="0" y="646487"/>
                  </a:moveTo>
                  <a:cubicBezTo>
                    <a:pt x="46108" y="586789"/>
                    <a:pt x="92217" y="527091"/>
                    <a:pt x="139781" y="477585"/>
                  </a:cubicBezTo>
                  <a:cubicBezTo>
                    <a:pt x="187345" y="428079"/>
                    <a:pt x="190257" y="386339"/>
                    <a:pt x="285386" y="349452"/>
                  </a:cubicBezTo>
                  <a:cubicBezTo>
                    <a:pt x="380515" y="312565"/>
                    <a:pt x="642604" y="308683"/>
                    <a:pt x="710553" y="256265"/>
                  </a:cubicBezTo>
                  <a:cubicBezTo>
                    <a:pt x="778502" y="203847"/>
                    <a:pt x="633867" y="61154"/>
                    <a:pt x="693080" y="34945"/>
                  </a:cubicBezTo>
                  <a:cubicBezTo>
                    <a:pt x="752293" y="8736"/>
                    <a:pt x="981379" y="104836"/>
                    <a:pt x="1065830" y="99012"/>
                  </a:cubicBezTo>
                  <a:cubicBezTo>
                    <a:pt x="1150281" y="93188"/>
                    <a:pt x="1175033" y="46594"/>
                    <a:pt x="1199786"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a:extLst>
                <a:ext uri="{FF2B5EF4-FFF2-40B4-BE49-F238E27FC236}">
                  <a16:creationId xmlns:a16="http://schemas.microsoft.com/office/drawing/2014/main" id="{1FA3BEC4-0FE7-5346-B751-F41DE7441F20}"/>
                </a:ext>
              </a:extLst>
            </p:cNvPr>
            <p:cNvSpPr/>
            <p:nvPr/>
          </p:nvSpPr>
          <p:spPr>
            <a:xfrm>
              <a:off x="10355389" y="5276729"/>
              <a:ext cx="495103" cy="1170665"/>
            </a:xfrm>
            <a:custGeom>
              <a:avLst/>
              <a:gdLst>
                <a:gd name="connsiteX0" fmla="*/ 495103 w 495103"/>
                <a:gd name="connsiteY0" fmla="*/ 1170665 h 1170665"/>
                <a:gd name="connsiteX1" fmla="*/ 308728 w 495103"/>
                <a:gd name="connsiteY1" fmla="*/ 827037 h 1170665"/>
                <a:gd name="connsiteX2" fmla="*/ 75760 w 495103"/>
                <a:gd name="connsiteY2" fmla="*/ 809564 h 1170665"/>
                <a:gd name="connsiteX3" fmla="*/ 23342 w 495103"/>
                <a:gd name="connsiteY3" fmla="*/ 576596 h 1170665"/>
                <a:gd name="connsiteX4" fmla="*/ 5870 w 495103"/>
                <a:gd name="connsiteY4" fmla="*/ 297034 h 1170665"/>
                <a:gd name="connsiteX5" fmla="*/ 122354 w 495103"/>
                <a:gd name="connsiteY5" fmla="*/ 128132 h 1170665"/>
                <a:gd name="connsiteX6" fmla="*/ 198068 w 495103"/>
                <a:gd name="connsiteY6" fmla="*/ 0 h 1170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103" h="1170665">
                  <a:moveTo>
                    <a:pt x="495103" y="1170665"/>
                  </a:moveTo>
                  <a:cubicBezTo>
                    <a:pt x="436860" y="1028942"/>
                    <a:pt x="378618" y="887220"/>
                    <a:pt x="308728" y="827037"/>
                  </a:cubicBezTo>
                  <a:cubicBezTo>
                    <a:pt x="238838" y="766854"/>
                    <a:pt x="123324" y="851304"/>
                    <a:pt x="75760" y="809564"/>
                  </a:cubicBezTo>
                  <a:cubicBezTo>
                    <a:pt x="28196" y="767824"/>
                    <a:pt x="34990" y="662018"/>
                    <a:pt x="23342" y="576596"/>
                  </a:cubicBezTo>
                  <a:cubicBezTo>
                    <a:pt x="11694" y="491174"/>
                    <a:pt x="-10632" y="371778"/>
                    <a:pt x="5870" y="297034"/>
                  </a:cubicBezTo>
                  <a:cubicBezTo>
                    <a:pt x="22372" y="222290"/>
                    <a:pt x="90321" y="177638"/>
                    <a:pt x="122354" y="128132"/>
                  </a:cubicBezTo>
                  <a:cubicBezTo>
                    <a:pt x="154387" y="78626"/>
                    <a:pt x="176227" y="39313"/>
                    <a:pt x="198068"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a:extLst>
                <a:ext uri="{FF2B5EF4-FFF2-40B4-BE49-F238E27FC236}">
                  <a16:creationId xmlns:a16="http://schemas.microsoft.com/office/drawing/2014/main" id="{AB3C1FEC-6941-554C-AABB-5D96E23BF8AB}"/>
                </a:ext>
              </a:extLst>
            </p:cNvPr>
            <p:cNvSpPr/>
            <p:nvPr/>
          </p:nvSpPr>
          <p:spPr>
            <a:xfrm>
              <a:off x="9708948" y="5822802"/>
              <a:ext cx="1368688" cy="499886"/>
            </a:xfrm>
            <a:custGeom>
              <a:avLst/>
              <a:gdLst>
                <a:gd name="connsiteX0" fmla="*/ 0 w 1368688"/>
                <a:gd name="connsiteY0" fmla="*/ 30523 h 499886"/>
                <a:gd name="connsiteX1" fmla="*/ 378573 w 1368688"/>
                <a:gd name="connsiteY1" fmla="*/ 13050 h 499886"/>
                <a:gd name="connsiteX2" fmla="*/ 629014 w 1368688"/>
                <a:gd name="connsiteY2" fmla="*/ 199425 h 499886"/>
                <a:gd name="connsiteX3" fmla="*/ 704728 w 1368688"/>
                <a:gd name="connsiteY3" fmla="*/ 409096 h 499886"/>
                <a:gd name="connsiteX4" fmla="*/ 1065829 w 1368688"/>
                <a:gd name="connsiteY4" fmla="*/ 490635 h 499886"/>
                <a:gd name="connsiteX5" fmla="*/ 1188137 w 1368688"/>
                <a:gd name="connsiteY5" fmla="*/ 205249 h 499886"/>
                <a:gd name="connsiteX6" fmla="*/ 1368688 w 1368688"/>
                <a:gd name="connsiteY6" fmla="*/ 176128 h 4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688" h="499886">
                  <a:moveTo>
                    <a:pt x="0" y="30523"/>
                  </a:moveTo>
                  <a:cubicBezTo>
                    <a:pt x="136868" y="7711"/>
                    <a:pt x="273737" y="-15100"/>
                    <a:pt x="378573" y="13050"/>
                  </a:cubicBezTo>
                  <a:cubicBezTo>
                    <a:pt x="483409" y="41200"/>
                    <a:pt x="574655" y="133418"/>
                    <a:pt x="629014" y="199425"/>
                  </a:cubicBezTo>
                  <a:cubicBezTo>
                    <a:pt x="683373" y="265432"/>
                    <a:pt x="631926" y="360561"/>
                    <a:pt x="704728" y="409096"/>
                  </a:cubicBezTo>
                  <a:cubicBezTo>
                    <a:pt x="777530" y="457631"/>
                    <a:pt x="985261" y="524609"/>
                    <a:pt x="1065829" y="490635"/>
                  </a:cubicBezTo>
                  <a:cubicBezTo>
                    <a:pt x="1146397" y="456661"/>
                    <a:pt x="1137661" y="257667"/>
                    <a:pt x="1188137" y="205249"/>
                  </a:cubicBezTo>
                  <a:cubicBezTo>
                    <a:pt x="1238613" y="152831"/>
                    <a:pt x="1303650" y="164479"/>
                    <a:pt x="1368688" y="176128"/>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A47FCBFD-AF4C-864A-AFFE-2A50E987AB57}"/>
                </a:ext>
              </a:extLst>
            </p:cNvPr>
            <p:cNvSpPr/>
            <p:nvPr/>
          </p:nvSpPr>
          <p:spPr>
            <a:xfrm>
              <a:off x="9889498" y="5480576"/>
              <a:ext cx="1153192" cy="433233"/>
            </a:xfrm>
            <a:custGeom>
              <a:avLst/>
              <a:gdLst>
                <a:gd name="connsiteX0" fmla="*/ 1153192 w 1153192"/>
                <a:gd name="connsiteY0" fmla="*/ 285386 h 433233"/>
                <a:gd name="connsiteX1" fmla="*/ 920224 w 1153192"/>
                <a:gd name="connsiteY1" fmla="*/ 361100 h 433233"/>
                <a:gd name="connsiteX2" fmla="*/ 774619 w 1153192"/>
                <a:gd name="connsiteY2" fmla="*/ 430991 h 433233"/>
                <a:gd name="connsiteX3" fmla="*/ 436815 w 1153192"/>
                <a:gd name="connsiteY3" fmla="*/ 273737 h 433233"/>
                <a:gd name="connsiteX4" fmla="*/ 227144 w 1153192"/>
                <a:gd name="connsiteY4" fmla="*/ 262089 h 433233"/>
                <a:gd name="connsiteX5" fmla="*/ 0 w 1153192"/>
                <a:gd name="connsiteY5" fmla="*/ 0 h 43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3192" h="433233">
                  <a:moveTo>
                    <a:pt x="1153192" y="285386"/>
                  </a:moveTo>
                  <a:cubicBezTo>
                    <a:pt x="1068255" y="311109"/>
                    <a:pt x="983319" y="336833"/>
                    <a:pt x="920224" y="361100"/>
                  </a:cubicBezTo>
                  <a:cubicBezTo>
                    <a:pt x="857129" y="385367"/>
                    <a:pt x="855187" y="445551"/>
                    <a:pt x="774619" y="430991"/>
                  </a:cubicBezTo>
                  <a:cubicBezTo>
                    <a:pt x="694051" y="416431"/>
                    <a:pt x="528061" y="301887"/>
                    <a:pt x="436815" y="273737"/>
                  </a:cubicBezTo>
                  <a:cubicBezTo>
                    <a:pt x="345569" y="245587"/>
                    <a:pt x="299946" y="307712"/>
                    <a:pt x="227144" y="262089"/>
                  </a:cubicBezTo>
                  <a:cubicBezTo>
                    <a:pt x="154342" y="216466"/>
                    <a:pt x="77171" y="108233"/>
                    <a:pt x="0"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0DA71E68-2268-AD44-9DAB-EDE39B5F5ECF}"/>
              </a:ext>
            </a:extLst>
          </p:cNvPr>
          <p:cNvSpPr txBox="1"/>
          <p:nvPr/>
        </p:nvSpPr>
        <p:spPr>
          <a:xfrm>
            <a:off x="7270145" y="2729860"/>
            <a:ext cx="4746298" cy="246221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Filament cures faster under higher UV intensity</a:t>
            </a:r>
          </a:p>
          <a:p>
            <a:pPr marL="342900" indent="-342900">
              <a:spcAft>
                <a:spcPts val="600"/>
              </a:spcAft>
              <a:buFont typeface="Arial" panose="020B0604020202020204" pitchFamily="34" charset="0"/>
              <a:buChar char="•"/>
            </a:pPr>
            <a:r>
              <a:rPr lang="en-US" sz="2400" dirty="0"/>
              <a:t>Dynamic heterogeneity is common</a:t>
            </a:r>
          </a:p>
          <a:p>
            <a:pPr marL="342900" indent="-342900">
              <a:buFont typeface="Arial" panose="020B0604020202020204" pitchFamily="34" charset="0"/>
              <a:buChar char="•"/>
            </a:pPr>
            <a:r>
              <a:rPr lang="en-US" sz="2400" dirty="0"/>
              <a:t>Filament structure evolves beyond the ”printing” step</a:t>
            </a:r>
          </a:p>
        </p:txBody>
      </p:sp>
      <p:sp>
        <p:nvSpPr>
          <p:cNvPr id="3" name="Title 1">
            <a:extLst>
              <a:ext uri="{FF2B5EF4-FFF2-40B4-BE49-F238E27FC236}">
                <a16:creationId xmlns:a16="http://schemas.microsoft.com/office/drawing/2014/main" id="{6E16D435-DE5B-ACBA-8066-F5CB8B9391AF}"/>
              </a:ext>
            </a:extLst>
          </p:cNvPr>
          <p:cNvSpPr txBox="1">
            <a:spLocks/>
          </p:cNvSpPr>
          <p:nvPr/>
        </p:nvSpPr>
        <p:spPr>
          <a:xfrm>
            <a:off x="806756" y="888188"/>
            <a:ext cx="10578487" cy="7556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Title 3">
            <a:extLst>
              <a:ext uri="{FF2B5EF4-FFF2-40B4-BE49-F238E27FC236}">
                <a16:creationId xmlns:a16="http://schemas.microsoft.com/office/drawing/2014/main" id="{0A8C3902-2478-AAB0-23E1-9AF82F861850}"/>
              </a:ext>
            </a:extLst>
          </p:cNvPr>
          <p:cNvSpPr>
            <a:spLocks noGrp="1"/>
          </p:cNvSpPr>
          <p:nvPr>
            <p:ph type="title"/>
          </p:nvPr>
        </p:nvSpPr>
        <p:spPr>
          <a:xfrm>
            <a:off x="0" y="0"/>
            <a:ext cx="9917723" cy="822960"/>
          </a:xfrm>
        </p:spPr>
        <p:txBody>
          <a:bodyPr>
            <a:normAutofit/>
          </a:bodyPr>
          <a:lstStyle/>
          <a:p>
            <a:r>
              <a:rPr lang="en-US" dirty="0"/>
              <a:t>Unexpected Curing Process for Filaments  </a:t>
            </a:r>
          </a:p>
        </p:txBody>
      </p:sp>
      <p:sp>
        <p:nvSpPr>
          <p:cNvPr id="8" name="Rectangle 7">
            <a:extLst>
              <a:ext uri="{FF2B5EF4-FFF2-40B4-BE49-F238E27FC236}">
                <a16:creationId xmlns:a16="http://schemas.microsoft.com/office/drawing/2014/main" id="{D828F8F4-E548-8DFD-FD83-2A4B2F8ACC55}"/>
              </a:ext>
            </a:extLst>
          </p:cNvPr>
          <p:cNvSpPr/>
          <p:nvPr/>
        </p:nvSpPr>
        <p:spPr>
          <a:xfrm>
            <a:off x="7609235" y="1306358"/>
            <a:ext cx="3933142" cy="1015663"/>
          </a:xfrm>
          <a:prstGeom prst="rect">
            <a:avLst/>
          </a:prstGeom>
        </p:spPr>
        <p:txBody>
          <a:bodyPr wrap="square">
            <a:spAutoFit/>
          </a:bodyPr>
          <a:lstStyle/>
          <a:p>
            <a:pPr marL="285750" indent="-285750">
              <a:buFont typeface="Arial" panose="020B0604020202020204" pitchFamily="34" charset="0"/>
              <a:buChar char="•"/>
            </a:pPr>
            <a:r>
              <a:rPr lang="en-US" sz="2000" i="1" dirty="0"/>
              <a:t>Two-stage </a:t>
            </a:r>
            <a:r>
              <a:rPr lang="en-US" sz="2000" dirty="0"/>
              <a:t>power law</a:t>
            </a:r>
          </a:p>
          <a:p>
            <a:pPr marL="742950" lvl="1" indent="-285750">
              <a:buFont typeface="Arial" panose="020B0604020202020204" pitchFamily="34" charset="0"/>
              <a:buChar char="•"/>
            </a:pPr>
            <a:r>
              <a:rPr lang="en-US" sz="2000" i="1" dirty="0" err="1"/>
              <a:t>V</a:t>
            </a:r>
            <a:r>
              <a:rPr lang="en-US" sz="2000" i="1" baseline="-25000" dirty="0" err="1"/>
              <a:t>p</a:t>
            </a:r>
            <a:r>
              <a:rPr lang="en-US" sz="2000" i="1" baseline="-25000" dirty="0"/>
              <a:t> </a:t>
            </a:r>
            <a:r>
              <a:rPr lang="en-US" sz="2000" i="1" dirty="0"/>
              <a:t>~ </a:t>
            </a:r>
            <a:r>
              <a:rPr lang="en-US" sz="2000" dirty="0"/>
              <a:t>(</a:t>
            </a:r>
            <a:r>
              <a:rPr lang="en-US" sz="2000" i="1" dirty="0" err="1"/>
              <a:t>t</a:t>
            </a:r>
            <a:r>
              <a:rPr lang="en-US" sz="2000" i="1" baseline="-25000" dirty="0" err="1"/>
              <a:t>age</a:t>
            </a:r>
            <a:r>
              <a:rPr lang="en-US" sz="2000" dirty="0"/>
              <a:t>)</a:t>
            </a:r>
            <a:r>
              <a:rPr lang="en-US" sz="2000" i="1" baseline="30000" dirty="0"/>
              <a:t>m</a:t>
            </a:r>
            <a:endParaRPr lang="en-US" sz="2000" i="1" dirty="0"/>
          </a:p>
          <a:p>
            <a:pPr marL="742950" lvl="1" indent="-285750">
              <a:buFont typeface="Arial" panose="020B0604020202020204" pitchFamily="34" charset="0"/>
              <a:buChar char="•"/>
            </a:pPr>
            <a:r>
              <a:rPr lang="en-US" sz="2000" i="1" dirty="0"/>
              <a:t>m</a:t>
            </a:r>
            <a:r>
              <a:rPr lang="en-US" sz="2000" dirty="0"/>
              <a:t> ~ UV during printing</a:t>
            </a:r>
          </a:p>
        </p:txBody>
      </p:sp>
      <p:sp>
        <p:nvSpPr>
          <p:cNvPr id="9" name="Rounded Rectangle 8">
            <a:extLst>
              <a:ext uri="{FF2B5EF4-FFF2-40B4-BE49-F238E27FC236}">
                <a16:creationId xmlns:a16="http://schemas.microsoft.com/office/drawing/2014/main" id="{FE91974E-7619-6E74-85CD-08259AF0FBB8}"/>
              </a:ext>
            </a:extLst>
          </p:cNvPr>
          <p:cNvSpPr/>
          <p:nvPr/>
        </p:nvSpPr>
        <p:spPr>
          <a:xfrm>
            <a:off x="7548444" y="1235676"/>
            <a:ext cx="4054598" cy="120593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631EC5-2657-D8FE-631E-4B266399332D}"/>
              </a:ext>
            </a:extLst>
          </p:cNvPr>
          <p:cNvSpPr txBox="1"/>
          <p:nvPr/>
        </p:nvSpPr>
        <p:spPr>
          <a:xfrm>
            <a:off x="7548444" y="5530982"/>
            <a:ext cx="2481333" cy="646331"/>
          </a:xfrm>
          <a:prstGeom prst="rect">
            <a:avLst/>
          </a:prstGeom>
          <a:noFill/>
        </p:spPr>
        <p:txBody>
          <a:bodyPr wrap="square" rtlCol="0">
            <a:spAutoFit/>
          </a:bodyPr>
          <a:lstStyle/>
          <a:p>
            <a:r>
              <a:rPr lang="en-US" dirty="0"/>
              <a:t>Still evolving up to 10 mins after print!</a:t>
            </a:r>
          </a:p>
        </p:txBody>
      </p:sp>
      <p:sp>
        <p:nvSpPr>
          <p:cNvPr id="2" name="Slide Number Placeholder 1">
            <a:extLst>
              <a:ext uri="{FF2B5EF4-FFF2-40B4-BE49-F238E27FC236}">
                <a16:creationId xmlns:a16="http://schemas.microsoft.com/office/drawing/2014/main" id="{85E1BF25-69F3-6A65-9511-E5F47966745F}"/>
              </a:ext>
            </a:extLst>
          </p:cNvPr>
          <p:cNvSpPr>
            <a:spLocks noGrp="1"/>
          </p:cNvSpPr>
          <p:nvPr>
            <p:ph type="sldNum" sz="quarter" idx="4"/>
          </p:nvPr>
        </p:nvSpPr>
        <p:spPr/>
        <p:txBody>
          <a:bodyPr/>
          <a:lstStyle/>
          <a:p>
            <a:fld id="{BC8A57EE-7FF0-9143-9CF6-53F1A78476F5}" type="slidenum">
              <a:rPr lang="en-US" smtClean="0"/>
              <a:t>6</a:t>
            </a:fld>
            <a:endParaRPr lang="en-US"/>
          </a:p>
        </p:txBody>
      </p:sp>
      <p:sp>
        <p:nvSpPr>
          <p:cNvPr id="7" name="Rectangle 6">
            <a:extLst>
              <a:ext uri="{FF2B5EF4-FFF2-40B4-BE49-F238E27FC236}">
                <a16:creationId xmlns:a16="http://schemas.microsoft.com/office/drawing/2014/main" id="{4E053721-34C8-ACD7-DDD4-0FA4080DF4E3}"/>
              </a:ext>
            </a:extLst>
          </p:cNvPr>
          <p:cNvSpPr/>
          <p:nvPr/>
        </p:nvSpPr>
        <p:spPr>
          <a:xfrm>
            <a:off x="0" y="6395446"/>
            <a:ext cx="4177413" cy="246221"/>
          </a:xfrm>
          <a:prstGeom prst="rect">
            <a:avLst/>
          </a:prstGeom>
        </p:spPr>
        <p:txBody>
          <a:bodyPr wrap="square">
            <a:spAutoFit/>
          </a:bodyPr>
          <a:lstStyle/>
          <a:p>
            <a:pPr marL="406400" indent="-406400"/>
            <a:r>
              <a:rPr lang="en-US" sz="1000" u="sng" dirty="0"/>
              <a:t>Yavitt, B.M.</a:t>
            </a:r>
            <a:r>
              <a:rPr lang="en-US" sz="1000" dirty="0"/>
              <a:t>; et al. </a:t>
            </a:r>
            <a:r>
              <a:rPr lang="en-US" sz="1000" i="1" dirty="0"/>
              <a:t>ACS Appl. Poly. Mat.</a:t>
            </a:r>
            <a:r>
              <a:rPr lang="en-US" sz="1000" dirty="0"/>
              <a:t> </a:t>
            </a:r>
            <a:r>
              <a:rPr lang="en-US" sz="1000" b="1" dirty="0"/>
              <a:t>2020, </a:t>
            </a:r>
            <a:r>
              <a:rPr lang="en-US" sz="1000" dirty="0"/>
              <a:t>2, 4096</a:t>
            </a:r>
            <a:endParaRPr lang="en-US" sz="1000" dirty="0">
              <a:effectLst/>
            </a:endParaRPr>
          </a:p>
        </p:txBody>
      </p:sp>
    </p:spTree>
    <p:extLst>
      <p:ext uri="{BB962C8B-B14F-4D97-AF65-F5344CB8AC3E}">
        <p14:creationId xmlns:p14="http://schemas.microsoft.com/office/powerpoint/2010/main" val="338191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7|18.2|16.6"/>
</p:tagLst>
</file>

<file path=ppt/theme/theme1.xml><?xml version="1.0" encoding="utf-8"?>
<a:theme xmlns:a="http://schemas.openxmlformats.org/drawingml/2006/main" name="RheOhio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heOhioTheme" id="{054F08F2-579B-6A40-8C59-17EFCFCDBED7}" vid="{9401E3CF-FF19-4C4C-AC38-2AA72BE9D0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RheOhioTheme</Template>
  <TotalTime>8</TotalTime>
  <Words>701</Words>
  <Application>Microsoft Macintosh PowerPoint</Application>
  <PresentationFormat>Widescreen</PresentationFormat>
  <Paragraphs>100</Paragraphs>
  <Slides>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Algerian</vt:lpstr>
      <vt:lpstr>Aptos</vt:lpstr>
      <vt:lpstr>Arial</vt:lpstr>
      <vt:lpstr>Cambria Math</vt:lpstr>
      <vt:lpstr>Open sans</vt:lpstr>
      <vt:lpstr>Open sans</vt:lpstr>
      <vt:lpstr>Open Sans Medium</vt:lpstr>
      <vt:lpstr>Open Sans SemiBold</vt:lpstr>
      <vt:lpstr>RheOhioTheme</vt:lpstr>
      <vt:lpstr>X-ray Photon Correlation Spectroscopy</vt:lpstr>
      <vt:lpstr>In-situ UV Cure 3D printing</vt:lpstr>
      <vt:lpstr>Experimental Set up at CHX</vt:lpstr>
      <vt:lpstr>Analysis of Non-equilibrium Printing</vt:lpstr>
      <vt:lpstr>Tracking Ballistic Motion of Fillers</vt:lpstr>
      <vt:lpstr>Unexpected Curing Process for Filaments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Yavitt, Ben (yavittbn)</dc:creator>
  <cp:lastModifiedBy>Yavitt, Ben (yavittbn)</cp:lastModifiedBy>
  <cp:revision>1</cp:revision>
  <dcterms:created xsi:type="dcterms:W3CDTF">2025-03-24T12:56:17Z</dcterms:created>
  <dcterms:modified xsi:type="dcterms:W3CDTF">2025-03-24T13:05:06Z</dcterms:modified>
</cp:coreProperties>
</file>