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8" r:id="rId4"/>
    <p:sldId id="258" r:id="rId5"/>
    <p:sldId id="279" r:id="rId6"/>
    <p:sldId id="261" r:id="rId7"/>
    <p:sldId id="262" r:id="rId8"/>
    <p:sldId id="263" r:id="rId9"/>
    <p:sldId id="264" r:id="rId10"/>
    <p:sldId id="275" r:id="rId11"/>
    <p:sldId id="276" r:id="rId12"/>
    <p:sldId id="274" r:id="rId13"/>
    <p:sldId id="277" r:id="rId14"/>
    <p:sldId id="268" r:id="rId15"/>
    <p:sldId id="269" r:id="rId16"/>
    <p:sldId id="273" r:id="rId17"/>
    <p:sldId id="272" r:id="rId18"/>
    <p:sldId id="280"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68" autoAdjust="0"/>
  </p:normalViewPr>
  <p:slideViewPr>
    <p:cSldViewPr>
      <p:cViewPr varScale="1">
        <p:scale>
          <a:sx n="69" d="100"/>
          <a:sy n="69" d="100"/>
        </p:scale>
        <p:origin x="-20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5F6B9-FC3D-4322-8B8C-D22C20A8C8D1}"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90C696B1-3D4F-4F37-8ED5-847521946883}">
      <dgm:prSet phldrT="[Text]"/>
      <dgm:spPr/>
      <dgm:t>
        <a:bodyPr/>
        <a:lstStyle/>
        <a:p>
          <a:r>
            <a:rPr lang="en-US" dirty="0" smtClean="0">
              <a:solidFill>
                <a:schemeClr val="bg1"/>
              </a:solidFill>
              <a:latin typeface="Gloucester MT Extra Condensed" pitchFamily="18" charset="0"/>
            </a:rPr>
            <a:t>Partnership</a:t>
          </a:r>
          <a:endParaRPr lang="en-US" dirty="0">
            <a:solidFill>
              <a:schemeClr val="bg1"/>
            </a:solidFill>
            <a:latin typeface="Gloucester MT Extra Condensed" pitchFamily="18" charset="0"/>
          </a:endParaRPr>
        </a:p>
      </dgm:t>
    </dgm:pt>
    <dgm:pt modelId="{17894CBC-B81A-4D41-86F7-0E8587968A3B}" type="parTrans" cxnId="{CA6EF770-D979-4DB5-B606-208F4F0B51FE}">
      <dgm:prSet/>
      <dgm:spPr/>
      <dgm:t>
        <a:bodyPr/>
        <a:lstStyle/>
        <a:p>
          <a:endParaRPr lang="en-US"/>
        </a:p>
      </dgm:t>
    </dgm:pt>
    <dgm:pt modelId="{E8D1F35C-E68D-4545-A402-93C48C55F59D}" type="sibTrans" cxnId="{CA6EF770-D979-4DB5-B606-208F4F0B51FE}">
      <dgm:prSet/>
      <dgm:spPr/>
      <dgm:t>
        <a:bodyPr/>
        <a:lstStyle/>
        <a:p>
          <a:endParaRPr lang="en-US"/>
        </a:p>
      </dgm:t>
    </dgm:pt>
    <dgm:pt modelId="{F126FE00-2D49-4DA6-873A-D013DA0B52FD}">
      <dgm:prSet phldrT="[Text]"/>
      <dgm:spPr/>
      <dgm:t>
        <a:bodyPr/>
        <a:lstStyle/>
        <a:p>
          <a:r>
            <a:rPr lang="en-US" dirty="0" smtClean="0"/>
            <a:t>Long-Term Relationships</a:t>
          </a:r>
          <a:endParaRPr lang="en-US" dirty="0"/>
        </a:p>
      </dgm:t>
    </dgm:pt>
    <dgm:pt modelId="{9B3F5D3A-AC48-4167-A68A-812B83EA0005}" type="parTrans" cxnId="{46E51759-4022-41C9-9C37-1BB1CBB4408E}">
      <dgm:prSet/>
      <dgm:spPr/>
      <dgm:t>
        <a:bodyPr/>
        <a:lstStyle/>
        <a:p>
          <a:endParaRPr lang="en-US"/>
        </a:p>
      </dgm:t>
    </dgm:pt>
    <dgm:pt modelId="{3A78E2B0-4238-4B7C-8E13-1510F134D976}" type="sibTrans" cxnId="{46E51759-4022-41C9-9C37-1BB1CBB4408E}">
      <dgm:prSet/>
      <dgm:spPr/>
      <dgm:t>
        <a:bodyPr/>
        <a:lstStyle/>
        <a:p>
          <a:endParaRPr lang="en-US"/>
        </a:p>
      </dgm:t>
    </dgm:pt>
    <dgm:pt modelId="{73331308-CFA1-40F1-8779-027D3EF9EC23}">
      <dgm:prSet phldrT="[Text]"/>
      <dgm:spPr/>
      <dgm:t>
        <a:bodyPr/>
        <a:lstStyle/>
        <a:p>
          <a:r>
            <a:rPr lang="en-US" dirty="0" smtClean="0"/>
            <a:t>Mutual Benefit for Both Parties</a:t>
          </a:r>
          <a:endParaRPr lang="en-US" dirty="0"/>
        </a:p>
      </dgm:t>
    </dgm:pt>
    <dgm:pt modelId="{E075BA7A-C8F9-442D-A961-81A86F15060E}" type="parTrans" cxnId="{846F2EA2-F0C4-49E0-B3DF-63C2A576D371}">
      <dgm:prSet/>
      <dgm:spPr/>
      <dgm:t>
        <a:bodyPr/>
        <a:lstStyle/>
        <a:p>
          <a:endParaRPr lang="en-US"/>
        </a:p>
      </dgm:t>
    </dgm:pt>
    <dgm:pt modelId="{754CDCB9-5420-439A-94F1-D7B6C3D9B5A7}" type="sibTrans" cxnId="{846F2EA2-F0C4-49E0-B3DF-63C2A576D371}">
      <dgm:prSet/>
      <dgm:spPr/>
      <dgm:t>
        <a:bodyPr/>
        <a:lstStyle/>
        <a:p>
          <a:endParaRPr lang="en-US"/>
        </a:p>
      </dgm:t>
    </dgm:pt>
    <dgm:pt modelId="{CF9D4B80-F1C0-4655-92F5-10B889720CD3}">
      <dgm:prSet phldrT="[Text]"/>
      <dgm:spPr/>
      <dgm:t>
        <a:bodyPr/>
        <a:lstStyle/>
        <a:p>
          <a:r>
            <a:rPr lang="en-US" dirty="0" smtClean="0">
              <a:solidFill>
                <a:schemeClr val="bg1"/>
              </a:solidFill>
              <a:latin typeface="Gloucester MT Extra Condensed" pitchFamily="18" charset="0"/>
            </a:rPr>
            <a:t>Sustainability</a:t>
          </a:r>
          <a:endParaRPr lang="en-US" dirty="0">
            <a:solidFill>
              <a:schemeClr val="bg1"/>
            </a:solidFill>
            <a:latin typeface="Gloucester MT Extra Condensed" pitchFamily="18" charset="0"/>
          </a:endParaRPr>
        </a:p>
      </dgm:t>
    </dgm:pt>
    <dgm:pt modelId="{71B0FDBE-D70C-4C4B-BFD6-CA5484F8A948}" type="parTrans" cxnId="{D415F86A-2246-4B93-B549-1129418D6D12}">
      <dgm:prSet/>
      <dgm:spPr/>
      <dgm:t>
        <a:bodyPr/>
        <a:lstStyle/>
        <a:p>
          <a:endParaRPr lang="en-US"/>
        </a:p>
      </dgm:t>
    </dgm:pt>
    <dgm:pt modelId="{6B84255C-ACAB-4465-97FA-F953B3B36FE6}" type="sibTrans" cxnId="{D415F86A-2246-4B93-B549-1129418D6D12}">
      <dgm:prSet/>
      <dgm:spPr/>
      <dgm:t>
        <a:bodyPr/>
        <a:lstStyle/>
        <a:p>
          <a:endParaRPr lang="en-US"/>
        </a:p>
      </dgm:t>
    </dgm:pt>
    <dgm:pt modelId="{CE6E0BCB-41C4-4008-9A57-1CD9F78F1DB2}">
      <dgm:prSet phldrT="[Text]"/>
      <dgm:spPr/>
      <dgm:t>
        <a:bodyPr/>
        <a:lstStyle/>
        <a:p>
          <a:r>
            <a:rPr lang="en-US" dirty="0" smtClean="0"/>
            <a:t>Use of Local Materials</a:t>
          </a:r>
          <a:endParaRPr lang="en-US" dirty="0"/>
        </a:p>
      </dgm:t>
    </dgm:pt>
    <dgm:pt modelId="{FE50F152-971E-43C7-9EBD-C3C04807426A}" type="parTrans" cxnId="{97C88BFE-92F0-4F12-8130-CB214A6BFBD9}">
      <dgm:prSet/>
      <dgm:spPr/>
      <dgm:t>
        <a:bodyPr/>
        <a:lstStyle/>
        <a:p>
          <a:endParaRPr lang="en-US"/>
        </a:p>
      </dgm:t>
    </dgm:pt>
    <dgm:pt modelId="{A0B818F6-F7B4-4C4A-B19D-3FBC775FA9A7}" type="sibTrans" cxnId="{97C88BFE-92F0-4F12-8130-CB214A6BFBD9}">
      <dgm:prSet/>
      <dgm:spPr/>
      <dgm:t>
        <a:bodyPr/>
        <a:lstStyle/>
        <a:p>
          <a:endParaRPr lang="en-US"/>
        </a:p>
      </dgm:t>
    </dgm:pt>
    <dgm:pt modelId="{25226E62-4E12-44B1-BC05-95901A8E584B}">
      <dgm:prSet phldrT="[Text]"/>
      <dgm:spPr/>
      <dgm:t>
        <a:bodyPr/>
        <a:lstStyle/>
        <a:p>
          <a:r>
            <a:rPr lang="en-US" dirty="0" smtClean="0"/>
            <a:t>Safe and Sturdy Projects</a:t>
          </a:r>
          <a:endParaRPr lang="en-US" dirty="0"/>
        </a:p>
      </dgm:t>
    </dgm:pt>
    <dgm:pt modelId="{B9A21B5C-0D64-475B-A009-6ADFA2C4CD74}" type="parTrans" cxnId="{5BA5BEC8-6919-4D66-8817-E89ADFCC1B4B}">
      <dgm:prSet/>
      <dgm:spPr/>
      <dgm:t>
        <a:bodyPr/>
        <a:lstStyle/>
        <a:p>
          <a:endParaRPr lang="en-US"/>
        </a:p>
      </dgm:t>
    </dgm:pt>
    <dgm:pt modelId="{772258AE-5579-4CC4-B490-A05A8F9E1F92}" type="sibTrans" cxnId="{5BA5BEC8-6919-4D66-8817-E89ADFCC1B4B}">
      <dgm:prSet/>
      <dgm:spPr/>
      <dgm:t>
        <a:bodyPr/>
        <a:lstStyle/>
        <a:p>
          <a:endParaRPr lang="en-US"/>
        </a:p>
      </dgm:t>
    </dgm:pt>
    <dgm:pt modelId="{E25BB2AA-F027-4795-990B-FACD8B40FCC1}">
      <dgm:prSet phldrT="[Text]"/>
      <dgm:spPr/>
      <dgm:t>
        <a:bodyPr/>
        <a:lstStyle/>
        <a:p>
          <a:r>
            <a:rPr lang="en-US" dirty="0" smtClean="0">
              <a:solidFill>
                <a:schemeClr val="bg1"/>
              </a:solidFill>
              <a:latin typeface="Gloucester MT Extra Condensed" pitchFamily="18" charset="0"/>
            </a:rPr>
            <a:t>Education</a:t>
          </a:r>
          <a:endParaRPr lang="en-US" dirty="0">
            <a:solidFill>
              <a:schemeClr val="bg1"/>
            </a:solidFill>
            <a:latin typeface="Gloucester MT Extra Condensed" pitchFamily="18" charset="0"/>
          </a:endParaRPr>
        </a:p>
      </dgm:t>
    </dgm:pt>
    <dgm:pt modelId="{B65E357E-5F85-49B8-8F3F-4DABC360F661}" type="parTrans" cxnId="{217C162A-E698-4E56-B648-B672DD4EE355}">
      <dgm:prSet/>
      <dgm:spPr/>
      <dgm:t>
        <a:bodyPr/>
        <a:lstStyle/>
        <a:p>
          <a:endParaRPr lang="en-US"/>
        </a:p>
      </dgm:t>
    </dgm:pt>
    <dgm:pt modelId="{83DF0A83-C04F-4884-A936-3D76FB33F46C}" type="sibTrans" cxnId="{217C162A-E698-4E56-B648-B672DD4EE355}">
      <dgm:prSet/>
      <dgm:spPr/>
      <dgm:t>
        <a:bodyPr/>
        <a:lstStyle/>
        <a:p>
          <a:endParaRPr lang="en-US"/>
        </a:p>
      </dgm:t>
    </dgm:pt>
    <dgm:pt modelId="{A514BFB5-6081-4DFD-9B47-D4202A5FC7F8}">
      <dgm:prSet phldrT="[Text]"/>
      <dgm:spPr/>
      <dgm:t>
        <a:bodyPr/>
        <a:lstStyle/>
        <a:p>
          <a:r>
            <a:rPr lang="en-US" dirty="0" smtClean="0"/>
            <a:t>Ensure Village’s Knowledge of Technology</a:t>
          </a:r>
          <a:endParaRPr lang="en-US" dirty="0"/>
        </a:p>
      </dgm:t>
    </dgm:pt>
    <dgm:pt modelId="{DA0ABAC7-54D5-4BDC-A08F-73245158B671}" type="parTrans" cxnId="{F5B8EDD6-74B0-41E9-90CB-0C3BCBD7AFB5}">
      <dgm:prSet/>
      <dgm:spPr/>
      <dgm:t>
        <a:bodyPr/>
        <a:lstStyle/>
        <a:p>
          <a:endParaRPr lang="en-US"/>
        </a:p>
      </dgm:t>
    </dgm:pt>
    <dgm:pt modelId="{1E306B87-255D-4D8C-BDC7-44F56587ACFA}" type="sibTrans" cxnId="{F5B8EDD6-74B0-41E9-90CB-0C3BCBD7AFB5}">
      <dgm:prSet/>
      <dgm:spPr/>
      <dgm:t>
        <a:bodyPr/>
        <a:lstStyle/>
        <a:p>
          <a:endParaRPr lang="en-US"/>
        </a:p>
      </dgm:t>
    </dgm:pt>
    <dgm:pt modelId="{F9D8E43F-A9B8-4502-99A3-399DC97BA2DE}">
      <dgm:prSet phldrT="[Text]"/>
      <dgm:spPr/>
      <dgm:t>
        <a:bodyPr/>
        <a:lstStyle/>
        <a:p>
          <a:r>
            <a:rPr lang="en-US" dirty="0" smtClean="0"/>
            <a:t>Continued Communication Between Group and Village</a:t>
          </a:r>
          <a:endParaRPr lang="en-US" dirty="0"/>
        </a:p>
      </dgm:t>
    </dgm:pt>
    <dgm:pt modelId="{B05DE620-86DC-4AD7-8899-ECBE58FB3B4B}" type="parTrans" cxnId="{FC32755B-EBCE-4922-B23F-05EA5C7369E6}">
      <dgm:prSet/>
      <dgm:spPr/>
      <dgm:t>
        <a:bodyPr/>
        <a:lstStyle/>
        <a:p>
          <a:endParaRPr lang="en-US"/>
        </a:p>
      </dgm:t>
    </dgm:pt>
    <dgm:pt modelId="{72ECB3CA-4C77-4EC7-820A-69E618D8B9A7}" type="sibTrans" cxnId="{FC32755B-EBCE-4922-B23F-05EA5C7369E6}">
      <dgm:prSet/>
      <dgm:spPr/>
      <dgm:t>
        <a:bodyPr/>
        <a:lstStyle/>
        <a:p>
          <a:endParaRPr lang="en-US"/>
        </a:p>
      </dgm:t>
    </dgm:pt>
    <dgm:pt modelId="{387C105F-83B0-455D-9D27-2B096A5BFA18}" type="pres">
      <dgm:prSet presAssocID="{6425F6B9-FC3D-4322-8B8C-D22C20A8C8D1}" presName="linearFlow" presStyleCnt="0">
        <dgm:presLayoutVars>
          <dgm:dir/>
          <dgm:animLvl val="lvl"/>
          <dgm:resizeHandles/>
        </dgm:presLayoutVars>
      </dgm:prSet>
      <dgm:spPr/>
      <dgm:t>
        <a:bodyPr/>
        <a:lstStyle/>
        <a:p>
          <a:endParaRPr lang="en-US"/>
        </a:p>
      </dgm:t>
    </dgm:pt>
    <dgm:pt modelId="{EF059C5C-DAF9-4D8E-8AA0-EEF7D10F19BC}" type="pres">
      <dgm:prSet presAssocID="{90C696B1-3D4F-4F37-8ED5-847521946883}" presName="compositeNode" presStyleCnt="0">
        <dgm:presLayoutVars>
          <dgm:bulletEnabled val="1"/>
        </dgm:presLayoutVars>
      </dgm:prSet>
      <dgm:spPr/>
    </dgm:pt>
    <dgm:pt modelId="{7A52908B-FD6B-4682-B07D-5FA39D8A4A86}" type="pres">
      <dgm:prSet presAssocID="{90C696B1-3D4F-4F37-8ED5-847521946883}"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60CD909F-9D4C-410E-813C-00E9E9960E3B}" type="pres">
      <dgm:prSet presAssocID="{90C696B1-3D4F-4F37-8ED5-847521946883}" presName="childNode" presStyleLbl="node1" presStyleIdx="0" presStyleCnt="3">
        <dgm:presLayoutVars>
          <dgm:bulletEnabled val="1"/>
        </dgm:presLayoutVars>
      </dgm:prSet>
      <dgm:spPr/>
      <dgm:t>
        <a:bodyPr/>
        <a:lstStyle/>
        <a:p>
          <a:endParaRPr lang="en-US"/>
        </a:p>
      </dgm:t>
    </dgm:pt>
    <dgm:pt modelId="{A7C2487A-9C31-4E28-8AA2-C5564030A2BD}" type="pres">
      <dgm:prSet presAssocID="{90C696B1-3D4F-4F37-8ED5-847521946883}" presName="parentNode" presStyleLbl="revTx" presStyleIdx="0" presStyleCnt="3">
        <dgm:presLayoutVars>
          <dgm:chMax val="0"/>
          <dgm:bulletEnabled val="1"/>
        </dgm:presLayoutVars>
      </dgm:prSet>
      <dgm:spPr/>
      <dgm:t>
        <a:bodyPr/>
        <a:lstStyle/>
        <a:p>
          <a:endParaRPr lang="en-US"/>
        </a:p>
      </dgm:t>
    </dgm:pt>
    <dgm:pt modelId="{840AD242-56CA-457D-8598-488ED7B9BA69}" type="pres">
      <dgm:prSet presAssocID="{E8D1F35C-E68D-4545-A402-93C48C55F59D}" presName="sibTrans" presStyleCnt="0"/>
      <dgm:spPr/>
    </dgm:pt>
    <dgm:pt modelId="{74B3E125-EE9A-4BC6-9D72-DD7A2A549230}" type="pres">
      <dgm:prSet presAssocID="{CF9D4B80-F1C0-4655-92F5-10B889720CD3}" presName="compositeNode" presStyleCnt="0">
        <dgm:presLayoutVars>
          <dgm:bulletEnabled val="1"/>
        </dgm:presLayoutVars>
      </dgm:prSet>
      <dgm:spPr/>
    </dgm:pt>
    <dgm:pt modelId="{9343D8AB-1FEA-40AD-B445-4406205CE1D9}" type="pres">
      <dgm:prSet presAssocID="{CF9D4B80-F1C0-4655-92F5-10B889720CD3}"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5895F5EC-96F1-4A44-B4EA-E7F7F72F3790}" type="pres">
      <dgm:prSet presAssocID="{CF9D4B80-F1C0-4655-92F5-10B889720CD3}" presName="childNode" presStyleLbl="node1" presStyleIdx="1" presStyleCnt="3">
        <dgm:presLayoutVars>
          <dgm:bulletEnabled val="1"/>
        </dgm:presLayoutVars>
      </dgm:prSet>
      <dgm:spPr/>
      <dgm:t>
        <a:bodyPr/>
        <a:lstStyle/>
        <a:p>
          <a:endParaRPr lang="en-US"/>
        </a:p>
      </dgm:t>
    </dgm:pt>
    <dgm:pt modelId="{F111103A-F015-4A73-802A-113A6713122A}" type="pres">
      <dgm:prSet presAssocID="{CF9D4B80-F1C0-4655-92F5-10B889720CD3}" presName="parentNode" presStyleLbl="revTx" presStyleIdx="1" presStyleCnt="3">
        <dgm:presLayoutVars>
          <dgm:chMax val="0"/>
          <dgm:bulletEnabled val="1"/>
        </dgm:presLayoutVars>
      </dgm:prSet>
      <dgm:spPr/>
      <dgm:t>
        <a:bodyPr/>
        <a:lstStyle/>
        <a:p>
          <a:endParaRPr lang="en-US"/>
        </a:p>
      </dgm:t>
    </dgm:pt>
    <dgm:pt modelId="{96FC9BA5-F1E4-4434-8C07-7D7D1C4FF77F}" type="pres">
      <dgm:prSet presAssocID="{6B84255C-ACAB-4465-97FA-F953B3B36FE6}" presName="sibTrans" presStyleCnt="0"/>
      <dgm:spPr/>
    </dgm:pt>
    <dgm:pt modelId="{8037F14F-F83C-43E8-B5DF-BB062DD45E24}" type="pres">
      <dgm:prSet presAssocID="{E25BB2AA-F027-4795-990B-FACD8B40FCC1}" presName="compositeNode" presStyleCnt="0">
        <dgm:presLayoutVars>
          <dgm:bulletEnabled val="1"/>
        </dgm:presLayoutVars>
      </dgm:prSet>
      <dgm:spPr/>
    </dgm:pt>
    <dgm:pt modelId="{B077257B-396A-47A2-9E4A-174B2122D831}" type="pres">
      <dgm:prSet presAssocID="{E25BB2AA-F027-4795-990B-FACD8B40FCC1}"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283E3A28-4C4F-4888-B250-4B11050727A4}" type="pres">
      <dgm:prSet presAssocID="{E25BB2AA-F027-4795-990B-FACD8B40FCC1}" presName="childNode" presStyleLbl="node1" presStyleIdx="2" presStyleCnt="3">
        <dgm:presLayoutVars>
          <dgm:bulletEnabled val="1"/>
        </dgm:presLayoutVars>
      </dgm:prSet>
      <dgm:spPr/>
      <dgm:t>
        <a:bodyPr/>
        <a:lstStyle/>
        <a:p>
          <a:endParaRPr lang="en-US"/>
        </a:p>
      </dgm:t>
    </dgm:pt>
    <dgm:pt modelId="{DCCD639F-F908-457A-AB0F-BA43F472562D}" type="pres">
      <dgm:prSet presAssocID="{E25BB2AA-F027-4795-990B-FACD8B40FCC1}" presName="parentNode" presStyleLbl="revTx" presStyleIdx="2" presStyleCnt="3">
        <dgm:presLayoutVars>
          <dgm:chMax val="0"/>
          <dgm:bulletEnabled val="1"/>
        </dgm:presLayoutVars>
      </dgm:prSet>
      <dgm:spPr/>
      <dgm:t>
        <a:bodyPr/>
        <a:lstStyle/>
        <a:p>
          <a:endParaRPr lang="en-US"/>
        </a:p>
      </dgm:t>
    </dgm:pt>
  </dgm:ptLst>
  <dgm:cxnLst>
    <dgm:cxn modelId="{5BA5BEC8-6919-4D66-8817-E89ADFCC1B4B}" srcId="{CF9D4B80-F1C0-4655-92F5-10B889720CD3}" destId="{25226E62-4E12-44B1-BC05-95901A8E584B}" srcOrd="1" destOrd="0" parTransId="{B9A21B5C-0D64-475B-A009-6ADFA2C4CD74}" sibTransId="{772258AE-5579-4CC4-B490-A05A8F9E1F92}"/>
    <dgm:cxn modelId="{401DC68B-8DD5-4446-A3C2-69E7BFFBE065}" type="presOf" srcId="{CE6E0BCB-41C4-4008-9A57-1CD9F78F1DB2}" destId="{5895F5EC-96F1-4A44-B4EA-E7F7F72F3790}" srcOrd="0" destOrd="0" presId="urn:microsoft.com/office/officeart/2005/8/layout/hList2"/>
    <dgm:cxn modelId="{C9BD656B-D16D-4B63-9784-0A50E751FFF8}" type="presOf" srcId="{E25BB2AA-F027-4795-990B-FACD8B40FCC1}" destId="{DCCD639F-F908-457A-AB0F-BA43F472562D}" srcOrd="0" destOrd="0" presId="urn:microsoft.com/office/officeart/2005/8/layout/hList2"/>
    <dgm:cxn modelId="{FC32755B-EBCE-4922-B23F-05EA5C7369E6}" srcId="{E25BB2AA-F027-4795-990B-FACD8B40FCC1}" destId="{F9D8E43F-A9B8-4502-99A3-399DC97BA2DE}" srcOrd="1" destOrd="0" parTransId="{B05DE620-86DC-4AD7-8899-ECBE58FB3B4B}" sibTransId="{72ECB3CA-4C77-4EC7-820A-69E618D8B9A7}"/>
    <dgm:cxn modelId="{F5B8EDD6-74B0-41E9-90CB-0C3BCBD7AFB5}" srcId="{E25BB2AA-F027-4795-990B-FACD8B40FCC1}" destId="{A514BFB5-6081-4DFD-9B47-D4202A5FC7F8}" srcOrd="0" destOrd="0" parTransId="{DA0ABAC7-54D5-4BDC-A08F-73245158B671}" sibTransId="{1E306B87-255D-4D8C-BDC7-44F56587ACFA}"/>
    <dgm:cxn modelId="{7EBFFAC9-ABF2-4A8E-B2DC-70E866BD452A}" type="presOf" srcId="{F126FE00-2D49-4DA6-873A-D013DA0B52FD}" destId="{60CD909F-9D4C-410E-813C-00E9E9960E3B}" srcOrd="0" destOrd="0" presId="urn:microsoft.com/office/officeart/2005/8/layout/hList2"/>
    <dgm:cxn modelId="{5349B60C-964D-4496-8D8E-829F39E19806}" type="presOf" srcId="{A514BFB5-6081-4DFD-9B47-D4202A5FC7F8}" destId="{283E3A28-4C4F-4888-B250-4B11050727A4}" srcOrd="0" destOrd="0" presId="urn:microsoft.com/office/officeart/2005/8/layout/hList2"/>
    <dgm:cxn modelId="{846F2EA2-F0C4-49E0-B3DF-63C2A576D371}" srcId="{90C696B1-3D4F-4F37-8ED5-847521946883}" destId="{73331308-CFA1-40F1-8779-027D3EF9EC23}" srcOrd="1" destOrd="0" parTransId="{E075BA7A-C8F9-442D-A961-81A86F15060E}" sibTransId="{754CDCB9-5420-439A-94F1-D7B6C3D9B5A7}"/>
    <dgm:cxn modelId="{B3870CA4-78D6-499E-B5E5-FBF57B995CF0}" type="presOf" srcId="{CF9D4B80-F1C0-4655-92F5-10B889720CD3}" destId="{F111103A-F015-4A73-802A-113A6713122A}" srcOrd="0" destOrd="0" presId="urn:microsoft.com/office/officeart/2005/8/layout/hList2"/>
    <dgm:cxn modelId="{0691732F-405A-4B56-B23E-D68284822B14}" type="presOf" srcId="{6425F6B9-FC3D-4322-8B8C-D22C20A8C8D1}" destId="{387C105F-83B0-455D-9D27-2B096A5BFA18}" srcOrd="0" destOrd="0" presId="urn:microsoft.com/office/officeart/2005/8/layout/hList2"/>
    <dgm:cxn modelId="{5384B2F7-3B0E-49A9-89CC-E534D1C02E71}" type="presOf" srcId="{73331308-CFA1-40F1-8779-027D3EF9EC23}" destId="{60CD909F-9D4C-410E-813C-00E9E9960E3B}" srcOrd="0" destOrd="1" presId="urn:microsoft.com/office/officeart/2005/8/layout/hList2"/>
    <dgm:cxn modelId="{EEBD24B8-ED18-4EB0-85D7-1AE2A2671C23}" type="presOf" srcId="{90C696B1-3D4F-4F37-8ED5-847521946883}" destId="{A7C2487A-9C31-4E28-8AA2-C5564030A2BD}" srcOrd="0" destOrd="0" presId="urn:microsoft.com/office/officeart/2005/8/layout/hList2"/>
    <dgm:cxn modelId="{217C162A-E698-4E56-B648-B672DD4EE355}" srcId="{6425F6B9-FC3D-4322-8B8C-D22C20A8C8D1}" destId="{E25BB2AA-F027-4795-990B-FACD8B40FCC1}" srcOrd="2" destOrd="0" parTransId="{B65E357E-5F85-49B8-8F3F-4DABC360F661}" sibTransId="{83DF0A83-C04F-4884-A936-3D76FB33F46C}"/>
    <dgm:cxn modelId="{CA6EF770-D979-4DB5-B606-208F4F0B51FE}" srcId="{6425F6B9-FC3D-4322-8B8C-D22C20A8C8D1}" destId="{90C696B1-3D4F-4F37-8ED5-847521946883}" srcOrd="0" destOrd="0" parTransId="{17894CBC-B81A-4D41-86F7-0E8587968A3B}" sibTransId="{E8D1F35C-E68D-4545-A402-93C48C55F59D}"/>
    <dgm:cxn modelId="{08432380-7461-4A9A-BACA-6DF32457634E}" type="presOf" srcId="{25226E62-4E12-44B1-BC05-95901A8E584B}" destId="{5895F5EC-96F1-4A44-B4EA-E7F7F72F3790}" srcOrd="0" destOrd="1" presId="urn:microsoft.com/office/officeart/2005/8/layout/hList2"/>
    <dgm:cxn modelId="{2B796839-FF51-442C-9193-B7DBF1EC6FE5}" type="presOf" srcId="{F9D8E43F-A9B8-4502-99A3-399DC97BA2DE}" destId="{283E3A28-4C4F-4888-B250-4B11050727A4}" srcOrd="0" destOrd="1" presId="urn:microsoft.com/office/officeart/2005/8/layout/hList2"/>
    <dgm:cxn modelId="{97C88BFE-92F0-4F12-8130-CB214A6BFBD9}" srcId="{CF9D4B80-F1C0-4655-92F5-10B889720CD3}" destId="{CE6E0BCB-41C4-4008-9A57-1CD9F78F1DB2}" srcOrd="0" destOrd="0" parTransId="{FE50F152-971E-43C7-9EBD-C3C04807426A}" sibTransId="{A0B818F6-F7B4-4C4A-B19D-3FBC775FA9A7}"/>
    <dgm:cxn modelId="{46E51759-4022-41C9-9C37-1BB1CBB4408E}" srcId="{90C696B1-3D4F-4F37-8ED5-847521946883}" destId="{F126FE00-2D49-4DA6-873A-D013DA0B52FD}" srcOrd="0" destOrd="0" parTransId="{9B3F5D3A-AC48-4167-A68A-812B83EA0005}" sibTransId="{3A78E2B0-4238-4B7C-8E13-1510F134D976}"/>
    <dgm:cxn modelId="{D415F86A-2246-4B93-B549-1129418D6D12}" srcId="{6425F6B9-FC3D-4322-8B8C-D22C20A8C8D1}" destId="{CF9D4B80-F1C0-4655-92F5-10B889720CD3}" srcOrd="1" destOrd="0" parTransId="{71B0FDBE-D70C-4C4B-BFD6-CA5484F8A948}" sibTransId="{6B84255C-ACAB-4465-97FA-F953B3B36FE6}"/>
    <dgm:cxn modelId="{8FFAC131-8B4A-42F4-9267-4B5337DE6B5E}" type="presParOf" srcId="{387C105F-83B0-455D-9D27-2B096A5BFA18}" destId="{EF059C5C-DAF9-4D8E-8AA0-EEF7D10F19BC}" srcOrd="0" destOrd="0" presId="urn:microsoft.com/office/officeart/2005/8/layout/hList2"/>
    <dgm:cxn modelId="{7508C997-A1A3-477F-9A15-A3B24B837DE3}" type="presParOf" srcId="{EF059C5C-DAF9-4D8E-8AA0-EEF7D10F19BC}" destId="{7A52908B-FD6B-4682-B07D-5FA39D8A4A86}" srcOrd="0" destOrd="0" presId="urn:microsoft.com/office/officeart/2005/8/layout/hList2"/>
    <dgm:cxn modelId="{BB7E1CB3-BAE7-44B6-ACEC-8A931A61C4D8}" type="presParOf" srcId="{EF059C5C-DAF9-4D8E-8AA0-EEF7D10F19BC}" destId="{60CD909F-9D4C-410E-813C-00E9E9960E3B}" srcOrd="1" destOrd="0" presId="urn:microsoft.com/office/officeart/2005/8/layout/hList2"/>
    <dgm:cxn modelId="{E86AC4E7-0787-4142-9052-7A9D0547473C}" type="presParOf" srcId="{EF059C5C-DAF9-4D8E-8AA0-EEF7D10F19BC}" destId="{A7C2487A-9C31-4E28-8AA2-C5564030A2BD}" srcOrd="2" destOrd="0" presId="urn:microsoft.com/office/officeart/2005/8/layout/hList2"/>
    <dgm:cxn modelId="{BBA26D50-0692-4E9E-8229-8C55D9BF20DE}" type="presParOf" srcId="{387C105F-83B0-455D-9D27-2B096A5BFA18}" destId="{840AD242-56CA-457D-8598-488ED7B9BA69}" srcOrd="1" destOrd="0" presId="urn:microsoft.com/office/officeart/2005/8/layout/hList2"/>
    <dgm:cxn modelId="{823185F9-A991-427B-92B5-328A4DBC9035}" type="presParOf" srcId="{387C105F-83B0-455D-9D27-2B096A5BFA18}" destId="{74B3E125-EE9A-4BC6-9D72-DD7A2A549230}" srcOrd="2" destOrd="0" presId="urn:microsoft.com/office/officeart/2005/8/layout/hList2"/>
    <dgm:cxn modelId="{1FA3520E-947C-4532-8E89-B76F533747D5}" type="presParOf" srcId="{74B3E125-EE9A-4BC6-9D72-DD7A2A549230}" destId="{9343D8AB-1FEA-40AD-B445-4406205CE1D9}" srcOrd="0" destOrd="0" presId="urn:microsoft.com/office/officeart/2005/8/layout/hList2"/>
    <dgm:cxn modelId="{C7829526-AA1A-4E96-AB51-4A579976AB79}" type="presParOf" srcId="{74B3E125-EE9A-4BC6-9D72-DD7A2A549230}" destId="{5895F5EC-96F1-4A44-B4EA-E7F7F72F3790}" srcOrd="1" destOrd="0" presId="urn:microsoft.com/office/officeart/2005/8/layout/hList2"/>
    <dgm:cxn modelId="{2728A1AF-C246-42C7-B4AC-84FEB4314888}" type="presParOf" srcId="{74B3E125-EE9A-4BC6-9D72-DD7A2A549230}" destId="{F111103A-F015-4A73-802A-113A6713122A}" srcOrd="2" destOrd="0" presId="urn:microsoft.com/office/officeart/2005/8/layout/hList2"/>
    <dgm:cxn modelId="{A490B1D9-15A9-43E9-9BFB-2468F9A9BB81}" type="presParOf" srcId="{387C105F-83B0-455D-9D27-2B096A5BFA18}" destId="{96FC9BA5-F1E4-4434-8C07-7D7D1C4FF77F}" srcOrd="3" destOrd="0" presId="urn:microsoft.com/office/officeart/2005/8/layout/hList2"/>
    <dgm:cxn modelId="{186E1E28-3874-47E3-98DB-677F8D76888B}" type="presParOf" srcId="{387C105F-83B0-455D-9D27-2B096A5BFA18}" destId="{8037F14F-F83C-43E8-B5DF-BB062DD45E24}" srcOrd="4" destOrd="0" presId="urn:microsoft.com/office/officeart/2005/8/layout/hList2"/>
    <dgm:cxn modelId="{9E17B730-6B25-4785-BC7D-751D5B40B077}" type="presParOf" srcId="{8037F14F-F83C-43E8-B5DF-BB062DD45E24}" destId="{B077257B-396A-47A2-9E4A-174B2122D831}" srcOrd="0" destOrd="0" presId="urn:microsoft.com/office/officeart/2005/8/layout/hList2"/>
    <dgm:cxn modelId="{4722118C-06E1-47DC-A33E-AEE30141D7C4}" type="presParOf" srcId="{8037F14F-F83C-43E8-B5DF-BB062DD45E24}" destId="{283E3A28-4C4F-4888-B250-4B11050727A4}" srcOrd="1" destOrd="0" presId="urn:microsoft.com/office/officeart/2005/8/layout/hList2"/>
    <dgm:cxn modelId="{4B56FFDB-7C27-4073-B092-0CD288A77AB0}" type="presParOf" srcId="{8037F14F-F83C-43E8-B5DF-BB062DD45E24}" destId="{DCCD639F-F908-457A-AB0F-BA43F472562D}"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487A-9C31-4E28-8AA2-C5564030A2BD}">
      <dsp:nvSpPr>
        <dsp:cNvPr id="0" name=""/>
        <dsp:cNvSpPr/>
      </dsp:nvSpPr>
      <dsp:spPr>
        <a:xfrm rot="16200000">
          <a:off x="-1400846" y="2079073"/>
          <a:ext cx="3169919" cy="29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475" bIns="0" numCol="1" spcCol="1270" anchor="t" anchorCtr="0">
          <a:noAutofit/>
        </a:bodyPr>
        <a:lstStyle/>
        <a:p>
          <a:pPr lvl="0" algn="r" defTabSz="977900">
            <a:lnSpc>
              <a:spcPct val="90000"/>
            </a:lnSpc>
            <a:spcBef>
              <a:spcPct val="0"/>
            </a:spcBef>
            <a:spcAft>
              <a:spcPct val="35000"/>
            </a:spcAft>
          </a:pPr>
          <a:r>
            <a:rPr lang="en-US" sz="2200" kern="1200" dirty="0" smtClean="0">
              <a:solidFill>
                <a:schemeClr val="bg1"/>
              </a:solidFill>
              <a:latin typeface="Gloucester MT Extra Condensed" pitchFamily="18" charset="0"/>
            </a:rPr>
            <a:t>Partnership</a:t>
          </a:r>
          <a:endParaRPr lang="en-US" sz="2200" kern="1200" dirty="0">
            <a:solidFill>
              <a:schemeClr val="bg1"/>
            </a:solidFill>
            <a:latin typeface="Gloucester MT Extra Condensed" pitchFamily="18" charset="0"/>
          </a:endParaRPr>
        </a:p>
      </dsp:txBody>
      <dsp:txXfrm>
        <a:off x="-1400846" y="2079073"/>
        <a:ext cx="3169919" cy="294208"/>
      </dsp:txXfrm>
    </dsp:sp>
    <dsp:sp modelId="{60CD909F-9D4C-410E-813C-00E9E9960E3B}">
      <dsp:nvSpPr>
        <dsp:cNvPr id="0" name=""/>
        <dsp:cNvSpPr/>
      </dsp:nvSpPr>
      <dsp:spPr>
        <a:xfrm>
          <a:off x="331217" y="641217"/>
          <a:ext cx="1465468" cy="3169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9475"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Long-Term Relationships</a:t>
          </a:r>
          <a:endParaRPr lang="en-US" sz="1300" kern="1200" dirty="0"/>
        </a:p>
        <a:p>
          <a:pPr marL="114300" lvl="1" indent="-114300" algn="l" defTabSz="577850">
            <a:lnSpc>
              <a:spcPct val="90000"/>
            </a:lnSpc>
            <a:spcBef>
              <a:spcPct val="0"/>
            </a:spcBef>
            <a:spcAft>
              <a:spcPct val="15000"/>
            </a:spcAft>
            <a:buChar char="••"/>
          </a:pPr>
          <a:r>
            <a:rPr lang="en-US" sz="1300" kern="1200" dirty="0" smtClean="0"/>
            <a:t>Mutual Benefit for Both Parties</a:t>
          </a:r>
          <a:endParaRPr lang="en-US" sz="1300" kern="1200" dirty="0"/>
        </a:p>
      </dsp:txBody>
      <dsp:txXfrm>
        <a:off x="331217" y="641217"/>
        <a:ext cx="1465468" cy="3169919"/>
      </dsp:txXfrm>
    </dsp:sp>
    <dsp:sp modelId="{7A52908B-FD6B-4682-B07D-5FA39D8A4A86}">
      <dsp:nvSpPr>
        <dsp:cNvPr id="0" name=""/>
        <dsp:cNvSpPr/>
      </dsp:nvSpPr>
      <dsp:spPr>
        <a:xfrm>
          <a:off x="37009" y="252862"/>
          <a:ext cx="588416" cy="5884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1103A-F015-4A73-802A-113A6713122A}">
      <dsp:nvSpPr>
        <dsp:cNvPr id="0" name=""/>
        <dsp:cNvSpPr/>
      </dsp:nvSpPr>
      <dsp:spPr>
        <a:xfrm rot="16200000">
          <a:off x="730305" y="2079073"/>
          <a:ext cx="3169919" cy="29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475" bIns="0" numCol="1" spcCol="1270" anchor="t" anchorCtr="0">
          <a:noAutofit/>
        </a:bodyPr>
        <a:lstStyle/>
        <a:p>
          <a:pPr lvl="0" algn="r" defTabSz="977900">
            <a:lnSpc>
              <a:spcPct val="90000"/>
            </a:lnSpc>
            <a:spcBef>
              <a:spcPct val="0"/>
            </a:spcBef>
            <a:spcAft>
              <a:spcPct val="35000"/>
            </a:spcAft>
          </a:pPr>
          <a:r>
            <a:rPr lang="en-US" sz="2200" kern="1200" dirty="0" smtClean="0">
              <a:solidFill>
                <a:schemeClr val="bg1"/>
              </a:solidFill>
              <a:latin typeface="Gloucester MT Extra Condensed" pitchFamily="18" charset="0"/>
            </a:rPr>
            <a:t>Sustainability</a:t>
          </a:r>
          <a:endParaRPr lang="en-US" sz="2200" kern="1200" dirty="0">
            <a:solidFill>
              <a:schemeClr val="bg1"/>
            </a:solidFill>
            <a:latin typeface="Gloucester MT Extra Condensed" pitchFamily="18" charset="0"/>
          </a:endParaRPr>
        </a:p>
      </dsp:txBody>
      <dsp:txXfrm>
        <a:off x="730305" y="2079073"/>
        <a:ext cx="3169919" cy="294208"/>
      </dsp:txXfrm>
    </dsp:sp>
    <dsp:sp modelId="{5895F5EC-96F1-4A44-B4EA-E7F7F72F3790}">
      <dsp:nvSpPr>
        <dsp:cNvPr id="0" name=""/>
        <dsp:cNvSpPr/>
      </dsp:nvSpPr>
      <dsp:spPr>
        <a:xfrm>
          <a:off x="2462369" y="641217"/>
          <a:ext cx="1465468" cy="3169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9475"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Use of Local Materials</a:t>
          </a:r>
          <a:endParaRPr lang="en-US" sz="1300" kern="1200" dirty="0"/>
        </a:p>
        <a:p>
          <a:pPr marL="114300" lvl="1" indent="-114300" algn="l" defTabSz="577850">
            <a:lnSpc>
              <a:spcPct val="90000"/>
            </a:lnSpc>
            <a:spcBef>
              <a:spcPct val="0"/>
            </a:spcBef>
            <a:spcAft>
              <a:spcPct val="15000"/>
            </a:spcAft>
            <a:buChar char="••"/>
          </a:pPr>
          <a:r>
            <a:rPr lang="en-US" sz="1300" kern="1200" dirty="0" smtClean="0"/>
            <a:t>Safe and Sturdy Projects</a:t>
          </a:r>
          <a:endParaRPr lang="en-US" sz="1300" kern="1200" dirty="0"/>
        </a:p>
      </dsp:txBody>
      <dsp:txXfrm>
        <a:off x="2462369" y="641217"/>
        <a:ext cx="1465468" cy="3169919"/>
      </dsp:txXfrm>
    </dsp:sp>
    <dsp:sp modelId="{9343D8AB-1FEA-40AD-B445-4406205CE1D9}">
      <dsp:nvSpPr>
        <dsp:cNvPr id="0" name=""/>
        <dsp:cNvSpPr/>
      </dsp:nvSpPr>
      <dsp:spPr>
        <a:xfrm>
          <a:off x="2168161" y="252862"/>
          <a:ext cx="588416" cy="58841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D639F-F908-457A-AB0F-BA43F472562D}">
      <dsp:nvSpPr>
        <dsp:cNvPr id="0" name=""/>
        <dsp:cNvSpPr/>
      </dsp:nvSpPr>
      <dsp:spPr>
        <a:xfrm rot="16200000">
          <a:off x="2861457" y="2079073"/>
          <a:ext cx="3169919" cy="29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475" bIns="0" numCol="1" spcCol="1270" anchor="t" anchorCtr="0">
          <a:noAutofit/>
        </a:bodyPr>
        <a:lstStyle/>
        <a:p>
          <a:pPr lvl="0" algn="r" defTabSz="977900">
            <a:lnSpc>
              <a:spcPct val="90000"/>
            </a:lnSpc>
            <a:spcBef>
              <a:spcPct val="0"/>
            </a:spcBef>
            <a:spcAft>
              <a:spcPct val="35000"/>
            </a:spcAft>
          </a:pPr>
          <a:r>
            <a:rPr lang="en-US" sz="2200" kern="1200" dirty="0" smtClean="0">
              <a:solidFill>
                <a:schemeClr val="bg1"/>
              </a:solidFill>
              <a:latin typeface="Gloucester MT Extra Condensed" pitchFamily="18" charset="0"/>
            </a:rPr>
            <a:t>Education</a:t>
          </a:r>
          <a:endParaRPr lang="en-US" sz="2200" kern="1200" dirty="0">
            <a:solidFill>
              <a:schemeClr val="bg1"/>
            </a:solidFill>
            <a:latin typeface="Gloucester MT Extra Condensed" pitchFamily="18" charset="0"/>
          </a:endParaRPr>
        </a:p>
      </dsp:txBody>
      <dsp:txXfrm>
        <a:off x="2861457" y="2079073"/>
        <a:ext cx="3169919" cy="294208"/>
      </dsp:txXfrm>
    </dsp:sp>
    <dsp:sp modelId="{283E3A28-4C4F-4888-B250-4B11050727A4}">
      <dsp:nvSpPr>
        <dsp:cNvPr id="0" name=""/>
        <dsp:cNvSpPr/>
      </dsp:nvSpPr>
      <dsp:spPr>
        <a:xfrm>
          <a:off x="4593521" y="641217"/>
          <a:ext cx="1465468" cy="3169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59475"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Ensure Village’s Knowledge of Technology</a:t>
          </a:r>
          <a:endParaRPr lang="en-US" sz="1300" kern="1200" dirty="0"/>
        </a:p>
        <a:p>
          <a:pPr marL="114300" lvl="1" indent="-114300" algn="l" defTabSz="577850">
            <a:lnSpc>
              <a:spcPct val="90000"/>
            </a:lnSpc>
            <a:spcBef>
              <a:spcPct val="0"/>
            </a:spcBef>
            <a:spcAft>
              <a:spcPct val="15000"/>
            </a:spcAft>
            <a:buChar char="••"/>
          </a:pPr>
          <a:r>
            <a:rPr lang="en-US" sz="1300" kern="1200" dirty="0" smtClean="0"/>
            <a:t>Continued Communication Between Group and Village</a:t>
          </a:r>
          <a:endParaRPr lang="en-US" sz="1300" kern="1200" dirty="0"/>
        </a:p>
      </dsp:txBody>
      <dsp:txXfrm>
        <a:off x="4593521" y="641217"/>
        <a:ext cx="1465468" cy="3169919"/>
      </dsp:txXfrm>
    </dsp:sp>
    <dsp:sp modelId="{B077257B-396A-47A2-9E4A-174B2122D831}">
      <dsp:nvSpPr>
        <dsp:cNvPr id="0" name=""/>
        <dsp:cNvSpPr/>
      </dsp:nvSpPr>
      <dsp:spPr>
        <a:xfrm>
          <a:off x="4299313" y="252862"/>
          <a:ext cx="588416" cy="5884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74FAE-1B0F-4914-A0C7-9911D0BA0925}" type="datetimeFigureOut">
              <a:rPr lang="en-US" smtClean="0"/>
              <a:t>11/20/2012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3836-99B6-41C7-A255-77AA8C89AD59}" type="slidenum">
              <a:rPr lang="en-US" smtClean="0"/>
              <a:t>‹#›</a:t>
            </a:fld>
            <a:endParaRPr lang="en-US"/>
          </a:p>
        </p:txBody>
      </p:sp>
    </p:spTree>
    <p:extLst>
      <p:ext uri="{BB962C8B-B14F-4D97-AF65-F5344CB8AC3E}">
        <p14:creationId xmlns:p14="http://schemas.microsoft.com/office/powerpoint/2010/main" val="358322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Kenyan economist</a:t>
            </a:r>
          </a:p>
          <a:p>
            <a:pPr marL="171450" indent="-171450">
              <a:buFont typeface="Arial" pitchFamily="34" charset="0"/>
              <a:buChar char="•"/>
            </a:pPr>
            <a:r>
              <a:rPr lang="en-US" dirty="0" smtClean="0"/>
              <a:t>Western aid dollars are flowing into the pockets of corrupt politicians, funding re-election campaigns</a:t>
            </a:r>
          </a:p>
          <a:p>
            <a:pPr marL="171450" indent="-171450">
              <a:buFont typeface="Arial" pitchFamily="34" charset="0"/>
              <a:buChar char="•"/>
            </a:pPr>
            <a:r>
              <a:rPr lang="en-US" dirty="0" smtClean="0"/>
              <a:t>African economic development best stimulated by stopping the cash flow</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Undercuts African businesses who cannot compete with free products provided by foreign aid</a:t>
            </a:r>
            <a:endParaRPr lang="en-US" dirty="0" smtClean="0"/>
          </a:p>
          <a:p>
            <a:pPr marL="628650" lvl="1" indent="-171450">
              <a:buFont typeface="Arial" pitchFamily="34" charset="0"/>
              <a:buChar char="•"/>
            </a:pPr>
            <a:r>
              <a:rPr lang="en-US" dirty="0" smtClean="0"/>
              <a:t>“</a:t>
            </a:r>
            <a:r>
              <a:rPr lang="en-US" sz="1200" b="0" i="0" kern="1200" dirty="0" smtClean="0">
                <a:solidFill>
                  <a:schemeClr val="tx1"/>
                </a:solidFill>
                <a:effectLst/>
                <a:latin typeface="+mn-lt"/>
                <a:ea typeface="+mn-ea"/>
                <a:cs typeface="+mn-cs"/>
              </a:rPr>
              <a:t>Unfortunately, the Europeans</a:t>
            </a:r>
            <a:r>
              <a:rPr lang="en-US" sz="1200" b="0" i="0" kern="1200" smtClean="0">
                <a:solidFill>
                  <a:schemeClr val="tx1"/>
                </a:solidFill>
                <a:effectLst/>
                <a:latin typeface="+mn-lt"/>
                <a:ea typeface="+mn-ea"/>
                <a:cs typeface="+mn-cs"/>
              </a:rPr>
              <a:t>' devastating </a:t>
            </a:r>
            <a:r>
              <a:rPr lang="en-US" sz="1200" b="0" i="0" kern="1200" dirty="0" smtClean="0">
                <a:solidFill>
                  <a:schemeClr val="tx1"/>
                </a:solidFill>
                <a:effectLst/>
                <a:latin typeface="+mn-lt"/>
                <a:ea typeface="+mn-ea"/>
                <a:cs typeface="+mn-cs"/>
              </a:rPr>
              <a:t>urge to do good can no longer be countered with reason.”</a:t>
            </a:r>
            <a:endParaRPr lang="en-US" dirty="0" smtClean="0"/>
          </a:p>
          <a:p>
            <a:endParaRPr lang="en-US" dirty="0"/>
          </a:p>
        </p:txBody>
      </p:sp>
      <p:sp>
        <p:nvSpPr>
          <p:cNvPr id="4" name="Slide Number Placeholder 3"/>
          <p:cNvSpPr>
            <a:spLocks noGrp="1"/>
          </p:cNvSpPr>
          <p:nvPr>
            <p:ph type="sldNum" sz="quarter" idx="10"/>
          </p:nvPr>
        </p:nvSpPr>
        <p:spPr/>
        <p:txBody>
          <a:bodyPr/>
          <a:lstStyle/>
          <a:p>
            <a:fld id="{20B33836-99B6-41C7-A255-77AA8C89AD59}" type="slidenum">
              <a:rPr lang="en-US" smtClean="0"/>
              <a:t>2</a:t>
            </a:fld>
            <a:endParaRPr lang="en-US"/>
          </a:p>
        </p:txBody>
      </p:sp>
    </p:spTree>
    <p:extLst>
      <p:ext uri="{BB962C8B-B14F-4D97-AF65-F5344CB8AC3E}">
        <p14:creationId xmlns:p14="http://schemas.microsoft.com/office/powerpoint/2010/main" val="321139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Economist from Zambia, shares </a:t>
            </a:r>
            <a:r>
              <a:rPr lang="en-US" baseline="0" dirty="0" err="1" smtClean="0"/>
              <a:t>Shikwati’s</a:t>
            </a:r>
            <a:r>
              <a:rPr lang="en-US" baseline="0" dirty="0" smtClean="0"/>
              <a:t> views</a:t>
            </a:r>
          </a:p>
          <a:p>
            <a:pPr marL="628650" lvl="1" indent="-171450">
              <a:buFont typeface="Arial" pitchFamily="34" charset="0"/>
              <a:buChar char="•"/>
            </a:pPr>
            <a:r>
              <a:rPr lang="en-US" baseline="0" dirty="0" smtClean="0"/>
              <a:t>Expressed this in Dead Aid</a:t>
            </a:r>
          </a:p>
          <a:p>
            <a:pPr marL="628650" lvl="1" indent="-171450">
              <a:buFont typeface="Arial" pitchFamily="34" charset="0"/>
              <a:buChar char="•"/>
            </a:pPr>
            <a:r>
              <a:rPr lang="en-US" baseline="0" dirty="0" smtClean="0"/>
              <a:t>Foreign aid removes the African governments’ accountability to their citizens</a:t>
            </a:r>
          </a:p>
          <a:p>
            <a:pPr marL="628650" lvl="1" indent="-171450">
              <a:buFont typeface="Arial" pitchFamily="34" charset="0"/>
              <a:buChar char="•"/>
            </a:pPr>
            <a:r>
              <a:rPr lang="en-US" baseline="0" dirty="0" smtClean="0"/>
              <a:t>Chinese approach better – invest in African economies-make profits while providing funds</a:t>
            </a:r>
          </a:p>
          <a:p>
            <a:pPr marL="171450" indent="-171450">
              <a:buFont typeface="Arial" pitchFamily="34" charset="0"/>
              <a:buChar char="•"/>
            </a:pPr>
            <a:r>
              <a:rPr lang="en-US" baseline="0" dirty="0" smtClean="0"/>
              <a:t>Opposed by Jeffrey Sachs</a:t>
            </a:r>
          </a:p>
          <a:p>
            <a:pPr marL="628650" lvl="1" indent="-171450">
              <a:buFont typeface="Arial" pitchFamily="34" charset="0"/>
              <a:buChar char="•"/>
            </a:pPr>
            <a:r>
              <a:rPr lang="en-US" baseline="0" dirty="0" smtClean="0"/>
              <a:t>Helped set the </a:t>
            </a:r>
            <a:r>
              <a:rPr lang="en-US" baseline="0" dirty="0" err="1" smtClean="0"/>
              <a:t>Millenium</a:t>
            </a:r>
            <a:r>
              <a:rPr lang="en-US" baseline="0" dirty="0" smtClean="0"/>
              <a:t> Development Goals, which, if achieved, could set developing countries on their own feet</a:t>
            </a:r>
          </a:p>
          <a:p>
            <a:pPr marL="628650" lvl="1" indent="-171450">
              <a:buFont typeface="Arial" pitchFamily="34" charset="0"/>
              <a:buChar char="•"/>
            </a:pPr>
            <a:r>
              <a:rPr lang="en-US" baseline="0" dirty="0" smtClean="0"/>
              <a:t>Expressed this sentiment in End of Poverty</a:t>
            </a:r>
          </a:p>
          <a:p>
            <a:pPr marL="171450" lvl="0" indent="-171450">
              <a:buFont typeface="Arial" pitchFamily="34" charset="0"/>
              <a:buChar char="•"/>
            </a:pPr>
            <a:r>
              <a:rPr lang="en-US" baseline="0" dirty="0" smtClean="0"/>
              <a:t>Both </a:t>
            </a:r>
            <a:r>
              <a:rPr lang="en-US" baseline="0" dirty="0" err="1" smtClean="0"/>
              <a:t>philosphies</a:t>
            </a:r>
            <a:r>
              <a:rPr lang="en-US" baseline="0" dirty="0" smtClean="0"/>
              <a:t> agree once – when developing countries reach a threshold, they will become self-sufficient</a:t>
            </a:r>
            <a:endParaRPr lang="en-US" dirty="0" smtClean="0"/>
          </a:p>
          <a:p>
            <a:pPr marL="628650" lvl="1"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B33836-99B6-41C7-A255-77AA8C89AD59}" type="slidenum">
              <a:rPr lang="en-US" smtClean="0"/>
              <a:t>3</a:t>
            </a:fld>
            <a:endParaRPr lang="en-US"/>
          </a:p>
        </p:txBody>
      </p:sp>
    </p:spTree>
    <p:extLst>
      <p:ext uri="{BB962C8B-B14F-4D97-AF65-F5344CB8AC3E}">
        <p14:creationId xmlns:p14="http://schemas.microsoft.com/office/powerpoint/2010/main" val="382468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Proactive</a:t>
            </a:r>
            <a:r>
              <a:rPr lang="en-US" baseline="0" dirty="0" smtClean="0"/>
              <a:t> – communities seek help from EWB-USA</a:t>
            </a:r>
          </a:p>
          <a:p>
            <a:r>
              <a:rPr lang="en-US" baseline="0" dirty="0" smtClean="0"/>
              <a:t>Partnership – always use community input, ask for community contribution to project</a:t>
            </a:r>
          </a:p>
          <a:p>
            <a:r>
              <a:rPr lang="en-US" baseline="0" dirty="0" smtClean="0"/>
              <a:t>Sustainability – use local materials and skilled/unskilled labor</a:t>
            </a:r>
          </a:p>
          <a:p>
            <a:r>
              <a:rPr lang="en-US" baseline="0" dirty="0" smtClean="0"/>
              <a:t>Education – share all technology and techniques used with the community so they can replicate the product</a:t>
            </a:r>
          </a:p>
          <a:p>
            <a:r>
              <a:rPr lang="en-US" baseline="0" dirty="0" smtClean="0"/>
              <a:t>Theory – jumpstart the local economy so our support will no longer be necessary in the future</a:t>
            </a:r>
            <a:endParaRPr lang="en-US" dirty="0"/>
          </a:p>
        </p:txBody>
      </p:sp>
      <p:sp>
        <p:nvSpPr>
          <p:cNvPr id="4" name="Slide Number Placeholder 3"/>
          <p:cNvSpPr>
            <a:spLocks noGrp="1"/>
          </p:cNvSpPr>
          <p:nvPr>
            <p:ph type="sldNum" sz="quarter" idx="10"/>
          </p:nvPr>
        </p:nvSpPr>
        <p:spPr/>
        <p:txBody>
          <a:bodyPr/>
          <a:lstStyle/>
          <a:p>
            <a:fld id="{20B33836-99B6-41C7-A255-77AA8C89AD59}" type="slidenum">
              <a:rPr lang="en-US" smtClean="0"/>
              <a:t>4</a:t>
            </a:fld>
            <a:endParaRPr lang="en-US"/>
          </a:p>
        </p:txBody>
      </p:sp>
    </p:spTree>
    <p:extLst>
      <p:ext uri="{BB962C8B-B14F-4D97-AF65-F5344CB8AC3E}">
        <p14:creationId xmlns:p14="http://schemas.microsoft.com/office/powerpoint/2010/main" val="39103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started in 1998.</a:t>
            </a:r>
          </a:p>
          <a:p>
            <a:r>
              <a:rPr lang="en-US" baseline="0" dirty="0" smtClean="0"/>
              <a:t>-Some major groups involved include UNICEF and WHO</a:t>
            </a:r>
          </a:p>
          <a:p>
            <a:r>
              <a:rPr lang="en-US" baseline="0" dirty="0" smtClean="0"/>
              <a:t>-The goal was to reduce cases of malaria by 50% in Africa by 2010</a:t>
            </a:r>
          </a:p>
          <a:p>
            <a:r>
              <a:rPr lang="en-US" baseline="0" dirty="0" smtClean="0"/>
              <a:t>-The effort was going to require $1.9 Billion a year though according to WHO</a:t>
            </a:r>
            <a:endParaRPr lang="en-US" dirty="0"/>
          </a:p>
        </p:txBody>
      </p:sp>
      <p:sp>
        <p:nvSpPr>
          <p:cNvPr id="4" name="Slide Number Placeholder 3"/>
          <p:cNvSpPr>
            <a:spLocks noGrp="1"/>
          </p:cNvSpPr>
          <p:nvPr>
            <p:ph type="sldNum" sz="quarter" idx="10"/>
          </p:nvPr>
        </p:nvSpPr>
        <p:spPr/>
        <p:txBody>
          <a:bodyPr/>
          <a:lstStyle/>
          <a:p>
            <a:fld id="{20B33836-99B6-41C7-A255-77AA8C89AD59}" type="slidenum">
              <a:rPr lang="en-US" smtClean="0"/>
              <a:t>6</a:t>
            </a:fld>
            <a:endParaRPr lang="en-US"/>
          </a:p>
        </p:txBody>
      </p:sp>
    </p:spTree>
    <p:extLst>
      <p:ext uri="{BB962C8B-B14F-4D97-AF65-F5344CB8AC3E}">
        <p14:creationId xmlns:p14="http://schemas.microsoft.com/office/powerpoint/2010/main" val="204203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 amount</a:t>
            </a:r>
            <a:r>
              <a:rPr lang="en-US" baseline="0" dirty="0" smtClean="0"/>
              <a:t> generated by 2002 in a year was $200 Million</a:t>
            </a:r>
          </a:p>
          <a:p>
            <a:r>
              <a:rPr lang="en-US" baseline="0" dirty="0" smtClean="0"/>
              <a:t>-By 2004: The opposite happens, Malaria goes up by 12%</a:t>
            </a:r>
          </a:p>
          <a:p>
            <a:r>
              <a:rPr lang="en-US" baseline="0" dirty="0" smtClean="0"/>
              <a:t>-Political roadblocks begin to occur: Due to lack of money, cheap drugs were being used along with cheap mosquito nets.</a:t>
            </a:r>
            <a:endParaRPr lang="en-US" dirty="0"/>
          </a:p>
        </p:txBody>
      </p:sp>
      <p:sp>
        <p:nvSpPr>
          <p:cNvPr id="4" name="Slide Number Placeholder 3"/>
          <p:cNvSpPr>
            <a:spLocks noGrp="1"/>
          </p:cNvSpPr>
          <p:nvPr>
            <p:ph type="sldNum" sz="quarter" idx="10"/>
          </p:nvPr>
        </p:nvSpPr>
        <p:spPr/>
        <p:txBody>
          <a:bodyPr/>
          <a:lstStyle/>
          <a:p>
            <a:fld id="{20B33836-99B6-41C7-A255-77AA8C89AD59}" type="slidenum">
              <a:rPr lang="en-US" smtClean="0"/>
              <a:t>7</a:t>
            </a:fld>
            <a:endParaRPr lang="en-US"/>
          </a:p>
        </p:txBody>
      </p:sp>
    </p:spTree>
    <p:extLst>
      <p:ext uri="{BB962C8B-B14F-4D97-AF65-F5344CB8AC3E}">
        <p14:creationId xmlns:p14="http://schemas.microsoft.com/office/powerpoint/2010/main" val="325109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was proposed</a:t>
            </a:r>
            <a:r>
              <a:rPr lang="en-US" baseline="0" dirty="0" smtClean="0"/>
              <a:t> in 1950’s by the British.</a:t>
            </a:r>
          </a:p>
          <a:p>
            <a:r>
              <a:rPr lang="en-US" baseline="0" dirty="0" smtClean="0"/>
              <a:t>-Finally started in 1986 by the World Bank</a:t>
            </a:r>
          </a:p>
          <a:p>
            <a:r>
              <a:rPr lang="en-US" baseline="0" dirty="0" smtClean="0"/>
              <a:t>-Goal: Divert fresh water to South Africa to generate hydroelectricity and typical water uses for the country.</a:t>
            </a:r>
          </a:p>
          <a:p>
            <a:r>
              <a:rPr lang="en-US" baseline="0" dirty="0" smtClean="0"/>
              <a:t>-Most of project was going to divert very large amounts of water for the dam being put in place.  </a:t>
            </a:r>
          </a:p>
          <a:p>
            <a:r>
              <a:rPr lang="en-US" baseline="0" dirty="0" smtClean="0"/>
              <a:t>-Many people were going to be affected by the diversion, but they were to be compensated.</a:t>
            </a:r>
          </a:p>
        </p:txBody>
      </p:sp>
      <p:sp>
        <p:nvSpPr>
          <p:cNvPr id="4" name="Slide Number Placeholder 3"/>
          <p:cNvSpPr>
            <a:spLocks noGrp="1"/>
          </p:cNvSpPr>
          <p:nvPr>
            <p:ph type="sldNum" sz="quarter" idx="10"/>
          </p:nvPr>
        </p:nvSpPr>
        <p:spPr/>
        <p:txBody>
          <a:bodyPr/>
          <a:lstStyle/>
          <a:p>
            <a:fld id="{20B33836-99B6-41C7-A255-77AA8C89AD59}" type="slidenum">
              <a:rPr lang="en-US" smtClean="0"/>
              <a:t>8</a:t>
            </a:fld>
            <a:endParaRPr lang="en-US"/>
          </a:p>
        </p:txBody>
      </p:sp>
    </p:spTree>
    <p:extLst>
      <p:ext uri="{BB962C8B-B14F-4D97-AF65-F5344CB8AC3E}">
        <p14:creationId xmlns:p14="http://schemas.microsoft.com/office/powerpoint/2010/main" val="177948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shut down in 2003.</a:t>
            </a:r>
          </a:p>
          <a:p>
            <a:r>
              <a:rPr lang="en-US" dirty="0" smtClean="0"/>
              <a:t>-Project got too expensive.</a:t>
            </a:r>
          </a:p>
          <a:p>
            <a:r>
              <a:rPr lang="en-US" dirty="0" smtClean="0"/>
              <a:t>-South</a:t>
            </a:r>
            <a:r>
              <a:rPr lang="en-US" baseline="0" dirty="0" smtClean="0"/>
              <a:t> Africans couldn’t afford the electric or the water from the project.</a:t>
            </a:r>
          </a:p>
          <a:p>
            <a:r>
              <a:rPr lang="en-US" baseline="0" dirty="0" smtClean="0"/>
              <a:t>-The people were never compensated that were supposed to be.</a:t>
            </a:r>
          </a:p>
          <a:p>
            <a:r>
              <a:rPr lang="en-US" baseline="0" dirty="0" smtClean="0"/>
              <a:t>-Political Corruption got involved.</a:t>
            </a:r>
          </a:p>
          <a:p>
            <a:r>
              <a:rPr lang="en-US" baseline="0" dirty="0" smtClean="0"/>
              <a:t>-3 large construction firms involved with it were accused to fraud.  </a:t>
            </a:r>
          </a:p>
          <a:p>
            <a:r>
              <a:rPr lang="en-US" baseline="0" dirty="0" smtClean="0"/>
              <a:t>-</a:t>
            </a:r>
            <a:r>
              <a:rPr lang="en-US" baseline="0" dirty="0" err="1" smtClean="0"/>
              <a:t>Masupa</a:t>
            </a:r>
            <a:r>
              <a:rPr lang="en-US" baseline="0" dirty="0" smtClean="0"/>
              <a:t> Sole, chief of the project, was accused of 16 accounts of bribery and 2 accounts of fraud</a:t>
            </a:r>
          </a:p>
          <a:p>
            <a:r>
              <a:rPr lang="en-US" baseline="0" dirty="0" smtClean="0"/>
              <a:t>-Sentenced to 15yrs in prison, shortened to 3 </a:t>
            </a:r>
            <a:r>
              <a:rPr lang="en-US" baseline="0" dirty="0" err="1" smtClean="0"/>
              <a:t>yrs</a:t>
            </a:r>
            <a:r>
              <a:rPr lang="en-US" baseline="0" dirty="0" smtClean="0"/>
              <a:t> in 2002</a:t>
            </a:r>
          </a:p>
          <a:p>
            <a:r>
              <a:rPr lang="en-US" baseline="0" dirty="0" smtClean="0"/>
              <a:t>-Project </a:t>
            </a:r>
            <a:r>
              <a:rPr lang="en-US" baseline="0" dirty="0" err="1" smtClean="0"/>
              <a:t>kickstarted</a:t>
            </a:r>
            <a:r>
              <a:rPr lang="en-US" baseline="0" dirty="0" smtClean="0"/>
              <a:t> in 2007</a:t>
            </a:r>
          </a:p>
          <a:p>
            <a:r>
              <a:rPr lang="en-US" baseline="0" dirty="0" smtClean="0"/>
              <a:t>-Sole reinstated to chief of the project</a:t>
            </a:r>
          </a:p>
        </p:txBody>
      </p:sp>
      <p:sp>
        <p:nvSpPr>
          <p:cNvPr id="4" name="Slide Number Placeholder 3"/>
          <p:cNvSpPr>
            <a:spLocks noGrp="1"/>
          </p:cNvSpPr>
          <p:nvPr>
            <p:ph type="sldNum" sz="quarter" idx="10"/>
          </p:nvPr>
        </p:nvSpPr>
        <p:spPr/>
        <p:txBody>
          <a:bodyPr/>
          <a:lstStyle/>
          <a:p>
            <a:fld id="{20B33836-99B6-41C7-A255-77AA8C89AD59}" type="slidenum">
              <a:rPr lang="en-US" smtClean="0"/>
              <a:t>9</a:t>
            </a:fld>
            <a:endParaRPr lang="en-US"/>
          </a:p>
        </p:txBody>
      </p:sp>
    </p:spTree>
    <p:extLst>
      <p:ext uri="{BB962C8B-B14F-4D97-AF65-F5344CB8AC3E}">
        <p14:creationId xmlns:p14="http://schemas.microsoft.com/office/powerpoint/2010/main" val="130883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Lake </a:t>
            </a:r>
            <a:r>
              <a:rPr lang="en-US" sz="1200" b="1" kern="1200" dirty="0" err="1" smtClean="0">
                <a:solidFill>
                  <a:schemeClr val="tx1"/>
                </a:solidFill>
                <a:effectLst/>
                <a:latin typeface="+mn-lt"/>
                <a:ea typeface="+mn-ea"/>
                <a:cs typeface="+mn-cs"/>
              </a:rPr>
              <a:t>Trukana</a:t>
            </a:r>
            <a:r>
              <a:rPr lang="en-US" sz="1200" b="1" kern="1200" dirty="0" smtClean="0">
                <a:solidFill>
                  <a:schemeClr val="tx1"/>
                </a:solidFill>
                <a:effectLst/>
                <a:latin typeface="+mn-lt"/>
                <a:ea typeface="+mn-ea"/>
                <a:cs typeface="+mn-cs"/>
              </a:rPr>
              <a:t> Fish Processing Plant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Poor consultation with communities, a lack of monitoring progress, Turkana’s economic remoteness, a pastoral way of life unsuited to fishing and a diplomatic row between Norway and ex-president Daniel </a:t>
            </a:r>
            <a:r>
              <a:rPr lang="en-US" sz="1200" kern="1200" dirty="0" err="1" smtClean="0">
                <a:solidFill>
                  <a:schemeClr val="tx1"/>
                </a:solidFill>
                <a:effectLst/>
                <a:latin typeface="+mn-lt"/>
                <a:ea typeface="+mn-ea"/>
                <a:cs typeface="+mn-cs"/>
              </a:rPr>
              <a:t>arap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Moi</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Moi</a:t>
            </a:r>
            <a:r>
              <a:rPr lang="en-US" sz="1200" kern="1200" dirty="0" smtClean="0">
                <a:solidFill>
                  <a:schemeClr val="tx1"/>
                </a:solidFill>
                <a:effectLst/>
                <a:latin typeface="+mn-lt"/>
                <a:ea typeface="+mn-ea"/>
                <a:cs typeface="+mn-cs"/>
              </a:rPr>
              <a:t> briefly broke off diplomatic ties with Norway in 1990 after accusing it of sheltering dissident politicians.  Ties were restored in 1994 but development aid resumed only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2004.  </a:t>
            </a:r>
            <a:r>
              <a:rPr lang="en-US" sz="1200" kern="1200" dirty="0" err="1" smtClean="0">
                <a:solidFill>
                  <a:schemeClr val="tx1"/>
                </a:solidFill>
                <a:effectLst/>
                <a:latin typeface="+mn-lt"/>
                <a:ea typeface="+mn-ea"/>
                <a:cs typeface="+mn-cs"/>
              </a:rPr>
              <a:t>Soegaard</a:t>
            </a:r>
            <a:r>
              <a:rPr lang="en-US" sz="1200" kern="1200" dirty="0" smtClean="0">
                <a:solidFill>
                  <a:schemeClr val="tx1"/>
                </a:solidFill>
                <a:effectLst/>
                <a:latin typeface="+mn-lt"/>
                <a:ea typeface="+mn-ea"/>
                <a:cs typeface="+mn-cs"/>
              </a:rPr>
              <a:t> did not know how much money was pumped into the factory itself, but estimated that Norway spent about 1 billion Norwegian crowns ($152 million) in today’s money in Turkana over 20 years, on the factory and regional community projects.</a:t>
            </a:r>
          </a:p>
          <a:p>
            <a:r>
              <a:rPr lang="en-US" sz="1200" kern="1200" dirty="0" smtClean="0">
                <a:solidFill>
                  <a:schemeClr val="tx1"/>
                </a:solidFill>
                <a:effectLst/>
                <a:latin typeface="+mn-lt"/>
                <a:ea typeface="+mn-ea"/>
                <a:cs typeface="+mn-cs"/>
              </a:rPr>
              <a:t>Despite living near one of Africa’s biggest lakes, the Turkana people traditionally do not fish.  Like other Nilotic peoples in the Horn of Africa, they are semi-nomadic pastoralists who live off the milk, blood and meat of their herds. Even today, few Turkana fish commercially.  “If you fish it means you are poor because you have no livestock,” said Philip </a:t>
            </a:r>
            <a:r>
              <a:rPr lang="en-US" sz="1200" kern="1200" dirty="0" err="1" smtClean="0">
                <a:solidFill>
                  <a:schemeClr val="tx1"/>
                </a:solidFill>
                <a:effectLst/>
                <a:latin typeface="+mn-lt"/>
                <a:ea typeface="+mn-ea"/>
                <a:cs typeface="+mn-cs"/>
              </a:rPr>
              <a:t>Ayane</a:t>
            </a:r>
            <a:r>
              <a:rPr lang="en-US" sz="1200" kern="1200" dirty="0" smtClean="0">
                <a:solidFill>
                  <a:schemeClr val="tx1"/>
                </a:solidFill>
                <a:effectLst/>
                <a:latin typeface="+mn-lt"/>
                <a:ea typeface="+mn-ea"/>
                <a:cs typeface="+mn-cs"/>
              </a:rPr>
              <a:t>, 22, who lives in the remote village of </a:t>
            </a:r>
            <a:r>
              <a:rPr lang="en-US" sz="1200" kern="1200" dirty="0" err="1" smtClean="0">
                <a:solidFill>
                  <a:schemeClr val="tx1"/>
                </a:solidFill>
                <a:effectLst/>
                <a:latin typeface="+mn-lt"/>
                <a:ea typeface="+mn-ea"/>
                <a:cs typeface="+mn-cs"/>
              </a:rPr>
              <a:t>Nandapal</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project was designed in 1971 to provide jobs to the Turkana people through fishing and fish processing for export. However, the Turkana are nomads with no history of fishing or eating fish. The plant was completed and operated for a few days, but was quickly shut down. The cost to operate the freezers and the demand for clean water in the desert were too high. It remains a "white elephant" in Kenya's arid northwest.</a:t>
            </a:r>
          </a:p>
          <a:p>
            <a:endParaRPr lang="en-US" dirty="0"/>
          </a:p>
        </p:txBody>
      </p:sp>
      <p:sp>
        <p:nvSpPr>
          <p:cNvPr id="4" name="Slide Number Placeholder 3"/>
          <p:cNvSpPr>
            <a:spLocks noGrp="1"/>
          </p:cNvSpPr>
          <p:nvPr>
            <p:ph type="sldNum" sz="quarter" idx="10"/>
          </p:nvPr>
        </p:nvSpPr>
        <p:spPr/>
        <p:txBody>
          <a:bodyPr/>
          <a:lstStyle/>
          <a:p>
            <a:fld id="{20B33836-99B6-41C7-A255-77AA8C89AD59}" type="slidenum">
              <a:rPr lang="en-US" smtClean="0"/>
              <a:t>11</a:t>
            </a:fld>
            <a:endParaRPr lang="en-US"/>
          </a:p>
        </p:txBody>
      </p:sp>
    </p:spTree>
    <p:extLst>
      <p:ext uri="{BB962C8B-B14F-4D97-AF65-F5344CB8AC3E}">
        <p14:creationId xmlns:p14="http://schemas.microsoft.com/office/powerpoint/2010/main" val="268069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Mogadishu</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Lack of military presence in Somalia allowed for </a:t>
            </a:r>
            <a:r>
              <a:rPr lang="en-US" sz="1200" kern="1200" dirty="0" err="1" smtClean="0">
                <a:solidFill>
                  <a:schemeClr val="tx1"/>
                </a:solidFill>
                <a:effectLst/>
                <a:latin typeface="+mn-lt"/>
                <a:ea typeface="+mn-ea"/>
                <a:cs typeface="+mn-cs"/>
              </a:rPr>
              <a:t>Aidid</a:t>
            </a:r>
            <a:r>
              <a:rPr lang="en-US" sz="1200" kern="1200" dirty="0" smtClean="0">
                <a:solidFill>
                  <a:schemeClr val="tx1"/>
                </a:solidFill>
                <a:effectLst/>
                <a:latin typeface="+mn-lt"/>
                <a:ea typeface="+mn-ea"/>
                <a:cs typeface="+mn-cs"/>
              </a:rPr>
              <a:t> to assume control of the Somali government and use the “relief efforts” for his own causes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food and money donations either didn’t make it to the Somali government or were sold by the government to buy weapons so they could assert their power over the people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lack of a food distribution system by the donators allowed the Somali government to easily seize control of any donations</a:t>
            </a:r>
          </a:p>
          <a:p>
            <a:endParaRPr lang="en-US" dirty="0"/>
          </a:p>
        </p:txBody>
      </p:sp>
      <p:sp>
        <p:nvSpPr>
          <p:cNvPr id="4" name="Slide Number Placeholder 3"/>
          <p:cNvSpPr>
            <a:spLocks noGrp="1"/>
          </p:cNvSpPr>
          <p:nvPr>
            <p:ph type="sldNum" sz="quarter" idx="10"/>
          </p:nvPr>
        </p:nvSpPr>
        <p:spPr/>
        <p:txBody>
          <a:bodyPr/>
          <a:lstStyle/>
          <a:p>
            <a:fld id="{20B33836-99B6-41C7-A255-77AA8C89AD59}" type="slidenum">
              <a:rPr lang="en-US" smtClean="0"/>
              <a:t>13</a:t>
            </a:fld>
            <a:endParaRPr lang="en-US"/>
          </a:p>
        </p:txBody>
      </p:sp>
    </p:spTree>
    <p:extLst>
      <p:ext uri="{BB962C8B-B14F-4D97-AF65-F5344CB8AC3E}">
        <p14:creationId xmlns:p14="http://schemas.microsoft.com/office/powerpoint/2010/main" val="259563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946A24-0CE8-425B-849A-98CCC65783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365721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46A24-0CE8-425B-849A-98CCC65783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253241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46A24-0CE8-425B-849A-98CCC65783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287527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46A24-0CE8-425B-849A-98CCC65783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9080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46A24-0CE8-425B-849A-98CCC65783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407175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946A24-0CE8-425B-849A-98CCC65783D5}"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411608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946A24-0CE8-425B-849A-98CCC65783D5}" type="datetimeFigureOut">
              <a:rPr lang="en-US" smtClean="0"/>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283542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46A24-0CE8-425B-849A-98CCC65783D5}" type="datetimeFigureOut">
              <a:rPr lang="en-US" smtClean="0"/>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58935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46A24-0CE8-425B-849A-98CCC65783D5}" type="datetimeFigureOut">
              <a:rPr lang="en-US" smtClean="0"/>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219054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46A24-0CE8-425B-849A-98CCC65783D5}"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378957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46A24-0CE8-425B-849A-98CCC65783D5}"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53C56-DCAE-4815-800D-91448CAD6E5C}" type="slidenum">
              <a:rPr lang="en-US" smtClean="0"/>
              <a:t>‹#›</a:t>
            </a:fld>
            <a:endParaRPr lang="en-US"/>
          </a:p>
        </p:txBody>
      </p:sp>
    </p:spTree>
    <p:extLst>
      <p:ext uri="{BB962C8B-B14F-4D97-AF65-F5344CB8AC3E}">
        <p14:creationId xmlns:p14="http://schemas.microsoft.com/office/powerpoint/2010/main" val="50926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46A24-0CE8-425B-849A-98CCC65783D5}" type="datetimeFigureOut">
              <a:rPr lang="en-US" smtClean="0"/>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53C56-DCAE-4815-800D-91448CAD6E5C}" type="slidenum">
              <a:rPr lang="en-US" smtClean="0"/>
              <a:t>‹#›</a:t>
            </a:fld>
            <a:endParaRPr lang="en-US"/>
          </a:p>
        </p:txBody>
      </p:sp>
    </p:spTree>
    <p:extLst>
      <p:ext uri="{BB962C8B-B14F-4D97-AF65-F5344CB8AC3E}">
        <p14:creationId xmlns:p14="http://schemas.microsoft.com/office/powerpoint/2010/main" val="425850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972" r="22361"/>
          <a:stretch/>
        </p:blipFill>
        <p:spPr>
          <a:xfrm>
            <a:off x="0" y="0"/>
            <a:ext cx="9144000" cy="6858000"/>
          </a:xfrm>
          <a:prstGeom prst="rect">
            <a:avLst/>
          </a:prstGeom>
        </p:spPr>
      </p:pic>
      <p:sp>
        <p:nvSpPr>
          <p:cNvPr id="2" name="Title 1"/>
          <p:cNvSpPr>
            <a:spLocks noGrp="1"/>
          </p:cNvSpPr>
          <p:nvPr>
            <p:ph type="ctrTitle"/>
          </p:nvPr>
        </p:nvSpPr>
        <p:spPr>
          <a:xfrm>
            <a:off x="685800" y="457200"/>
            <a:ext cx="7772400" cy="1470025"/>
          </a:xfrm>
        </p:spPr>
        <p:txBody>
          <a:bodyPr/>
          <a:lstStyle/>
          <a:p>
            <a:r>
              <a:rPr lang="en-US" dirty="0" smtClean="0">
                <a:latin typeface="Gloucester MT Extra Condensed" pitchFamily="18" charset="0"/>
              </a:rPr>
              <a:t>Alternative Aid to Africa: A Two-Way Street</a:t>
            </a:r>
            <a:endParaRPr lang="en-US" dirty="0">
              <a:latin typeface="Gloucester MT Extra Condensed" pitchFamily="18" charset="0"/>
            </a:endParaRPr>
          </a:p>
        </p:txBody>
      </p:sp>
      <p:sp>
        <p:nvSpPr>
          <p:cNvPr id="3" name="Subtitle 2"/>
          <p:cNvSpPr>
            <a:spLocks noGrp="1"/>
          </p:cNvSpPr>
          <p:nvPr>
            <p:ph type="subTitle" idx="1"/>
          </p:nvPr>
        </p:nvSpPr>
        <p:spPr>
          <a:xfrm>
            <a:off x="1371600" y="1905000"/>
            <a:ext cx="6400800" cy="1295400"/>
          </a:xfrm>
        </p:spPr>
        <p:txBody>
          <a:bodyPr>
            <a:normAutofit/>
          </a:bodyPr>
          <a:lstStyle/>
          <a:p>
            <a:r>
              <a:rPr lang="en-US" dirty="0" smtClean="0">
                <a:solidFill>
                  <a:schemeClr val="tx1"/>
                </a:solidFill>
                <a:latin typeface="Gloucester MT Extra Condensed" pitchFamily="18" charset="0"/>
                <a:ea typeface="BatangChe" pitchFamily="49" charset="-127"/>
              </a:rPr>
              <a:t>Engineers Without Borders – University of Cincinnati</a:t>
            </a:r>
          </a:p>
          <a:p>
            <a:r>
              <a:rPr lang="en-US" dirty="0" smtClean="0">
                <a:solidFill>
                  <a:schemeClr val="tx1"/>
                </a:solidFill>
                <a:latin typeface="Gloucester MT Extra Condensed" pitchFamily="18" charset="0"/>
                <a:ea typeface="BatangChe" pitchFamily="49" charset="-127"/>
              </a:rPr>
              <a:t>Alex Jones, Kevin </a:t>
            </a:r>
            <a:r>
              <a:rPr lang="en-US" dirty="0" err="1" smtClean="0">
                <a:solidFill>
                  <a:schemeClr val="tx1"/>
                </a:solidFill>
                <a:latin typeface="Gloucester MT Extra Condensed" pitchFamily="18" charset="0"/>
                <a:ea typeface="BatangChe" pitchFamily="49" charset="-127"/>
              </a:rPr>
              <a:t>Knollman</a:t>
            </a:r>
            <a:r>
              <a:rPr lang="en-US" dirty="0" smtClean="0">
                <a:solidFill>
                  <a:schemeClr val="tx1"/>
                </a:solidFill>
                <a:latin typeface="Gloucester MT Extra Condensed" pitchFamily="18" charset="0"/>
                <a:ea typeface="BatangChe" pitchFamily="49" charset="-127"/>
              </a:rPr>
              <a:t>, and Max </a:t>
            </a:r>
            <a:r>
              <a:rPr lang="en-US" dirty="0" err="1" smtClean="0">
                <a:solidFill>
                  <a:schemeClr val="tx1"/>
                </a:solidFill>
                <a:latin typeface="Gloucester MT Extra Condensed" pitchFamily="18" charset="0"/>
                <a:ea typeface="BatangChe" pitchFamily="49" charset="-127"/>
              </a:rPr>
              <a:t>Poyle</a:t>
            </a:r>
            <a:endParaRPr lang="en-US" dirty="0">
              <a:solidFill>
                <a:schemeClr val="tx1"/>
              </a:solidFill>
              <a:latin typeface="Gloucester MT Extra Condensed" pitchFamily="18" charset="0"/>
              <a:ea typeface="BatangChe" pitchFamily="49" charset="-127"/>
            </a:endParaRPr>
          </a:p>
        </p:txBody>
      </p:sp>
    </p:spTree>
    <p:extLst>
      <p:ext uri="{BB962C8B-B14F-4D97-AF65-F5344CB8AC3E}">
        <p14:creationId xmlns:p14="http://schemas.microsoft.com/office/powerpoint/2010/main" val="1317315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766" r="9310"/>
          <a:stretch/>
        </p:blipFill>
        <p:spPr>
          <a:xfrm>
            <a:off x="0" y="0"/>
            <a:ext cx="9144000" cy="6858000"/>
          </a:xfrm>
          <a:prstGeom prst="rect">
            <a:avLst/>
          </a:prstGeom>
        </p:spPr>
      </p:pic>
      <p:sp>
        <p:nvSpPr>
          <p:cNvPr id="2" name="TextBox 1"/>
          <p:cNvSpPr txBox="1"/>
          <p:nvPr/>
        </p:nvSpPr>
        <p:spPr>
          <a:xfrm>
            <a:off x="2057400" y="148679"/>
            <a:ext cx="5762411" cy="769441"/>
          </a:xfrm>
          <a:prstGeom prst="rect">
            <a:avLst/>
          </a:prstGeom>
          <a:noFill/>
        </p:spPr>
        <p:txBody>
          <a:bodyPr wrap="none" rtlCol="0">
            <a:spAutoFit/>
          </a:bodyPr>
          <a:lstStyle/>
          <a:p>
            <a:r>
              <a:rPr lang="en-US" sz="4400" dirty="0" smtClean="0">
                <a:latin typeface="Gloucester MT Extra Condensed" pitchFamily="18" charset="0"/>
              </a:rPr>
              <a:t>Lake Turkana Fish Processing Plant</a:t>
            </a:r>
            <a:endParaRPr lang="en-US" sz="4400" dirty="0">
              <a:latin typeface="Gloucester MT Extra Condensed" pitchFamily="18" charset="0"/>
            </a:endParaRPr>
          </a:p>
        </p:txBody>
      </p:sp>
      <p:sp>
        <p:nvSpPr>
          <p:cNvPr id="5" name="Content Placeholder 4"/>
          <p:cNvSpPr>
            <a:spLocks noGrp="1"/>
          </p:cNvSpPr>
          <p:nvPr>
            <p:ph idx="1"/>
          </p:nvPr>
        </p:nvSpPr>
        <p:spPr>
          <a:xfrm>
            <a:off x="4938605" y="1981200"/>
            <a:ext cx="4114800" cy="4572000"/>
          </a:xfrm>
        </p:spPr>
        <p:txBody>
          <a:bodyPr/>
          <a:lstStyle/>
          <a:p>
            <a:r>
              <a:rPr lang="en-US" dirty="0" smtClean="0">
                <a:latin typeface="Gloucester MT Extra Condensed" pitchFamily="18" charset="0"/>
              </a:rPr>
              <a:t>Donor: Norwegian Government</a:t>
            </a:r>
            <a:endParaRPr lang="en-US" dirty="0">
              <a:latin typeface="Gloucester MT Extra Condensed" pitchFamily="18" charset="0"/>
            </a:endParaRPr>
          </a:p>
          <a:p>
            <a:r>
              <a:rPr lang="en-US" dirty="0" smtClean="0">
                <a:latin typeface="Gloucester MT Extra Condensed" pitchFamily="18" charset="0"/>
              </a:rPr>
              <a:t>Cost: $22 Million</a:t>
            </a:r>
            <a:endParaRPr lang="en-US" dirty="0">
              <a:latin typeface="Gloucester MT Extra Condensed" pitchFamily="18" charset="0"/>
            </a:endParaRPr>
          </a:p>
          <a:p>
            <a:r>
              <a:rPr lang="en-US" dirty="0" smtClean="0">
                <a:latin typeface="Gloucester MT Extra Condensed" pitchFamily="18" charset="0"/>
              </a:rPr>
              <a:t>Goal was to provide jobs and income for Kenyan people</a:t>
            </a:r>
            <a:endParaRPr lang="en-US" dirty="0">
              <a:latin typeface="Gloucester MT Extra Condensed"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 y="1828800"/>
            <a:ext cx="3947160" cy="26982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288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66" r="9310"/>
          <a:stretch/>
        </p:blipFill>
        <p:spPr>
          <a:xfrm>
            <a:off x="0" y="0"/>
            <a:ext cx="9144000" cy="6858000"/>
          </a:xfrm>
          <a:prstGeom prst="rect">
            <a:avLst/>
          </a:prstGeom>
        </p:spPr>
      </p:pic>
      <p:sp>
        <p:nvSpPr>
          <p:cNvPr id="2" name="TextBox 1"/>
          <p:cNvSpPr txBox="1"/>
          <p:nvPr/>
        </p:nvSpPr>
        <p:spPr>
          <a:xfrm>
            <a:off x="3276600" y="304800"/>
            <a:ext cx="3472425" cy="769441"/>
          </a:xfrm>
          <a:prstGeom prst="rect">
            <a:avLst/>
          </a:prstGeom>
          <a:noFill/>
        </p:spPr>
        <p:txBody>
          <a:bodyPr wrap="none" rtlCol="0">
            <a:spAutoFit/>
          </a:bodyPr>
          <a:lstStyle/>
          <a:p>
            <a:r>
              <a:rPr lang="en-US" sz="4400" dirty="0" smtClean="0">
                <a:latin typeface="Gloucester MT Extra Condensed" pitchFamily="18" charset="0"/>
              </a:rPr>
              <a:t>No Fish in the Desert</a:t>
            </a:r>
            <a:endParaRPr lang="en-US" sz="4400" dirty="0">
              <a:latin typeface="Gloucester MT Extra Condensed" pitchFamily="18" charset="0"/>
            </a:endParaRPr>
          </a:p>
        </p:txBody>
      </p:sp>
      <p:sp>
        <p:nvSpPr>
          <p:cNvPr id="5" name="Content Placeholder 4"/>
          <p:cNvSpPr>
            <a:spLocks noGrp="1"/>
          </p:cNvSpPr>
          <p:nvPr>
            <p:ph idx="1"/>
          </p:nvPr>
        </p:nvSpPr>
        <p:spPr>
          <a:xfrm>
            <a:off x="437909" y="2286000"/>
            <a:ext cx="4114800" cy="4724400"/>
          </a:xfrm>
        </p:spPr>
        <p:txBody>
          <a:bodyPr/>
          <a:lstStyle/>
          <a:p>
            <a:r>
              <a:rPr lang="en-US" dirty="0" smtClean="0">
                <a:latin typeface="Gloucester MT Extra Condensed" pitchFamily="18" charset="0"/>
              </a:rPr>
              <a:t>Lack of research by Norway</a:t>
            </a:r>
            <a:endParaRPr lang="en-US" dirty="0">
              <a:latin typeface="Gloucester MT Extra Condensed" pitchFamily="18" charset="0"/>
            </a:endParaRPr>
          </a:p>
          <a:p>
            <a:r>
              <a:rPr lang="en-US" dirty="0" smtClean="0">
                <a:latin typeface="Gloucester MT Extra Condensed" pitchFamily="18" charset="0"/>
              </a:rPr>
              <a:t>Separation of Norway and then-president Daniel </a:t>
            </a:r>
            <a:r>
              <a:rPr lang="en-US" dirty="0" err="1" smtClean="0">
                <a:latin typeface="Gloucester MT Extra Condensed" pitchFamily="18" charset="0"/>
              </a:rPr>
              <a:t>Arap</a:t>
            </a:r>
            <a:r>
              <a:rPr lang="en-US" dirty="0" smtClean="0">
                <a:latin typeface="Gloucester MT Extra Condensed" pitchFamily="18" charset="0"/>
              </a:rPr>
              <a:t> </a:t>
            </a:r>
            <a:r>
              <a:rPr lang="en-US" dirty="0" err="1" smtClean="0">
                <a:latin typeface="Gloucester MT Extra Condensed" pitchFamily="18" charset="0"/>
              </a:rPr>
              <a:t>Moi</a:t>
            </a:r>
            <a:endParaRPr lang="en-US" dirty="0">
              <a:latin typeface="Gloucester MT Extra Condensed" pitchFamily="18" charset="0"/>
            </a:endParaRPr>
          </a:p>
          <a:p>
            <a:r>
              <a:rPr lang="en-US" dirty="0" smtClean="0">
                <a:latin typeface="Gloucester MT Extra Condensed" pitchFamily="18" charset="0"/>
              </a:rPr>
              <a:t>Poor consultation with communities</a:t>
            </a:r>
            <a:endParaRPr lang="en-US" dirty="0">
              <a:latin typeface="Gloucester MT Extra Condensed"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325" y="2286000"/>
            <a:ext cx="4343400" cy="2606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2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66" r="9310"/>
          <a:stretch/>
        </p:blipFill>
        <p:spPr>
          <a:xfrm>
            <a:off x="0" y="0"/>
            <a:ext cx="9144000" cy="6858000"/>
          </a:xfrm>
          <a:prstGeom prst="rect">
            <a:avLst/>
          </a:prstGeom>
        </p:spPr>
      </p:pic>
      <p:sp>
        <p:nvSpPr>
          <p:cNvPr id="3" name="TextBox 2"/>
          <p:cNvSpPr txBox="1"/>
          <p:nvPr/>
        </p:nvSpPr>
        <p:spPr>
          <a:xfrm>
            <a:off x="3276600" y="228600"/>
            <a:ext cx="3290581" cy="769441"/>
          </a:xfrm>
          <a:prstGeom prst="rect">
            <a:avLst/>
          </a:prstGeom>
          <a:noFill/>
        </p:spPr>
        <p:txBody>
          <a:bodyPr wrap="none" rtlCol="0">
            <a:spAutoFit/>
          </a:bodyPr>
          <a:lstStyle/>
          <a:p>
            <a:r>
              <a:rPr lang="en-US" sz="4400" dirty="0" smtClean="0">
                <a:latin typeface="Gloucester MT Extra Condensed" pitchFamily="18" charset="0"/>
              </a:rPr>
              <a:t>Mogadishu, Somalia</a:t>
            </a:r>
            <a:endParaRPr lang="en-US" sz="4400" dirty="0">
              <a:latin typeface="Gloucester MT Extra Condensed" pitchFamily="18" charset="0"/>
            </a:endParaRPr>
          </a:p>
        </p:txBody>
      </p:sp>
      <p:sp>
        <p:nvSpPr>
          <p:cNvPr id="5" name="Content Placeholder 4"/>
          <p:cNvSpPr>
            <a:spLocks noGrp="1"/>
          </p:cNvSpPr>
          <p:nvPr>
            <p:ph idx="1"/>
          </p:nvPr>
        </p:nvSpPr>
        <p:spPr>
          <a:xfrm>
            <a:off x="473809" y="1981200"/>
            <a:ext cx="8229600" cy="4525963"/>
          </a:xfrm>
        </p:spPr>
        <p:txBody>
          <a:bodyPr/>
          <a:lstStyle/>
          <a:p>
            <a:r>
              <a:rPr lang="en-US" dirty="0" smtClean="0">
                <a:latin typeface="Gloucester MT Extra Condensed" pitchFamily="18" charset="0"/>
              </a:rPr>
              <a:t>Donors: Red Cross and U.N.</a:t>
            </a:r>
            <a:endParaRPr lang="en-US" dirty="0">
              <a:latin typeface="Gloucester MT Extra Condensed" pitchFamily="18" charset="0"/>
            </a:endParaRPr>
          </a:p>
          <a:p>
            <a:r>
              <a:rPr lang="en-US" dirty="0" smtClean="0">
                <a:latin typeface="Gloucester MT Extra Condensed" pitchFamily="18" charset="0"/>
              </a:rPr>
              <a:t>Large food donations for the Somali people</a:t>
            </a:r>
          </a:p>
          <a:p>
            <a:r>
              <a:rPr lang="en-US" dirty="0" smtClean="0">
                <a:latin typeface="Gloucester MT Extra Condensed" pitchFamily="18" charset="0"/>
              </a:rPr>
              <a:t>Millions of dollars in “relief efforts”</a:t>
            </a:r>
            <a:endParaRPr lang="en-US" dirty="0">
              <a:latin typeface="Gloucester MT Extra Condensed"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505200"/>
            <a:ext cx="3479800" cy="26098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96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66" r="9310"/>
          <a:stretch/>
        </p:blipFill>
        <p:spPr>
          <a:xfrm>
            <a:off x="0" y="0"/>
            <a:ext cx="9144000" cy="6858000"/>
          </a:xfrm>
          <a:prstGeom prst="rect">
            <a:avLst/>
          </a:prstGeom>
        </p:spPr>
      </p:pic>
      <p:sp>
        <p:nvSpPr>
          <p:cNvPr id="3" name="TextBox 2"/>
          <p:cNvSpPr txBox="1"/>
          <p:nvPr/>
        </p:nvSpPr>
        <p:spPr>
          <a:xfrm>
            <a:off x="3130330" y="522790"/>
            <a:ext cx="2930995" cy="769441"/>
          </a:xfrm>
          <a:prstGeom prst="rect">
            <a:avLst/>
          </a:prstGeom>
          <a:noFill/>
        </p:spPr>
        <p:txBody>
          <a:bodyPr wrap="none" rtlCol="0">
            <a:spAutoFit/>
          </a:bodyPr>
          <a:lstStyle/>
          <a:p>
            <a:r>
              <a:rPr lang="en-US" sz="4400" dirty="0" smtClean="0">
                <a:latin typeface="Gloucester MT Extra Condensed" pitchFamily="18" charset="0"/>
              </a:rPr>
              <a:t>Warlord Takeover</a:t>
            </a:r>
          </a:p>
        </p:txBody>
      </p:sp>
      <p:sp>
        <p:nvSpPr>
          <p:cNvPr id="5" name="Content Placeholder 4"/>
          <p:cNvSpPr>
            <a:spLocks noGrp="1"/>
          </p:cNvSpPr>
          <p:nvPr>
            <p:ph idx="1"/>
          </p:nvPr>
        </p:nvSpPr>
        <p:spPr>
          <a:xfrm>
            <a:off x="457200" y="1600200"/>
            <a:ext cx="4138627" cy="4648200"/>
          </a:xfrm>
        </p:spPr>
        <p:txBody>
          <a:bodyPr/>
          <a:lstStyle/>
          <a:p>
            <a:r>
              <a:rPr lang="en-US" dirty="0" smtClean="0">
                <a:latin typeface="Gloucester MT Extra Condensed" pitchFamily="18" charset="0"/>
              </a:rPr>
              <a:t>Lack of a constant U.N. or U.S. military presence</a:t>
            </a:r>
            <a:endParaRPr lang="en-US" dirty="0">
              <a:latin typeface="Gloucester MT Extra Condensed" pitchFamily="18" charset="0"/>
            </a:endParaRPr>
          </a:p>
          <a:p>
            <a:r>
              <a:rPr lang="en-US" dirty="0" smtClean="0">
                <a:latin typeface="Gloucester MT Extra Condensed" pitchFamily="18" charset="0"/>
              </a:rPr>
              <a:t>No food distribution center</a:t>
            </a:r>
            <a:endParaRPr lang="en-US" dirty="0">
              <a:latin typeface="Gloucester MT Extra Condensed" pitchFamily="18" charset="0"/>
            </a:endParaRPr>
          </a:p>
          <a:p>
            <a:r>
              <a:rPr lang="en-US" dirty="0" smtClean="0">
                <a:latin typeface="Gloucester MT Extra Condensed" pitchFamily="18" charset="0"/>
              </a:rPr>
              <a:t>“Relief efforts” not making it to Somalia population</a:t>
            </a:r>
            <a:endParaRPr lang="en-US" dirty="0">
              <a:latin typeface="Gloucester MT Extra Condensed"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676400"/>
            <a:ext cx="2833116" cy="3962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41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834" b="1250"/>
          <a:stretch/>
        </p:blipFill>
        <p:spPr>
          <a:xfrm>
            <a:off x="0" y="0"/>
            <a:ext cx="9144000" cy="6858000"/>
          </a:xfrm>
          <a:prstGeom prst="rect">
            <a:avLst/>
          </a:prstGeom>
        </p:spPr>
      </p:pic>
      <p:graphicFrame>
        <p:nvGraphicFramePr>
          <p:cNvPr id="2" name="Diagram 1"/>
          <p:cNvGraphicFramePr/>
          <p:nvPr>
            <p:extLst>
              <p:ext uri="{D42A27DB-BD31-4B8C-83A1-F6EECF244321}">
                <p14:modId xmlns:p14="http://schemas.microsoft.com/office/powerpoint/2010/main" val="280363239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79427" y="609600"/>
            <a:ext cx="4509696" cy="769441"/>
          </a:xfrm>
          <a:prstGeom prst="rect">
            <a:avLst/>
          </a:prstGeom>
          <a:noFill/>
        </p:spPr>
        <p:txBody>
          <a:bodyPr wrap="none" rtlCol="0">
            <a:spAutoFit/>
          </a:bodyPr>
          <a:lstStyle/>
          <a:p>
            <a:r>
              <a:rPr lang="en-US" sz="4400" dirty="0" smtClean="0">
                <a:solidFill>
                  <a:schemeClr val="bg1"/>
                </a:solidFill>
                <a:latin typeface="Gloucester MT Extra Condensed" pitchFamily="18" charset="0"/>
              </a:rPr>
              <a:t>What EWB Does Differently</a:t>
            </a:r>
            <a:endParaRPr lang="en-US" sz="4400" dirty="0">
              <a:solidFill>
                <a:schemeClr val="bg1"/>
              </a:solidFill>
              <a:latin typeface="Gloucester MT Extra Condensed" pitchFamily="18" charset="0"/>
            </a:endParaRPr>
          </a:p>
        </p:txBody>
      </p:sp>
    </p:spTree>
    <p:extLst>
      <p:ext uri="{BB962C8B-B14F-4D97-AF65-F5344CB8AC3E}">
        <p14:creationId xmlns:p14="http://schemas.microsoft.com/office/powerpoint/2010/main" val="2249703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24004" r="8940" b="55659"/>
          <a:stretch/>
        </p:blipFill>
        <p:spPr>
          <a:xfrm flipH="1">
            <a:off x="0" y="0"/>
            <a:ext cx="9144000" cy="6858001"/>
          </a:xfrm>
          <a:prstGeom prst="rect">
            <a:avLst/>
          </a:prstGeom>
        </p:spPr>
      </p:pic>
      <p:sp>
        <p:nvSpPr>
          <p:cNvPr id="3" name="TextBox 2"/>
          <p:cNvSpPr txBox="1"/>
          <p:nvPr/>
        </p:nvSpPr>
        <p:spPr>
          <a:xfrm>
            <a:off x="3488978" y="304800"/>
            <a:ext cx="2166042" cy="769441"/>
          </a:xfrm>
          <a:prstGeom prst="rect">
            <a:avLst/>
          </a:prstGeom>
          <a:noFill/>
        </p:spPr>
        <p:txBody>
          <a:bodyPr wrap="none" rtlCol="0">
            <a:spAutoFit/>
          </a:bodyPr>
          <a:lstStyle/>
          <a:p>
            <a:r>
              <a:rPr lang="en-US" sz="4400" dirty="0" smtClean="0">
                <a:latin typeface="Gloucester MT Extra Condensed" pitchFamily="18" charset="0"/>
              </a:rPr>
              <a:t>Our Projects</a:t>
            </a:r>
            <a:endParaRPr lang="en-US" sz="4400" dirty="0">
              <a:latin typeface="Gloucester MT Extra Condensed" pitchFamily="18" charset="0"/>
            </a:endParaRPr>
          </a:p>
        </p:txBody>
      </p:sp>
      <p:sp>
        <p:nvSpPr>
          <p:cNvPr id="4" name="Rounded Rectangle 3"/>
          <p:cNvSpPr/>
          <p:nvPr/>
        </p:nvSpPr>
        <p:spPr>
          <a:xfrm>
            <a:off x="228600" y="1219200"/>
            <a:ext cx="8686800" cy="2331720"/>
          </a:xfrm>
          <a:prstGeom prst="roundRect">
            <a:avLst>
              <a:gd name="adj" fmla="val 10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 name="Rounded Rectangle 4"/>
          <p:cNvSpPr/>
          <p:nvPr/>
        </p:nvSpPr>
        <p:spPr>
          <a:xfrm>
            <a:off x="489203" y="1530096"/>
            <a:ext cx="2551747" cy="1709928"/>
          </a:xfrm>
          <a:prstGeom prst="roundRect">
            <a:avLst>
              <a:gd name="adj" fmla="val 10000"/>
            </a:avLst>
          </a:prstGeom>
          <a:blipFill>
            <a:blip r:embed="rId3">
              <a:extLst>
                <a:ext uri="{28A0092B-C50C-407E-A947-70E740481C1C}">
                  <a14:useLocalDpi xmlns:a14="http://schemas.microsoft.com/office/drawing/2010/main" val="0"/>
                </a:ext>
              </a:extLst>
            </a:blip>
            <a:srcRect/>
            <a:stretch>
              <a:fillRect l="-38000" r="-38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nvGrpSpPr>
          <p:cNvPr id="6" name="Group 5"/>
          <p:cNvGrpSpPr/>
          <p:nvPr/>
        </p:nvGrpSpPr>
        <p:grpSpPr>
          <a:xfrm>
            <a:off x="489203" y="3550920"/>
            <a:ext cx="2551747" cy="2849880"/>
            <a:chOff x="260603" y="2331720"/>
            <a:chExt cx="2551747" cy="2849880"/>
          </a:xfrm>
        </p:grpSpPr>
        <p:sp>
          <p:nvSpPr>
            <p:cNvPr id="15" name="Round Same Side Corner Rectangle 14"/>
            <p:cNvSpPr/>
            <p:nvPr/>
          </p:nvSpPr>
          <p:spPr>
            <a:xfrm rot="10800000">
              <a:off x="260603" y="2331720"/>
              <a:ext cx="2551747" cy="2849880"/>
            </a:xfrm>
            <a:prstGeom prst="round2SameRect">
              <a:avLst>
                <a:gd name="adj1" fmla="val 10500"/>
                <a:gd name="adj2" fmla="val 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Round Same Side Corner Rectangle 6"/>
            <p:cNvSpPr/>
            <p:nvPr/>
          </p:nvSpPr>
          <p:spPr>
            <a:xfrm rot="21600000">
              <a:off x="339078" y="2331720"/>
              <a:ext cx="2394797" cy="2771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472" tIns="220472" rIns="220472" bIns="220472" numCol="1" spcCol="1270" anchor="t" anchorCtr="0">
              <a:noAutofit/>
            </a:bodyPr>
            <a:lstStyle/>
            <a:p>
              <a:pPr lvl="0" algn="ctr" defTabSz="1377950" rtl="0">
                <a:lnSpc>
                  <a:spcPct val="90000"/>
                </a:lnSpc>
                <a:spcBef>
                  <a:spcPct val="0"/>
                </a:spcBef>
                <a:spcAft>
                  <a:spcPct val="35000"/>
                </a:spcAft>
              </a:pPr>
              <a:r>
                <a:rPr lang="en-US" sz="3100" kern="1200" dirty="0" err="1" smtClean="0"/>
                <a:t>Burere</a:t>
              </a:r>
              <a:endParaRPr lang="en-US" sz="3100" kern="1200" dirty="0"/>
            </a:p>
          </p:txBody>
        </p:sp>
      </p:grpSp>
      <p:sp>
        <p:nvSpPr>
          <p:cNvPr id="7" name="Rounded Rectangle 6"/>
          <p:cNvSpPr/>
          <p:nvPr/>
        </p:nvSpPr>
        <p:spPr>
          <a:xfrm>
            <a:off x="3296126" y="1530095"/>
            <a:ext cx="2551747" cy="1709928"/>
          </a:xfrm>
          <a:prstGeom prst="roundRect">
            <a:avLst>
              <a:gd name="adj" fmla="val 10000"/>
            </a:avLst>
          </a:prstGeom>
          <a:blipFill>
            <a:blip r:embed="rId4">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3">
              <a:tint val="50000"/>
              <a:hueOff val="-6201399"/>
              <a:satOff val="-6082"/>
              <a:lumOff val="-1082"/>
              <a:alphaOff val="0"/>
            </a:schemeClr>
          </a:effectRef>
          <a:fontRef idx="minor">
            <a:schemeClr val="lt1">
              <a:hueOff val="0"/>
              <a:satOff val="0"/>
              <a:lumOff val="0"/>
              <a:alphaOff val="0"/>
            </a:schemeClr>
          </a:fontRef>
        </p:style>
      </p:sp>
      <p:grpSp>
        <p:nvGrpSpPr>
          <p:cNvPr id="8" name="Group 7"/>
          <p:cNvGrpSpPr/>
          <p:nvPr/>
        </p:nvGrpSpPr>
        <p:grpSpPr>
          <a:xfrm>
            <a:off x="3296126" y="3550920"/>
            <a:ext cx="2551747" cy="2849880"/>
            <a:chOff x="3067526" y="2331720"/>
            <a:chExt cx="2551747" cy="2849880"/>
          </a:xfrm>
        </p:grpSpPr>
        <p:sp>
          <p:nvSpPr>
            <p:cNvPr id="13" name="Round Same Side Corner Rectangle 12"/>
            <p:cNvSpPr/>
            <p:nvPr/>
          </p:nvSpPr>
          <p:spPr>
            <a:xfrm rot="10800000">
              <a:off x="3067526" y="2331720"/>
              <a:ext cx="2551747" cy="2849880"/>
            </a:xfrm>
            <a:prstGeom prst="round2SameRect">
              <a:avLst>
                <a:gd name="adj1" fmla="val 10500"/>
                <a:gd name="adj2" fmla="val 0"/>
              </a:avLst>
            </a:prstGeom>
          </p:spPr>
          <p:style>
            <a:lnRef idx="2">
              <a:schemeClr val="lt1">
                <a:hueOff val="0"/>
                <a:satOff val="0"/>
                <a:lumOff val="0"/>
                <a:alphaOff val="0"/>
              </a:schemeClr>
            </a:lnRef>
            <a:fillRef idx="1">
              <a:schemeClr val="accent3">
                <a:hueOff val="-5458991"/>
                <a:satOff val="3387"/>
                <a:lumOff val="-3823"/>
                <a:alphaOff val="0"/>
              </a:schemeClr>
            </a:fillRef>
            <a:effectRef idx="0">
              <a:schemeClr val="accent3">
                <a:hueOff val="-5458991"/>
                <a:satOff val="3387"/>
                <a:lumOff val="-3823"/>
                <a:alphaOff val="0"/>
              </a:schemeClr>
            </a:effectRef>
            <a:fontRef idx="minor">
              <a:schemeClr val="lt1"/>
            </a:fontRef>
          </p:style>
        </p:sp>
        <p:sp>
          <p:nvSpPr>
            <p:cNvPr id="14" name="Round Same Side Corner Rectangle 9"/>
            <p:cNvSpPr/>
            <p:nvPr/>
          </p:nvSpPr>
          <p:spPr>
            <a:xfrm rot="21600000">
              <a:off x="3146001" y="2331720"/>
              <a:ext cx="2394797" cy="2771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472" tIns="220472" rIns="220472" bIns="220472" numCol="1" spcCol="1270" anchor="t" anchorCtr="0">
              <a:noAutofit/>
            </a:bodyPr>
            <a:lstStyle/>
            <a:p>
              <a:pPr lvl="0" algn="ctr" defTabSz="1377950" rtl="0">
                <a:lnSpc>
                  <a:spcPct val="90000"/>
                </a:lnSpc>
                <a:spcBef>
                  <a:spcPct val="0"/>
                </a:spcBef>
                <a:spcAft>
                  <a:spcPct val="35000"/>
                </a:spcAft>
              </a:pPr>
              <a:r>
                <a:rPr lang="en-US" sz="3100" kern="1200" smtClean="0"/>
                <a:t>Nyambogo</a:t>
              </a:r>
              <a:endParaRPr lang="en-US" sz="3100" kern="1200"/>
            </a:p>
          </p:txBody>
        </p:sp>
      </p:grpSp>
      <p:sp>
        <p:nvSpPr>
          <p:cNvPr id="9" name="Rounded Rectangle 8"/>
          <p:cNvSpPr/>
          <p:nvPr/>
        </p:nvSpPr>
        <p:spPr>
          <a:xfrm>
            <a:off x="6103048" y="1524000"/>
            <a:ext cx="2551747" cy="1722119"/>
          </a:xfrm>
          <a:prstGeom prst="roundRect">
            <a:avLst>
              <a:gd name="adj" fmla="val 10000"/>
            </a:avLst>
          </a:prstGeom>
          <a:blipFill>
            <a:blip r:embed="rId5">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3">
              <a:tint val="50000"/>
              <a:hueOff val="-12402797"/>
              <a:satOff val="-12164"/>
              <a:lumOff val="-2165"/>
              <a:alphaOff val="0"/>
            </a:schemeClr>
          </a:effectRef>
          <a:fontRef idx="minor">
            <a:schemeClr val="lt1">
              <a:hueOff val="0"/>
              <a:satOff val="0"/>
              <a:lumOff val="0"/>
              <a:alphaOff val="0"/>
            </a:schemeClr>
          </a:fontRef>
        </p:style>
      </p:sp>
      <p:grpSp>
        <p:nvGrpSpPr>
          <p:cNvPr id="10" name="Group 9"/>
          <p:cNvGrpSpPr/>
          <p:nvPr/>
        </p:nvGrpSpPr>
        <p:grpSpPr>
          <a:xfrm>
            <a:off x="6103048" y="3550920"/>
            <a:ext cx="2551747" cy="2849880"/>
            <a:chOff x="5874448" y="2331720"/>
            <a:chExt cx="2551747" cy="2849880"/>
          </a:xfrm>
        </p:grpSpPr>
        <p:sp>
          <p:nvSpPr>
            <p:cNvPr id="11" name="Round Same Side Corner Rectangle 10"/>
            <p:cNvSpPr/>
            <p:nvPr/>
          </p:nvSpPr>
          <p:spPr>
            <a:xfrm rot="10800000">
              <a:off x="5874448" y="2331720"/>
              <a:ext cx="2551747" cy="2849880"/>
            </a:xfrm>
            <a:prstGeom prst="round2SameRect">
              <a:avLst>
                <a:gd name="adj1" fmla="val 10500"/>
                <a:gd name="adj2" fmla="val 0"/>
              </a:avLst>
            </a:prstGeom>
          </p:spPr>
          <p:style>
            <a:lnRef idx="2">
              <a:schemeClr val="lt1">
                <a:hueOff val="0"/>
                <a:satOff val="0"/>
                <a:lumOff val="0"/>
                <a:alphaOff val="0"/>
              </a:schemeClr>
            </a:lnRef>
            <a:fillRef idx="1">
              <a:schemeClr val="accent3">
                <a:hueOff val="-10917982"/>
                <a:satOff val="6775"/>
                <a:lumOff val="-7646"/>
                <a:alphaOff val="0"/>
              </a:schemeClr>
            </a:fillRef>
            <a:effectRef idx="0">
              <a:schemeClr val="accent3">
                <a:hueOff val="-10917982"/>
                <a:satOff val="6775"/>
                <a:lumOff val="-7646"/>
                <a:alphaOff val="0"/>
              </a:schemeClr>
            </a:effectRef>
            <a:fontRef idx="minor">
              <a:schemeClr val="lt1"/>
            </a:fontRef>
          </p:style>
        </p:sp>
        <p:sp>
          <p:nvSpPr>
            <p:cNvPr id="12" name="Round Same Side Corner Rectangle 12"/>
            <p:cNvSpPr/>
            <p:nvPr/>
          </p:nvSpPr>
          <p:spPr>
            <a:xfrm rot="21600000">
              <a:off x="5952923" y="2331720"/>
              <a:ext cx="2394797" cy="2771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472" tIns="220472" rIns="220472" bIns="220472" numCol="1" spcCol="1270" anchor="t" anchorCtr="0">
              <a:noAutofit/>
            </a:bodyPr>
            <a:lstStyle/>
            <a:p>
              <a:pPr lvl="0" algn="ctr" defTabSz="1377950" rtl="0">
                <a:lnSpc>
                  <a:spcPct val="90000"/>
                </a:lnSpc>
                <a:spcBef>
                  <a:spcPct val="0"/>
                </a:spcBef>
                <a:spcAft>
                  <a:spcPct val="35000"/>
                </a:spcAft>
              </a:pPr>
              <a:r>
                <a:rPr lang="en-US" sz="3100" kern="1200" smtClean="0"/>
                <a:t>Otho Abwao</a:t>
              </a:r>
              <a:endParaRPr lang="en-US" sz="3100" kern="1200"/>
            </a:p>
          </p:txBody>
        </p:sp>
      </p:grpSp>
    </p:spTree>
    <p:extLst>
      <p:ext uri="{BB962C8B-B14F-4D97-AF65-F5344CB8AC3E}">
        <p14:creationId xmlns:p14="http://schemas.microsoft.com/office/powerpoint/2010/main" val="1846225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24004" r="8940" b="55659"/>
          <a:stretch/>
        </p:blipFill>
        <p:spPr>
          <a:xfrm flipH="1">
            <a:off x="152400" y="9144"/>
            <a:ext cx="9144000" cy="6858001"/>
          </a:xfrm>
          <a:prstGeom prst="rect">
            <a:avLst/>
          </a:prstGeom>
        </p:spPr>
      </p:pic>
      <p:sp>
        <p:nvSpPr>
          <p:cNvPr id="2" name="TextBox 1"/>
          <p:cNvSpPr txBox="1"/>
          <p:nvPr/>
        </p:nvSpPr>
        <p:spPr>
          <a:xfrm>
            <a:off x="3130330" y="522790"/>
            <a:ext cx="2112951" cy="769441"/>
          </a:xfrm>
          <a:prstGeom prst="rect">
            <a:avLst/>
          </a:prstGeom>
          <a:noFill/>
        </p:spPr>
        <p:txBody>
          <a:bodyPr wrap="none" rtlCol="0">
            <a:spAutoFit/>
          </a:bodyPr>
          <a:lstStyle/>
          <a:p>
            <a:r>
              <a:rPr lang="en-US" sz="4400" dirty="0" smtClean="0">
                <a:latin typeface="Gloucester MT Extra Condensed" pitchFamily="18" charset="0"/>
              </a:rPr>
              <a:t>Otho Abwao</a:t>
            </a:r>
            <a:endParaRPr lang="en-US" sz="4400" dirty="0">
              <a:latin typeface="Gloucester MT Extra Condensed"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292231"/>
            <a:ext cx="3225800" cy="2419350"/>
          </a:xfrm>
          <a:prstGeom prst="rect">
            <a:avLst/>
          </a:prstGeom>
          <a:ln>
            <a:noFill/>
          </a:ln>
          <a:effectLst>
            <a:outerShdw blurRad="190500" algn="tl" rotWithShape="0">
              <a:srgbClr val="000000">
                <a:alpha val="70000"/>
              </a:srgbClr>
            </a:outerShdw>
          </a:effectLst>
        </p:spPr>
      </p:pic>
      <p:pic>
        <p:nvPicPr>
          <p:cNvPr id="2052" name="Picture 4" descr="DSCN00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430" y="1292231"/>
            <a:ext cx="32258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SC051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4267200"/>
            <a:ext cx="32258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SCN00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267200"/>
            <a:ext cx="32258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5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24004" r="8940" b="55659"/>
          <a:stretch/>
        </p:blipFill>
        <p:spPr>
          <a:xfrm flipH="1">
            <a:off x="0" y="0"/>
            <a:ext cx="9144000" cy="6858001"/>
          </a:xfrm>
          <a:prstGeom prst="rect">
            <a:avLst/>
          </a:prstGeom>
        </p:spPr>
      </p:pic>
      <p:sp>
        <p:nvSpPr>
          <p:cNvPr id="2" name="TextBox 1"/>
          <p:cNvSpPr txBox="1"/>
          <p:nvPr/>
        </p:nvSpPr>
        <p:spPr>
          <a:xfrm>
            <a:off x="3947919" y="522790"/>
            <a:ext cx="1248162" cy="769441"/>
          </a:xfrm>
          <a:prstGeom prst="rect">
            <a:avLst/>
          </a:prstGeom>
          <a:noFill/>
        </p:spPr>
        <p:txBody>
          <a:bodyPr wrap="none" rtlCol="0">
            <a:spAutoFit/>
          </a:bodyPr>
          <a:lstStyle/>
          <a:p>
            <a:r>
              <a:rPr lang="en-US" sz="4400" dirty="0" smtClean="0">
                <a:latin typeface="Gloucester MT Extra Condensed" pitchFamily="18" charset="0"/>
              </a:rPr>
              <a:t>Burere</a:t>
            </a:r>
            <a:endParaRPr lang="en-US" sz="4400" dirty="0">
              <a:latin typeface="Gloucester MT Extra Condensed"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00" y="2152650"/>
            <a:ext cx="3403600" cy="25527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749461" y="1524000"/>
            <a:ext cx="3505200" cy="4431854"/>
          </a:xfrm>
          <a:prstGeom prst="rect">
            <a:avLst/>
          </a:prstGeom>
          <a:noFill/>
        </p:spPr>
        <p:txBody>
          <a:bodyPr wrap="square" rtlCol="0">
            <a:spAutoFit/>
          </a:bodyPr>
          <a:lstStyle/>
          <a:p>
            <a:pPr marL="285750" indent="-285750">
              <a:lnSpc>
                <a:spcPct val="150000"/>
              </a:lnSpc>
              <a:buFont typeface="Arial" pitchFamily="34" charset="0"/>
              <a:buChar char="•"/>
            </a:pPr>
            <a:r>
              <a:rPr lang="en-US" sz="3200" dirty="0" smtClean="0">
                <a:latin typeface="Gloucester MT Extra Condensed" pitchFamily="18" charset="0"/>
              </a:rPr>
              <a:t>Schoolhouse Project</a:t>
            </a:r>
          </a:p>
          <a:p>
            <a:pPr marL="285750" indent="-285750">
              <a:lnSpc>
                <a:spcPct val="150000"/>
              </a:lnSpc>
              <a:buFont typeface="Arial" pitchFamily="34" charset="0"/>
              <a:buChar char="•"/>
            </a:pPr>
            <a:r>
              <a:rPr lang="en-US" sz="3200" dirty="0" smtClean="0">
                <a:latin typeface="Gloucester MT Extra Condensed" pitchFamily="18" charset="0"/>
              </a:rPr>
              <a:t>Located in Tanzania</a:t>
            </a:r>
          </a:p>
          <a:p>
            <a:pPr marL="285750" indent="-285750">
              <a:lnSpc>
                <a:spcPct val="150000"/>
              </a:lnSpc>
              <a:buFont typeface="Arial" pitchFamily="34" charset="0"/>
              <a:buChar char="•"/>
            </a:pPr>
            <a:r>
              <a:rPr lang="en-US" sz="3200" dirty="0" smtClean="0">
                <a:latin typeface="Gloucester MT Extra Condensed" pitchFamily="18" charset="0"/>
              </a:rPr>
              <a:t>Collapsing Schoolhouse</a:t>
            </a:r>
          </a:p>
          <a:p>
            <a:pPr marL="285750" indent="-285750">
              <a:lnSpc>
                <a:spcPct val="150000"/>
              </a:lnSpc>
              <a:buFont typeface="Arial" pitchFamily="34" charset="0"/>
              <a:buChar char="•"/>
            </a:pPr>
            <a:r>
              <a:rPr lang="en-US" sz="3200" dirty="0" smtClean="0">
                <a:latin typeface="Gloucester MT Extra Condensed" pitchFamily="18" charset="0"/>
              </a:rPr>
              <a:t>Could Lead to Large Long-Term Social Decline</a:t>
            </a:r>
          </a:p>
          <a:p>
            <a:pPr marL="285750" indent="-285750">
              <a:lnSpc>
                <a:spcPct val="150000"/>
              </a:lnSpc>
              <a:buFont typeface="Arial" pitchFamily="34" charset="0"/>
              <a:buChar char="•"/>
            </a:pPr>
            <a:r>
              <a:rPr lang="en-US" sz="3200" dirty="0" smtClean="0">
                <a:latin typeface="Gloucester MT Extra Condensed" pitchFamily="18" charset="0"/>
              </a:rPr>
              <a:t>New Schoolhouse</a:t>
            </a:r>
          </a:p>
        </p:txBody>
      </p:sp>
    </p:spTree>
    <p:extLst>
      <p:ext uri="{BB962C8B-B14F-4D97-AF65-F5344CB8AC3E}">
        <p14:creationId xmlns:p14="http://schemas.microsoft.com/office/powerpoint/2010/main" val="6293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QB2cne4KWN4/UKE7Ar7wLdI/AAAAAAAAAHk/p5T-nYDkhfc/s1600/Burere_school_oct_20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7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24004" r="8940" b="55659"/>
          <a:stretch/>
        </p:blipFill>
        <p:spPr>
          <a:xfrm flipH="1">
            <a:off x="0" y="0"/>
            <a:ext cx="9144000" cy="6858001"/>
          </a:xfrm>
          <a:prstGeom prst="rect">
            <a:avLst/>
          </a:prstGeom>
        </p:spPr>
      </p:pic>
      <p:sp>
        <p:nvSpPr>
          <p:cNvPr id="2" name="TextBox 1"/>
          <p:cNvSpPr txBox="1"/>
          <p:nvPr/>
        </p:nvSpPr>
        <p:spPr>
          <a:xfrm>
            <a:off x="3662488" y="522790"/>
            <a:ext cx="1819024" cy="769441"/>
          </a:xfrm>
          <a:prstGeom prst="rect">
            <a:avLst/>
          </a:prstGeom>
          <a:noFill/>
        </p:spPr>
        <p:txBody>
          <a:bodyPr wrap="none" rtlCol="0">
            <a:spAutoFit/>
          </a:bodyPr>
          <a:lstStyle/>
          <a:p>
            <a:r>
              <a:rPr lang="en-US" sz="4400" dirty="0" smtClean="0">
                <a:latin typeface="Gloucester MT Extra Condensed" pitchFamily="18" charset="0"/>
              </a:rPr>
              <a:t>Nyambogo</a:t>
            </a:r>
            <a:endParaRPr lang="en-US" sz="4400" dirty="0">
              <a:latin typeface="Gloucester MT Extra Condensed"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314109"/>
            <a:ext cx="2973042" cy="2229782"/>
          </a:xfrm>
          <a:prstGeom prst="rect">
            <a:avLst/>
          </a:prstGeom>
          <a:ln>
            <a:noFill/>
          </a:ln>
          <a:effectLst>
            <a:outerShdw blurRad="190500" algn="tl" rotWithShape="0">
              <a:srgbClr val="000000">
                <a:alpha val="70000"/>
              </a:srgbClr>
            </a:outerShdw>
          </a:effectLst>
        </p:spPr>
      </p:pic>
      <p:sp>
        <p:nvSpPr>
          <p:cNvPr id="5" name="TextBox 4"/>
          <p:cNvSpPr txBox="1"/>
          <p:nvPr/>
        </p:nvSpPr>
        <p:spPr>
          <a:xfrm>
            <a:off x="4495800" y="1582404"/>
            <a:ext cx="3949607" cy="3693191"/>
          </a:xfrm>
          <a:prstGeom prst="rect">
            <a:avLst/>
          </a:prstGeom>
          <a:noFill/>
        </p:spPr>
        <p:txBody>
          <a:bodyPr wrap="none" rtlCol="0">
            <a:spAutoFit/>
          </a:bodyPr>
          <a:lstStyle/>
          <a:p>
            <a:pPr marL="285750" indent="-285750">
              <a:lnSpc>
                <a:spcPct val="150000"/>
              </a:lnSpc>
              <a:buFont typeface="Arial" pitchFamily="34" charset="0"/>
              <a:buChar char="•"/>
            </a:pPr>
            <a:r>
              <a:rPr lang="en-US" sz="3200" dirty="0" smtClean="0">
                <a:latin typeface="Gloucester MT Extra Condensed" pitchFamily="18" charset="0"/>
              </a:rPr>
              <a:t>Located in Tanzania</a:t>
            </a:r>
          </a:p>
          <a:p>
            <a:pPr marL="285750" indent="-285750">
              <a:lnSpc>
                <a:spcPct val="150000"/>
              </a:lnSpc>
              <a:buFont typeface="Arial" pitchFamily="34" charset="0"/>
              <a:buChar char="•"/>
            </a:pPr>
            <a:r>
              <a:rPr lang="en-US" sz="3200" dirty="0" smtClean="0">
                <a:latin typeface="Gloucester MT Extra Condensed" pitchFamily="18" charset="0"/>
              </a:rPr>
              <a:t>Population: 5,000</a:t>
            </a:r>
          </a:p>
          <a:p>
            <a:pPr marL="285750" indent="-285750">
              <a:lnSpc>
                <a:spcPct val="150000"/>
              </a:lnSpc>
              <a:buFont typeface="Arial" pitchFamily="34" charset="0"/>
              <a:buChar char="•"/>
            </a:pPr>
            <a:r>
              <a:rPr lang="en-US" sz="3200" dirty="0" smtClean="0">
                <a:latin typeface="Gloucester MT Extra Condensed" pitchFamily="18" charset="0"/>
              </a:rPr>
              <a:t>Long Dry Seasons</a:t>
            </a:r>
          </a:p>
          <a:p>
            <a:pPr marL="285750" indent="-285750">
              <a:lnSpc>
                <a:spcPct val="150000"/>
              </a:lnSpc>
              <a:buFont typeface="Arial" pitchFamily="34" charset="0"/>
              <a:buChar char="•"/>
            </a:pPr>
            <a:r>
              <a:rPr lang="en-US" sz="3200" dirty="0" smtClean="0">
                <a:latin typeface="Gloucester MT Extra Condensed" pitchFamily="18" charset="0"/>
              </a:rPr>
              <a:t>Lack Access to any Real Water</a:t>
            </a:r>
          </a:p>
          <a:p>
            <a:pPr marL="285750" indent="-285750">
              <a:lnSpc>
                <a:spcPct val="150000"/>
              </a:lnSpc>
              <a:buFont typeface="Arial" pitchFamily="34" charset="0"/>
              <a:buChar char="•"/>
            </a:pPr>
            <a:r>
              <a:rPr lang="en-US" sz="3200" dirty="0" smtClean="0">
                <a:latin typeface="Gloucester MT Extra Condensed" pitchFamily="18" charset="0"/>
              </a:rPr>
              <a:t>Water System in the Works</a:t>
            </a:r>
            <a:endParaRPr lang="en-US" sz="3200" dirty="0">
              <a:latin typeface="Gloucester MT Extra Condensed" pitchFamily="18" charset="0"/>
            </a:endParaRPr>
          </a:p>
        </p:txBody>
      </p:sp>
    </p:spTree>
    <p:extLst>
      <p:ext uri="{BB962C8B-B14F-4D97-AF65-F5344CB8AC3E}">
        <p14:creationId xmlns:p14="http://schemas.microsoft.com/office/powerpoint/2010/main" val="17381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5972" r="22361"/>
          <a:stretch/>
        </p:blipFill>
        <p:spPr>
          <a:xfrm>
            <a:off x="0" y="0"/>
            <a:ext cx="9144000" cy="6858000"/>
          </a:xfrm>
          <a:prstGeom prst="rect">
            <a:avLst/>
          </a:prstGeom>
        </p:spPr>
      </p:pic>
      <p:sp>
        <p:nvSpPr>
          <p:cNvPr id="3" name="TextBox 2"/>
          <p:cNvSpPr txBox="1"/>
          <p:nvPr/>
        </p:nvSpPr>
        <p:spPr>
          <a:xfrm>
            <a:off x="3191750" y="474562"/>
            <a:ext cx="2720745" cy="769441"/>
          </a:xfrm>
          <a:prstGeom prst="rect">
            <a:avLst/>
          </a:prstGeom>
          <a:noFill/>
        </p:spPr>
        <p:txBody>
          <a:bodyPr wrap="none" rtlCol="0">
            <a:spAutoFit/>
          </a:bodyPr>
          <a:lstStyle/>
          <a:p>
            <a:r>
              <a:rPr lang="en-US" sz="4400" dirty="0" smtClean="0">
                <a:latin typeface="Gloucester MT Extra Condensed" pitchFamily="18" charset="0"/>
              </a:rPr>
              <a:t>James </a:t>
            </a:r>
            <a:r>
              <a:rPr lang="en-US" sz="4400" dirty="0" err="1" smtClean="0">
                <a:latin typeface="Gloucester MT Extra Condensed" pitchFamily="18" charset="0"/>
              </a:rPr>
              <a:t>Shikwati</a:t>
            </a:r>
            <a:endParaRPr lang="en-US" sz="4400" dirty="0">
              <a:latin typeface="Gloucester MT Extra Condensed"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832610"/>
            <a:ext cx="4736138" cy="3997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5685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362200" y="2441707"/>
            <a:ext cx="2730235" cy="769441"/>
          </a:xfrm>
          <a:prstGeom prst="rect">
            <a:avLst/>
          </a:prstGeom>
          <a:noFill/>
        </p:spPr>
        <p:txBody>
          <a:bodyPr wrap="none" rtlCol="0">
            <a:spAutoFit/>
          </a:bodyPr>
          <a:lstStyle/>
          <a:p>
            <a:r>
              <a:rPr lang="en-US" sz="4400" dirty="0" smtClean="0">
                <a:latin typeface="Gloucester MT Extra Condensed" pitchFamily="18" charset="0"/>
              </a:rPr>
              <a:t>In Conclusion…</a:t>
            </a:r>
            <a:endParaRPr lang="en-US" sz="4400" dirty="0">
              <a:latin typeface="Gloucester MT Extra Condensed" pitchFamily="18" charset="0"/>
            </a:endParaRPr>
          </a:p>
        </p:txBody>
      </p:sp>
    </p:spTree>
    <p:extLst>
      <p:ext uri="{BB962C8B-B14F-4D97-AF65-F5344CB8AC3E}">
        <p14:creationId xmlns:p14="http://schemas.microsoft.com/office/powerpoint/2010/main" val="3600680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5972" r="22361"/>
          <a:stretch/>
        </p:blipFill>
        <p:spPr>
          <a:xfrm>
            <a:off x="0" y="0"/>
            <a:ext cx="9144000" cy="6858000"/>
          </a:xfrm>
          <a:prstGeom prst="rect">
            <a:avLst/>
          </a:prstGeom>
        </p:spPr>
      </p:pic>
      <p:sp>
        <p:nvSpPr>
          <p:cNvPr id="3" name="TextBox 2"/>
          <p:cNvSpPr txBox="1"/>
          <p:nvPr/>
        </p:nvSpPr>
        <p:spPr>
          <a:xfrm>
            <a:off x="762000" y="474562"/>
            <a:ext cx="2473819" cy="769441"/>
          </a:xfrm>
          <a:prstGeom prst="rect">
            <a:avLst/>
          </a:prstGeom>
          <a:noFill/>
        </p:spPr>
        <p:txBody>
          <a:bodyPr wrap="none" rtlCol="0">
            <a:spAutoFit/>
          </a:bodyPr>
          <a:lstStyle/>
          <a:p>
            <a:r>
              <a:rPr lang="en-US" sz="4400" dirty="0" err="1" smtClean="0">
                <a:latin typeface="Gloucester MT Extra Condensed" pitchFamily="18" charset="0"/>
              </a:rPr>
              <a:t>Dambisa</a:t>
            </a:r>
            <a:r>
              <a:rPr lang="en-US" sz="4400" dirty="0" smtClean="0">
                <a:latin typeface="Gloucester MT Extra Condensed" pitchFamily="18" charset="0"/>
              </a:rPr>
              <a:t> </a:t>
            </a:r>
            <a:r>
              <a:rPr lang="en-US" sz="4400" dirty="0" err="1" smtClean="0">
                <a:latin typeface="Gloucester MT Extra Condensed" pitchFamily="18" charset="0"/>
              </a:rPr>
              <a:t>Moyo</a:t>
            </a:r>
            <a:endParaRPr lang="en-US" sz="4400" dirty="0">
              <a:latin typeface="Gloucester MT Extra Condensed" pitchFamily="18" charset="0"/>
            </a:endParaRPr>
          </a:p>
        </p:txBody>
      </p:sp>
      <p:pic>
        <p:nvPicPr>
          <p:cNvPr id="1026" name="Picture 2" descr="http://abyseth.files.wordpress.com/2011/03/dead-ai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21" y="1447799"/>
            <a:ext cx="3152775" cy="4898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6181" y="449759"/>
            <a:ext cx="2258888" cy="769441"/>
          </a:xfrm>
          <a:prstGeom prst="rect">
            <a:avLst/>
          </a:prstGeom>
          <a:noFill/>
        </p:spPr>
        <p:txBody>
          <a:bodyPr wrap="none" rtlCol="0">
            <a:spAutoFit/>
          </a:bodyPr>
          <a:lstStyle/>
          <a:p>
            <a:r>
              <a:rPr lang="en-US" sz="4400" dirty="0" smtClean="0">
                <a:latin typeface="Gloucester MT Extra Condensed" pitchFamily="18" charset="0"/>
              </a:rPr>
              <a:t>Jeffrey Sachs</a:t>
            </a:r>
            <a:endParaRPr lang="en-US" sz="4400" dirty="0">
              <a:latin typeface="Gloucester MT Extra Condensed" pitchFamily="18" charset="0"/>
            </a:endParaRPr>
          </a:p>
        </p:txBody>
      </p:sp>
      <p:pic>
        <p:nvPicPr>
          <p:cNvPr id="1028" name="Picture 4" descr="http://womensphilanthropy.typepad.com/.a/6a011571801c18970b0120a95e7bb5970b-800w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799"/>
            <a:ext cx="3674197" cy="489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21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35972" r="22361"/>
          <a:stretch/>
        </p:blipFill>
        <p:spPr>
          <a:xfrm>
            <a:off x="0" y="0"/>
            <a:ext cx="9144000" cy="6858000"/>
          </a:xfrm>
          <a:prstGeom prst="rect">
            <a:avLst/>
          </a:prstGeom>
        </p:spPr>
      </p:pic>
      <p:sp>
        <p:nvSpPr>
          <p:cNvPr id="3" name="TextBox 2"/>
          <p:cNvSpPr txBox="1"/>
          <p:nvPr/>
        </p:nvSpPr>
        <p:spPr>
          <a:xfrm>
            <a:off x="2819400" y="457200"/>
            <a:ext cx="3510833" cy="769441"/>
          </a:xfrm>
          <a:prstGeom prst="rect">
            <a:avLst/>
          </a:prstGeom>
          <a:noFill/>
        </p:spPr>
        <p:txBody>
          <a:bodyPr wrap="none" rtlCol="0">
            <a:spAutoFit/>
          </a:bodyPr>
          <a:lstStyle/>
          <a:p>
            <a:pPr algn="ctr"/>
            <a:r>
              <a:rPr lang="en-US" sz="4400" dirty="0" smtClean="0">
                <a:latin typeface="Gloucester MT Extra Condensed" pitchFamily="18" charset="0"/>
              </a:rPr>
              <a:t>Alternative Approach</a:t>
            </a:r>
            <a:endParaRPr lang="en-US" sz="4400" dirty="0">
              <a:latin typeface="Gloucester MT Extra Condensed" pitchFamily="18" charset="0"/>
            </a:endParaRPr>
          </a:p>
        </p:txBody>
      </p:sp>
      <p:sp>
        <p:nvSpPr>
          <p:cNvPr id="5" name="TextBox 4"/>
          <p:cNvSpPr txBox="1"/>
          <p:nvPr/>
        </p:nvSpPr>
        <p:spPr>
          <a:xfrm>
            <a:off x="381000" y="1447800"/>
            <a:ext cx="8540188" cy="3785652"/>
          </a:xfrm>
          <a:prstGeom prst="rect">
            <a:avLst/>
          </a:prstGeom>
          <a:noFill/>
        </p:spPr>
        <p:txBody>
          <a:bodyPr wrap="square" rtlCol="0">
            <a:spAutoFit/>
          </a:bodyPr>
          <a:lstStyle/>
          <a:p>
            <a:pPr marL="285750" indent="-285750">
              <a:lnSpc>
                <a:spcPct val="150000"/>
              </a:lnSpc>
              <a:buFont typeface="Arial" pitchFamily="34" charset="0"/>
              <a:buChar char="•"/>
            </a:pPr>
            <a:r>
              <a:rPr lang="en-US" sz="3200" dirty="0" smtClean="0">
                <a:latin typeface="Gloucester MT Extra Condensed" pitchFamily="18" charset="0"/>
              </a:rPr>
              <a:t>Engineers Without Borders – improve the quality of life via sustainable, appropriate engineering projects</a:t>
            </a:r>
          </a:p>
          <a:p>
            <a:pPr marL="742950" lvl="1" indent="-285750">
              <a:lnSpc>
                <a:spcPct val="150000"/>
              </a:lnSpc>
              <a:buFont typeface="Arial" pitchFamily="34" charset="0"/>
              <a:buChar char="•"/>
            </a:pPr>
            <a:r>
              <a:rPr lang="en-US" sz="3200" dirty="0" smtClean="0">
                <a:latin typeface="Gloucester MT Extra Condensed" pitchFamily="18" charset="0"/>
              </a:rPr>
              <a:t>Partner with proactive communities to develop physical solutions to real problems</a:t>
            </a:r>
          </a:p>
          <a:p>
            <a:pPr marL="742950" lvl="1" indent="-285750">
              <a:lnSpc>
                <a:spcPct val="150000"/>
              </a:lnSpc>
              <a:buFont typeface="Arial" pitchFamily="34" charset="0"/>
              <a:buChar char="•"/>
            </a:pPr>
            <a:r>
              <a:rPr lang="en-US" sz="3200" dirty="0" smtClean="0">
                <a:latin typeface="Gloucester MT Extra Condensed" pitchFamily="18" charset="0"/>
              </a:rPr>
              <a:t>Provide a jumpstart  for local initiatives</a:t>
            </a:r>
          </a:p>
        </p:txBody>
      </p:sp>
    </p:spTree>
    <p:extLst>
      <p:ext uri="{BB962C8B-B14F-4D97-AF65-F5344CB8AC3E}">
        <p14:creationId xmlns:p14="http://schemas.microsoft.com/office/powerpoint/2010/main" val="318893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6711388" cy="6711388"/>
          </a:xfrm>
          <a:prstGeom prst="rect">
            <a:avLst/>
          </a:prstGeom>
        </p:spPr>
      </p:pic>
      <p:sp>
        <p:nvSpPr>
          <p:cNvPr id="3" name="TextBox 2"/>
          <p:cNvSpPr txBox="1"/>
          <p:nvPr/>
        </p:nvSpPr>
        <p:spPr>
          <a:xfrm>
            <a:off x="3429000" y="533400"/>
            <a:ext cx="2615396" cy="769441"/>
          </a:xfrm>
          <a:prstGeom prst="rect">
            <a:avLst/>
          </a:prstGeom>
          <a:noFill/>
        </p:spPr>
        <p:txBody>
          <a:bodyPr wrap="none" rtlCol="0">
            <a:spAutoFit/>
          </a:bodyPr>
          <a:lstStyle/>
          <a:p>
            <a:r>
              <a:rPr lang="en-US" sz="4400" dirty="0" smtClean="0">
                <a:latin typeface="Gloucester MT Extra Condensed" pitchFamily="18" charset="0"/>
              </a:rPr>
              <a:t>Failed Attempts</a:t>
            </a:r>
            <a:endParaRPr lang="en-US" sz="4400" dirty="0">
              <a:latin typeface="Gloucester MT Extra Condensed" pitchFamily="18" charset="0"/>
            </a:endParaRPr>
          </a:p>
        </p:txBody>
      </p:sp>
    </p:spTree>
    <p:extLst>
      <p:ext uri="{BB962C8B-B14F-4D97-AF65-F5344CB8AC3E}">
        <p14:creationId xmlns:p14="http://schemas.microsoft.com/office/powerpoint/2010/main" val="19254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0"/>
            <a:ext cx="6711388" cy="6711388"/>
          </a:xfrm>
          <a:prstGeom prst="rect">
            <a:avLst/>
          </a:prstGeom>
        </p:spPr>
      </p:pic>
      <p:sp>
        <p:nvSpPr>
          <p:cNvPr id="3" name="TextBox 2"/>
          <p:cNvSpPr txBox="1"/>
          <p:nvPr/>
        </p:nvSpPr>
        <p:spPr>
          <a:xfrm>
            <a:off x="3095795" y="453479"/>
            <a:ext cx="2952411" cy="769441"/>
          </a:xfrm>
          <a:prstGeom prst="rect">
            <a:avLst/>
          </a:prstGeom>
          <a:noFill/>
        </p:spPr>
        <p:txBody>
          <a:bodyPr wrap="none" rtlCol="0">
            <a:spAutoFit/>
          </a:bodyPr>
          <a:lstStyle/>
          <a:p>
            <a:r>
              <a:rPr lang="en-US" sz="4400" dirty="0" smtClean="0">
                <a:latin typeface="Gloucester MT Extra Condensed" pitchFamily="18" charset="0"/>
              </a:rPr>
              <a:t>Roll Back Malaria</a:t>
            </a:r>
            <a:endParaRPr lang="en-US" sz="4400" dirty="0">
              <a:latin typeface="Gloucester MT Extra Condensed" pitchFamily="18" charset="0"/>
            </a:endParaRPr>
          </a:p>
        </p:txBody>
      </p:sp>
      <p:sp>
        <p:nvSpPr>
          <p:cNvPr id="4" name="TextBox 3"/>
          <p:cNvSpPr txBox="1"/>
          <p:nvPr/>
        </p:nvSpPr>
        <p:spPr>
          <a:xfrm>
            <a:off x="5791200" y="220980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931" y="2174111"/>
            <a:ext cx="2124021" cy="2989363"/>
          </a:xfrm>
          <a:prstGeom prst="rect">
            <a:avLst/>
          </a:prstGeom>
        </p:spPr>
      </p:pic>
      <p:sp>
        <p:nvSpPr>
          <p:cNvPr id="7" name="TextBox 6"/>
          <p:cNvSpPr txBox="1"/>
          <p:nvPr/>
        </p:nvSpPr>
        <p:spPr>
          <a:xfrm>
            <a:off x="304800" y="2438742"/>
            <a:ext cx="4776500" cy="2215863"/>
          </a:xfrm>
          <a:prstGeom prst="rect">
            <a:avLst/>
          </a:prstGeom>
          <a:noFill/>
        </p:spPr>
        <p:txBody>
          <a:bodyPr wrap="none" rtlCol="0">
            <a:spAutoFit/>
          </a:bodyPr>
          <a:lstStyle/>
          <a:p>
            <a:pPr marL="457200" indent="-457200">
              <a:lnSpc>
                <a:spcPct val="150000"/>
              </a:lnSpc>
              <a:buFont typeface="Arial" pitchFamily="34" charset="0"/>
              <a:buChar char="•"/>
            </a:pPr>
            <a:r>
              <a:rPr lang="en-US" sz="3200" dirty="0" smtClean="0">
                <a:latin typeface="Gloucester MT Extra Condensed" pitchFamily="18" charset="0"/>
              </a:rPr>
              <a:t>Started: 1998</a:t>
            </a:r>
          </a:p>
          <a:p>
            <a:pPr marL="457200" indent="-457200">
              <a:lnSpc>
                <a:spcPct val="150000"/>
              </a:lnSpc>
              <a:buFont typeface="Arial" pitchFamily="34" charset="0"/>
              <a:buChar char="•"/>
            </a:pPr>
            <a:r>
              <a:rPr lang="en-US" sz="3200" dirty="0" smtClean="0">
                <a:latin typeface="Gloucester MT Extra Condensed" pitchFamily="18" charset="0"/>
              </a:rPr>
              <a:t>Goal: Reduce Malaria Cases by 50%</a:t>
            </a:r>
          </a:p>
          <a:p>
            <a:pPr marL="457200" indent="-457200">
              <a:lnSpc>
                <a:spcPct val="150000"/>
              </a:lnSpc>
              <a:buFont typeface="Arial" pitchFamily="34" charset="0"/>
              <a:buChar char="•"/>
            </a:pPr>
            <a:r>
              <a:rPr lang="en-US" sz="3200" dirty="0" smtClean="0">
                <a:latin typeface="Gloucester MT Extra Condensed" pitchFamily="18" charset="0"/>
              </a:rPr>
              <a:t>$1.9 Billion per Year</a:t>
            </a:r>
          </a:p>
        </p:txBody>
      </p:sp>
    </p:spTree>
    <p:extLst>
      <p:ext uri="{BB962C8B-B14F-4D97-AF65-F5344CB8AC3E}">
        <p14:creationId xmlns:p14="http://schemas.microsoft.com/office/powerpoint/2010/main" val="33755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0"/>
            <a:ext cx="6711388" cy="6711388"/>
          </a:xfrm>
          <a:prstGeom prst="rect">
            <a:avLst/>
          </a:prstGeom>
        </p:spPr>
      </p:pic>
      <p:sp>
        <p:nvSpPr>
          <p:cNvPr id="2" name="TextBox 1"/>
          <p:cNvSpPr txBox="1"/>
          <p:nvPr/>
        </p:nvSpPr>
        <p:spPr>
          <a:xfrm>
            <a:off x="1797234" y="533400"/>
            <a:ext cx="5549533" cy="769441"/>
          </a:xfrm>
          <a:prstGeom prst="rect">
            <a:avLst/>
          </a:prstGeom>
          <a:noFill/>
        </p:spPr>
        <p:txBody>
          <a:bodyPr wrap="none" rtlCol="0">
            <a:spAutoFit/>
          </a:bodyPr>
          <a:lstStyle/>
          <a:p>
            <a:r>
              <a:rPr lang="en-US" sz="4400" dirty="0" smtClean="0">
                <a:latin typeface="Gloucester MT Extra Condensed" pitchFamily="18" charset="0"/>
              </a:rPr>
              <a:t>Too Little Money, Too Much Illness</a:t>
            </a:r>
            <a:endParaRPr lang="en-US" sz="4400" dirty="0">
              <a:latin typeface="Gloucester MT Extra Condensed"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588" y="2422244"/>
            <a:ext cx="2667000" cy="18669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8600" y="1219200"/>
            <a:ext cx="3962400" cy="2308324"/>
          </a:xfrm>
          <a:prstGeom prst="rect">
            <a:avLst/>
          </a:prstGeom>
          <a:noFill/>
        </p:spPr>
        <p:txBody>
          <a:bodyPr wrap="square" rtlCol="0">
            <a:spAutoFit/>
          </a:bodyPr>
          <a:lstStyle/>
          <a:p>
            <a:pPr marL="457200" indent="-457200">
              <a:lnSpc>
                <a:spcPct val="150000"/>
              </a:lnSpc>
              <a:buFont typeface="Arial" pitchFamily="34" charset="0"/>
              <a:buChar char="•"/>
            </a:pPr>
            <a:r>
              <a:rPr lang="en-US" sz="3200" dirty="0" smtClean="0">
                <a:latin typeface="Gloucester MT Extra Condensed" pitchFamily="18" charset="0"/>
              </a:rPr>
              <a:t>2002: $200 Million per Year</a:t>
            </a:r>
          </a:p>
          <a:p>
            <a:pPr marL="457200" indent="-457200">
              <a:lnSpc>
                <a:spcPct val="150000"/>
              </a:lnSpc>
              <a:buFont typeface="Arial" pitchFamily="34" charset="0"/>
              <a:buChar char="•"/>
            </a:pPr>
            <a:r>
              <a:rPr lang="en-US" sz="3200" dirty="0" smtClean="0">
                <a:latin typeface="Gloucester MT Extra Condensed" pitchFamily="18" charset="0"/>
              </a:rPr>
              <a:t>2004: Malaria Increases by 12</a:t>
            </a:r>
            <a:r>
              <a:rPr lang="en-US" sz="3200" dirty="0" smtClean="0">
                <a:latin typeface="Gloucester MT Extra Condensed" pitchFamily="18" charset="0"/>
              </a:rPr>
              <a:t>%</a:t>
            </a:r>
            <a:endParaRPr lang="en-US" sz="3200" dirty="0" smtClean="0">
              <a:latin typeface="Gloucester MT Extra Condensed" pitchFamily="18" charset="0"/>
            </a:endParaRPr>
          </a:p>
        </p:txBody>
      </p:sp>
    </p:spTree>
    <p:extLst>
      <p:ext uri="{BB962C8B-B14F-4D97-AF65-F5344CB8AC3E}">
        <p14:creationId xmlns:p14="http://schemas.microsoft.com/office/powerpoint/2010/main" val="393996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0"/>
            <a:ext cx="6711388" cy="6711388"/>
          </a:xfrm>
          <a:prstGeom prst="rect">
            <a:avLst/>
          </a:prstGeom>
        </p:spPr>
      </p:pic>
      <p:sp>
        <p:nvSpPr>
          <p:cNvPr id="3" name="TextBox 2"/>
          <p:cNvSpPr txBox="1"/>
          <p:nvPr/>
        </p:nvSpPr>
        <p:spPr>
          <a:xfrm>
            <a:off x="3130330" y="522790"/>
            <a:ext cx="3651128" cy="769441"/>
          </a:xfrm>
          <a:prstGeom prst="rect">
            <a:avLst/>
          </a:prstGeom>
          <a:noFill/>
        </p:spPr>
        <p:txBody>
          <a:bodyPr wrap="none" rtlCol="0">
            <a:spAutoFit/>
          </a:bodyPr>
          <a:lstStyle/>
          <a:p>
            <a:r>
              <a:rPr lang="en-US" sz="4400" dirty="0" smtClean="0">
                <a:latin typeface="Gloucester MT Extra Condensed" pitchFamily="18" charset="0"/>
              </a:rPr>
              <a:t>Lesotho Water Project</a:t>
            </a:r>
            <a:endParaRPr lang="en-US" sz="4400" dirty="0">
              <a:latin typeface="Gloucester MT Extra Condensed"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894" y="2694008"/>
            <a:ext cx="3505200" cy="2352865"/>
          </a:xfrm>
          <a:prstGeom prst="rect">
            <a:avLst/>
          </a:prstGeom>
          <a:ln>
            <a:noFill/>
          </a:ln>
          <a:effectLst>
            <a:outerShdw blurRad="190500" algn="tl" rotWithShape="0">
              <a:srgbClr val="000000">
                <a:alpha val="70000"/>
              </a:srgbClr>
            </a:outerShdw>
          </a:effectLst>
        </p:spPr>
      </p:pic>
      <p:sp>
        <p:nvSpPr>
          <p:cNvPr id="5" name="TextBox 4"/>
          <p:cNvSpPr txBox="1"/>
          <p:nvPr/>
        </p:nvSpPr>
        <p:spPr>
          <a:xfrm>
            <a:off x="152400" y="2895600"/>
            <a:ext cx="4205382" cy="2308324"/>
          </a:xfrm>
          <a:prstGeom prst="rect">
            <a:avLst/>
          </a:prstGeom>
          <a:noFill/>
        </p:spPr>
        <p:txBody>
          <a:bodyPr wrap="none" rtlCol="0">
            <a:spAutoFit/>
          </a:bodyPr>
          <a:lstStyle/>
          <a:p>
            <a:pPr marL="457200" indent="-457200">
              <a:lnSpc>
                <a:spcPct val="150000"/>
              </a:lnSpc>
              <a:buFont typeface="Arial" pitchFamily="34" charset="0"/>
              <a:buChar char="•"/>
            </a:pPr>
            <a:r>
              <a:rPr lang="en-US" sz="3200" dirty="0" smtClean="0">
                <a:latin typeface="Gloucester MT Extra Condensed" pitchFamily="18" charset="0"/>
              </a:rPr>
              <a:t>Started: 1986</a:t>
            </a:r>
          </a:p>
          <a:p>
            <a:pPr marL="457200" indent="-457200">
              <a:lnSpc>
                <a:spcPct val="150000"/>
              </a:lnSpc>
              <a:buFont typeface="Arial" pitchFamily="34" charset="0"/>
              <a:buChar char="•"/>
            </a:pPr>
            <a:r>
              <a:rPr lang="en-US" sz="3200" dirty="0" smtClean="0">
                <a:latin typeface="Gloucester MT Extra Condensed" pitchFamily="18" charset="0"/>
              </a:rPr>
              <a:t>Diverting Fresh Water</a:t>
            </a:r>
          </a:p>
          <a:p>
            <a:pPr marL="457200" indent="-457200">
              <a:lnSpc>
                <a:spcPct val="150000"/>
              </a:lnSpc>
              <a:buFont typeface="Arial" pitchFamily="34" charset="0"/>
              <a:buChar char="•"/>
            </a:pPr>
            <a:r>
              <a:rPr lang="en-US" sz="3200" dirty="0" smtClean="0">
                <a:latin typeface="Gloucester MT Extra Condensed" pitchFamily="18" charset="0"/>
              </a:rPr>
              <a:t>Mainly for Electricity and Sale</a:t>
            </a:r>
          </a:p>
        </p:txBody>
      </p:sp>
    </p:spTree>
    <p:extLst>
      <p:ext uri="{BB962C8B-B14F-4D97-AF65-F5344CB8AC3E}">
        <p14:creationId xmlns:p14="http://schemas.microsoft.com/office/powerpoint/2010/main" val="231245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0"/>
            <a:ext cx="6711388" cy="6711388"/>
          </a:xfrm>
          <a:prstGeom prst="rect">
            <a:avLst/>
          </a:prstGeom>
        </p:spPr>
      </p:pic>
      <p:sp>
        <p:nvSpPr>
          <p:cNvPr id="3" name="TextBox 2"/>
          <p:cNvSpPr txBox="1"/>
          <p:nvPr/>
        </p:nvSpPr>
        <p:spPr>
          <a:xfrm>
            <a:off x="2805523" y="533400"/>
            <a:ext cx="3532955" cy="769441"/>
          </a:xfrm>
          <a:prstGeom prst="rect">
            <a:avLst/>
          </a:prstGeom>
          <a:noFill/>
        </p:spPr>
        <p:txBody>
          <a:bodyPr wrap="none" rtlCol="0">
            <a:spAutoFit/>
          </a:bodyPr>
          <a:lstStyle/>
          <a:p>
            <a:r>
              <a:rPr lang="en-US" sz="4400" dirty="0" smtClean="0">
                <a:latin typeface="Gloucester MT Extra Condensed" pitchFamily="18" charset="0"/>
              </a:rPr>
              <a:t>Evil, Expensive Water</a:t>
            </a:r>
            <a:endParaRPr lang="en-US" sz="4400" dirty="0">
              <a:latin typeface="Gloucester MT Extra Condensed"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138569"/>
            <a:ext cx="2209800" cy="3265374"/>
          </a:xfrm>
          <a:prstGeom prst="rect">
            <a:avLst/>
          </a:prstGeom>
          <a:ln>
            <a:noFill/>
          </a:ln>
          <a:effectLst>
            <a:outerShdw blurRad="190500" algn="tl" rotWithShape="0">
              <a:srgbClr val="000000">
                <a:alpha val="70000"/>
              </a:srgbClr>
            </a:outerShdw>
          </a:effectLst>
        </p:spPr>
      </p:pic>
      <p:sp>
        <p:nvSpPr>
          <p:cNvPr id="5" name="TextBox 4"/>
          <p:cNvSpPr txBox="1"/>
          <p:nvPr/>
        </p:nvSpPr>
        <p:spPr>
          <a:xfrm>
            <a:off x="5791200" y="2247762"/>
            <a:ext cx="2871684" cy="3046988"/>
          </a:xfrm>
          <a:prstGeom prst="rect">
            <a:avLst/>
          </a:prstGeom>
          <a:noFill/>
        </p:spPr>
        <p:txBody>
          <a:bodyPr wrap="none" rtlCol="0">
            <a:spAutoFit/>
          </a:bodyPr>
          <a:lstStyle/>
          <a:p>
            <a:pPr marL="457200" indent="-457200">
              <a:lnSpc>
                <a:spcPct val="150000"/>
              </a:lnSpc>
              <a:buFont typeface="Arial" pitchFamily="34" charset="0"/>
              <a:buChar char="•"/>
            </a:pPr>
            <a:r>
              <a:rPr lang="en-US" sz="3200" dirty="0" smtClean="0">
                <a:latin typeface="Gloucester MT Extra Condensed" pitchFamily="18" charset="0"/>
              </a:rPr>
              <a:t>Shut Down: 2003</a:t>
            </a:r>
          </a:p>
          <a:p>
            <a:pPr marL="457200" indent="-457200">
              <a:lnSpc>
                <a:spcPct val="150000"/>
              </a:lnSpc>
              <a:buFont typeface="Arial" pitchFamily="34" charset="0"/>
              <a:buChar char="•"/>
            </a:pPr>
            <a:r>
              <a:rPr lang="en-US" sz="3200" dirty="0" smtClean="0">
                <a:latin typeface="Gloucester MT Extra Condensed" pitchFamily="18" charset="0"/>
              </a:rPr>
              <a:t>Expense Issues</a:t>
            </a:r>
          </a:p>
          <a:p>
            <a:pPr marL="457200" indent="-457200">
              <a:lnSpc>
                <a:spcPct val="150000"/>
              </a:lnSpc>
              <a:buFont typeface="Arial" pitchFamily="34" charset="0"/>
              <a:buChar char="•"/>
            </a:pPr>
            <a:r>
              <a:rPr lang="en-US" sz="3200" dirty="0" smtClean="0">
                <a:latin typeface="Gloucester MT Extra Condensed" pitchFamily="18" charset="0"/>
              </a:rPr>
              <a:t>Political Corruption</a:t>
            </a:r>
          </a:p>
          <a:p>
            <a:pPr marL="457200" indent="-457200">
              <a:lnSpc>
                <a:spcPct val="150000"/>
              </a:lnSpc>
              <a:buFont typeface="Arial" pitchFamily="34" charset="0"/>
              <a:buChar char="•"/>
            </a:pPr>
            <a:r>
              <a:rPr lang="en-US" sz="3200" dirty="0" err="1" smtClean="0">
                <a:latin typeface="Gloucester MT Extra Condensed" pitchFamily="18" charset="0"/>
              </a:rPr>
              <a:t>Masupha</a:t>
            </a:r>
            <a:r>
              <a:rPr lang="en-US" sz="3200" dirty="0" smtClean="0">
                <a:latin typeface="Gloucester MT Extra Condensed" pitchFamily="18" charset="0"/>
              </a:rPr>
              <a:t> Sole</a:t>
            </a:r>
          </a:p>
        </p:txBody>
      </p:sp>
    </p:spTree>
    <p:extLst>
      <p:ext uri="{BB962C8B-B14F-4D97-AF65-F5344CB8AC3E}">
        <p14:creationId xmlns:p14="http://schemas.microsoft.com/office/powerpoint/2010/main" val="6150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814</Words>
  <Application>Microsoft Office PowerPoint</Application>
  <PresentationFormat>On-screen Show (4:3)</PresentationFormat>
  <Paragraphs>133</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Alternative Aid to Africa: A Two-Way Street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Aid to Africa: A Two-Way Street</dc:title>
  <dc:creator>Alex Jones</dc:creator>
  <cp:lastModifiedBy>Kevin</cp:lastModifiedBy>
  <cp:revision>45</cp:revision>
  <dcterms:created xsi:type="dcterms:W3CDTF">2011-10-06T18:38:42Z</dcterms:created>
  <dcterms:modified xsi:type="dcterms:W3CDTF">2012-11-20T14:09:28Z</dcterms:modified>
</cp:coreProperties>
</file>