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4" r:id="rId4"/>
    <p:sldId id="261" r:id="rId5"/>
    <p:sldId id="262" r:id="rId6"/>
    <p:sldId id="265" r:id="rId7"/>
    <p:sldId id="266" r:id="rId8"/>
    <p:sldId id="263" r:id="rId9"/>
    <p:sldId id="267" r:id="rId10"/>
    <p:sldId id="268" r:id="rId11"/>
    <p:sldId id="26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76" autoAdjust="0"/>
  </p:normalViewPr>
  <p:slideViewPr>
    <p:cSldViewPr>
      <p:cViewPr>
        <p:scale>
          <a:sx n="86" d="100"/>
          <a:sy n="86" d="100"/>
        </p:scale>
        <p:origin x="-1520" y="-22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6428767-4136-4921-B223-8AC4A29E250A}" type="datetimeFigureOut">
              <a:rPr lang="en-US" smtClean="0"/>
              <a:t>9/18/12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E1DCF0-8E12-4351-A04B-53FACCD31796}" type="slidenum">
              <a:rPr lang="en-US" smtClean="0"/>
              <a:t>‹#›</a:t>
            </a:fld>
            <a:endParaRPr lang="en-US"/>
          </a:p>
        </p:txBody>
      </p:sp>
    </p:spTree>
    <p:extLst>
      <p:ext uri="{BB962C8B-B14F-4D97-AF65-F5344CB8AC3E}">
        <p14:creationId xmlns:p14="http://schemas.microsoft.com/office/powerpoint/2010/main" val="3632486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428767-4136-4921-B223-8AC4A29E250A}" type="datetimeFigureOut">
              <a:rPr lang="en-US" smtClean="0"/>
              <a:t>9/18/12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E1DCF0-8E12-4351-A04B-53FACCD31796}" type="slidenum">
              <a:rPr lang="en-US" smtClean="0"/>
              <a:t>‹#›</a:t>
            </a:fld>
            <a:endParaRPr lang="en-US"/>
          </a:p>
        </p:txBody>
      </p:sp>
    </p:spTree>
    <p:extLst>
      <p:ext uri="{BB962C8B-B14F-4D97-AF65-F5344CB8AC3E}">
        <p14:creationId xmlns:p14="http://schemas.microsoft.com/office/powerpoint/2010/main" val="539015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428767-4136-4921-B223-8AC4A29E250A}" type="datetimeFigureOut">
              <a:rPr lang="en-US" smtClean="0"/>
              <a:t>9/18/12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E1DCF0-8E12-4351-A04B-53FACCD31796}" type="slidenum">
              <a:rPr lang="en-US" smtClean="0"/>
              <a:t>‹#›</a:t>
            </a:fld>
            <a:endParaRPr lang="en-US"/>
          </a:p>
        </p:txBody>
      </p:sp>
    </p:spTree>
    <p:extLst>
      <p:ext uri="{BB962C8B-B14F-4D97-AF65-F5344CB8AC3E}">
        <p14:creationId xmlns:p14="http://schemas.microsoft.com/office/powerpoint/2010/main" val="829075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6428767-4136-4921-B223-8AC4A29E250A}" type="datetimeFigureOut">
              <a:rPr lang="en-US" smtClean="0"/>
              <a:t>9/18/12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E1DCF0-8E12-4351-A04B-53FACCD31796}" type="slidenum">
              <a:rPr lang="en-US" smtClean="0"/>
              <a:t>‹#›</a:t>
            </a:fld>
            <a:endParaRPr lang="en-US"/>
          </a:p>
        </p:txBody>
      </p:sp>
    </p:spTree>
    <p:extLst>
      <p:ext uri="{BB962C8B-B14F-4D97-AF65-F5344CB8AC3E}">
        <p14:creationId xmlns:p14="http://schemas.microsoft.com/office/powerpoint/2010/main" val="1848846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428767-4136-4921-B223-8AC4A29E250A}" type="datetimeFigureOut">
              <a:rPr lang="en-US" smtClean="0"/>
              <a:t>9/18/12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E1DCF0-8E12-4351-A04B-53FACCD31796}" type="slidenum">
              <a:rPr lang="en-US" smtClean="0"/>
              <a:t>‹#›</a:t>
            </a:fld>
            <a:endParaRPr lang="en-US"/>
          </a:p>
        </p:txBody>
      </p:sp>
    </p:spTree>
    <p:extLst>
      <p:ext uri="{BB962C8B-B14F-4D97-AF65-F5344CB8AC3E}">
        <p14:creationId xmlns:p14="http://schemas.microsoft.com/office/powerpoint/2010/main" val="3244903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6428767-4136-4921-B223-8AC4A29E250A}" type="datetimeFigureOut">
              <a:rPr lang="en-US" smtClean="0"/>
              <a:t>9/18/12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E1DCF0-8E12-4351-A04B-53FACCD31796}" type="slidenum">
              <a:rPr lang="en-US" smtClean="0"/>
              <a:t>‹#›</a:t>
            </a:fld>
            <a:endParaRPr lang="en-US"/>
          </a:p>
        </p:txBody>
      </p:sp>
    </p:spTree>
    <p:extLst>
      <p:ext uri="{BB962C8B-B14F-4D97-AF65-F5344CB8AC3E}">
        <p14:creationId xmlns:p14="http://schemas.microsoft.com/office/powerpoint/2010/main" val="2155789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6428767-4136-4921-B223-8AC4A29E250A}" type="datetimeFigureOut">
              <a:rPr lang="en-US" smtClean="0"/>
              <a:t>9/18/12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E1DCF0-8E12-4351-A04B-53FACCD31796}" type="slidenum">
              <a:rPr lang="en-US" smtClean="0"/>
              <a:t>‹#›</a:t>
            </a:fld>
            <a:endParaRPr lang="en-US"/>
          </a:p>
        </p:txBody>
      </p:sp>
    </p:spTree>
    <p:extLst>
      <p:ext uri="{BB962C8B-B14F-4D97-AF65-F5344CB8AC3E}">
        <p14:creationId xmlns:p14="http://schemas.microsoft.com/office/powerpoint/2010/main" val="3312066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6428767-4136-4921-B223-8AC4A29E250A}" type="datetimeFigureOut">
              <a:rPr lang="en-US" smtClean="0"/>
              <a:t>9/18/12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E1DCF0-8E12-4351-A04B-53FACCD31796}" type="slidenum">
              <a:rPr lang="en-US" smtClean="0"/>
              <a:t>‹#›</a:t>
            </a:fld>
            <a:endParaRPr lang="en-US"/>
          </a:p>
        </p:txBody>
      </p:sp>
    </p:spTree>
    <p:extLst>
      <p:ext uri="{BB962C8B-B14F-4D97-AF65-F5344CB8AC3E}">
        <p14:creationId xmlns:p14="http://schemas.microsoft.com/office/powerpoint/2010/main" val="724404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428767-4136-4921-B223-8AC4A29E250A}" type="datetimeFigureOut">
              <a:rPr lang="en-US" smtClean="0"/>
              <a:t>9/18/12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E1DCF0-8E12-4351-A04B-53FACCD31796}" type="slidenum">
              <a:rPr lang="en-US" smtClean="0"/>
              <a:t>‹#›</a:t>
            </a:fld>
            <a:endParaRPr lang="en-US"/>
          </a:p>
        </p:txBody>
      </p:sp>
    </p:spTree>
    <p:extLst>
      <p:ext uri="{BB962C8B-B14F-4D97-AF65-F5344CB8AC3E}">
        <p14:creationId xmlns:p14="http://schemas.microsoft.com/office/powerpoint/2010/main" val="1564096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428767-4136-4921-B223-8AC4A29E250A}" type="datetimeFigureOut">
              <a:rPr lang="en-US" smtClean="0"/>
              <a:t>9/18/12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E1DCF0-8E12-4351-A04B-53FACCD31796}" type="slidenum">
              <a:rPr lang="en-US" smtClean="0"/>
              <a:t>‹#›</a:t>
            </a:fld>
            <a:endParaRPr lang="en-US"/>
          </a:p>
        </p:txBody>
      </p:sp>
    </p:spTree>
    <p:extLst>
      <p:ext uri="{BB962C8B-B14F-4D97-AF65-F5344CB8AC3E}">
        <p14:creationId xmlns:p14="http://schemas.microsoft.com/office/powerpoint/2010/main" val="4248248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428767-4136-4921-B223-8AC4A29E250A}" type="datetimeFigureOut">
              <a:rPr lang="en-US" smtClean="0"/>
              <a:t>9/18/12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E1DCF0-8E12-4351-A04B-53FACCD31796}" type="slidenum">
              <a:rPr lang="en-US" smtClean="0"/>
              <a:t>‹#›</a:t>
            </a:fld>
            <a:endParaRPr lang="en-US"/>
          </a:p>
        </p:txBody>
      </p:sp>
    </p:spTree>
    <p:extLst>
      <p:ext uri="{BB962C8B-B14F-4D97-AF65-F5344CB8AC3E}">
        <p14:creationId xmlns:p14="http://schemas.microsoft.com/office/powerpoint/2010/main" val="71605379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428767-4136-4921-B223-8AC4A29E250A}" type="datetimeFigureOut">
              <a:rPr lang="en-US" smtClean="0"/>
              <a:t>9/18/12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E1DCF0-8E12-4351-A04B-53FACCD31796}" type="slidenum">
              <a:rPr lang="en-US" smtClean="0"/>
              <a:t>‹#›</a:t>
            </a:fld>
            <a:endParaRPr lang="en-US"/>
          </a:p>
        </p:txBody>
      </p:sp>
    </p:spTree>
    <p:extLst>
      <p:ext uri="{BB962C8B-B14F-4D97-AF65-F5344CB8AC3E}">
        <p14:creationId xmlns:p14="http://schemas.microsoft.com/office/powerpoint/2010/main" val="3779890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youtube.com/watch?v=h4AA6EuZe-k"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democracynow.org/2009/5/26/shell_on_trial_landmark_trial_set"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NIGERIA</a:t>
            </a:r>
            <a:endParaRPr lang="en-US" dirty="0"/>
          </a:p>
        </p:txBody>
      </p:sp>
      <p:sp>
        <p:nvSpPr>
          <p:cNvPr id="3" name="Content Placeholder 2"/>
          <p:cNvSpPr>
            <a:spLocks noGrp="1"/>
          </p:cNvSpPr>
          <p:nvPr>
            <p:ph idx="1"/>
          </p:nvPr>
        </p:nvSpPr>
        <p:spPr/>
        <p:txBody>
          <a:bodyPr/>
          <a:lstStyle/>
          <a:p>
            <a:pPr marL="0" indent="0">
              <a:buNone/>
            </a:pP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572137"/>
            <a:ext cx="6553200" cy="4483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8282066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Energy Situation </a:t>
            </a:r>
          </a:p>
        </p:txBody>
      </p:sp>
      <p:sp>
        <p:nvSpPr>
          <p:cNvPr id="3" name="Content Placeholder 2"/>
          <p:cNvSpPr>
            <a:spLocks noGrp="1"/>
          </p:cNvSpPr>
          <p:nvPr>
            <p:ph idx="1"/>
          </p:nvPr>
        </p:nvSpPr>
        <p:spPr/>
        <p:txBody>
          <a:bodyPr>
            <a:normAutofit fontScale="77500" lnSpcReduction="20000"/>
          </a:bodyPr>
          <a:lstStyle/>
          <a:p>
            <a:pPr marL="0" indent="0" algn="just">
              <a:buNone/>
            </a:pPr>
            <a:r>
              <a:rPr lang="en-US" dirty="0" smtClean="0"/>
              <a:t>Solar panels are not very common in Nigeria today because it is limited in supply and it is expensive too. Start-up businesses and poor home-owners cannot afford them. </a:t>
            </a:r>
          </a:p>
          <a:p>
            <a:pPr marL="0" indent="0" algn="just">
              <a:buNone/>
            </a:pPr>
            <a:endParaRPr lang="en-US" dirty="0" smtClean="0"/>
          </a:p>
          <a:p>
            <a:pPr marL="0" indent="0" algn="just">
              <a:buNone/>
            </a:pPr>
            <a:r>
              <a:rPr lang="en-US" dirty="0"/>
              <a:t>If it </a:t>
            </a:r>
            <a:r>
              <a:rPr lang="en-US" dirty="0" smtClean="0"/>
              <a:t>becomes </a:t>
            </a:r>
            <a:r>
              <a:rPr lang="en-US" dirty="0"/>
              <a:t>cheaper so that the teaming </a:t>
            </a:r>
            <a:r>
              <a:rPr lang="en-US" dirty="0" smtClean="0"/>
              <a:t>population </a:t>
            </a:r>
            <a:r>
              <a:rPr lang="en-US" dirty="0"/>
              <a:t>of over 150 million Nigerians can afford them and is readily available for them to buy, it </a:t>
            </a:r>
            <a:r>
              <a:rPr lang="en-US" dirty="0" smtClean="0"/>
              <a:t>might </a:t>
            </a:r>
            <a:r>
              <a:rPr lang="en-US" dirty="0"/>
              <a:t>replace all </a:t>
            </a:r>
            <a:r>
              <a:rPr lang="en-US" dirty="0" smtClean="0"/>
              <a:t>the other forms of power generation because </a:t>
            </a:r>
            <a:r>
              <a:rPr lang="en-US" dirty="0"/>
              <a:t>it is cleaner and </a:t>
            </a:r>
            <a:r>
              <a:rPr lang="en-US" dirty="0" smtClean="0"/>
              <a:t>poses less hazard to the environment </a:t>
            </a:r>
          </a:p>
          <a:p>
            <a:pPr marL="0" indent="0" algn="just">
              <a:buNone/>
            </a:pPr>
            <a:endParaRPr lang="en-US" dirty="0"/>
          </a:p>
          <a:p>
            <a:pPr marL="0" indent="0" algn="just">
              <a:buNone/>
            </a:pPr>
            <a:r>
              <a:rPr lang="en-US" dirty="0" smtClean="0"/>
              <a:t>Nigeria has a tropical climate with sunshine all year round so the solar panel will be a very useful form of sustainable clean energy generation. </a:t>
            </a:r>
          </a:p>
          <a:p>
            <a:pPr marL="0" indent="0">
              <a:buNone/>
            </a:pPr>
            <a:endParaRPr lang="en-US" dirty="0"/>
          </a:p>
        </p:txBody>
      </p:sp>
    </p:spTree>
    <p:extLst>
      <p:ext uri="{BB962C8B-B14F-4D97-AF65-F5344CB8AC3E}">
        <p14:creationId xmlns:p14="http://schemas.microsoft.com/office/powerpoint/2010/main" val="201693170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lgn="ctr">
              <a:buNone/>
            </a:pPr>
            <a:endParaRPr lang="en-US" sz="6000" b="1" dirty="0">
              <a:effectLst>
                <a:outerShdw blurRad="38100" dist="38100" dir="2700000" algn="tl">
                  <a:srgbClr val="000000">
                    <a:alpha val="43137"/>
                  </a:srgbClr>
                </a:outerShdw>
              </a:effectLst>
            </a:endParaRPr>
          </a:p>
          <a:p>
            <a:pPr marL="0" indent="0" algn="ctr">
              <a:buNone/>
            </a:pPr>
            <a:r>
              <a:rPr lang="en-US" sz="6000" b="1" dirty="0" smtClean="0">
                <a:effectLst>
                  <a:outerShdw blurRad="38100" dist="38100" dir="2700000" algn="tl">
                    <a:srgbClr val="000000">
                      <a:alpha val="43137"/>
                    </a:srgbClr>
                  </a:outerShdw>
                </a:effectLst>
              </a:rPr>
              <a:t>Thank You </a:t>
            </a:r>
            <a:endParaRPr lang="en-US" sz="60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661602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Nigeria </a:t>
            </a:r>
            <a:endParaRPr lang="en-US" dirty="0"/>
          </a:p>
        </p:txBody>
      </p:sp>
      <p:sp>
        <p:nvSpPr>
          <p:cNvPr id="3" name="Content Placeholder 2"/>
          <p:cNvSpPr>
            <a:spLocks noGrp="1"/>
          </p:cNvSpPr>
          <p:nvPr>
            <p:ph idx="1"/>
          </p:nvPr>
        </p:nvSpPr>
        <p:spPr/>
        <p:txBody>
          <a:bodyPr>
            <a:normAutofit fontScale="92500" lnSpcReduction="20000"/>
          </a:bodyPr>
          <a:lstStyle/>
          <a:p>
            <a:pPr marL="0" indent="0" algn="just">
              <a:buNone/>
            </a:pPr>
            <a:r>
              <a:rPr lang="en-US" dirty="0" smtClean="0"/>
              <a:t>There are 250 ethnic groups in Nigeria. The 3 </a:t>
            </a:r>
            <a:r>
              <a:rPr lang="en-US" dirty="0"/>
              <a:t>largest </a:t>
            </a:r>
            <a:r>
              <a:rPr lang="en-US" dirty="0" smtClean="0"/>
              <a:t>according to geographical locations are: </a:t>
            </a:r>
          </a:p>
          <a:p>
            <a:pPr marL="0" indent="0" algn="just">
              <a:buNone/>
            </a:pPr>
            <a:endParaRPr lang="en-US" dirty="0"/>
          </a:p>
          <a:p>
            <a:pPr marL="0" indent="0" algn="just">
              <a:buNone/>
            </a:pPr>
            <a:r>
              <a:rPr lang="en-US" dirty="0"/>
              <a:t>Hausa/Fulani (29</a:t>
            </a:r>
            <a:r>
              <a:rPr lang="en-US" dirty="0" smtClean="0"/>
              <a:t>%) -	North </a:t>
            </a:r>
          </a:p>
          <a:p>
            <a:pPr marL="0" indent="0" algn="just">
              <a:buNone/>
            </a:pPr>
            <a:r>
              <a:rPr lang="en-US" dirty="0"/>
              <a:t>Igbo </a:t>
            </a:r>
            <a:r>
              <a:rPr lang="en-US" dirty="0" smtClean="0"/>
              <a:t>(18%)-			South East </a:t>
            </a:r>
          </a:p>
          <a:p>
            <a:pPr marL="0" indent="0" algn="just">
              <a:buNone/>
            </a:pPr>
            <a:r>
              <a:rPr lang="en-US" dirty="0"/>
              <a:t>Yoruba (</a:t>
            </a:r>
            <a:r>
              <a:rPr lang="en-US" dirty="0" smtClean="0"/>
              <a:t>21%)-		South West</a:t>
            </a:r>
          </a:p>
          <a:p>
            <a:pPr marL="0" indent="0" algn="just">
              <a:buNone/>
            </a:pPr>
            <a:endParaRPr lang="en-US" dirty="0" smtClean="0"/>
          </a:p>
          <a:p>
            <a:pPr marL="0" indent="0" algn="just">
              <a:buNone/>
            </a:pPr>
            <a:r>
              <a:rPr lang="en-US" dirty="0"/>
              <a:t>The </a:t>
            </a:r>
            <a:r>
              <a:rPr lang="en-US" dirty="0" smtClean="0"/>
              <a:t>Hausa/</a:t>
            </a:r>
            <a:r>
              <a:rPr lang="en-US" dirty="0" err="1" smtClean="0"/>
              <a:t>Fulanis</a:t>
            </a:r>
            <a:r>
              <a:rPr lang="en-US" dirty="0" smtClean="0"/>
              <a:t> are predominantly Muslims, </a:t>
            </a:r>
            <a:r>
              <a:rPr lang="en-US" dirty="0"/>
              <a:t>the </a:t>
            </a:r>
            <a:r>
              <a:rPr lang="en-US" dirty="0" smtClean="0"/>
              <a:t>Igbos are predominantly Christians while the </a:t>
            </a:r>
            <a:r>
              <a:rPr lang="en-US" dirty="0" err="1" smtClean="0"/>
              <a:t>Yorubas</a:t>
            </a:r>
            <a:r>
              <a:rPr lang="en-US" dirty="0" smtClean="0"/>
              <a:t> are a blend of both.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81845135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Politics/Language </a:t>
            </a:r>
            <a:endParaRPr lang="en-US" dirty="0"/>
          </a:p>
        </p:txBody>
      </p:sp>
      <p:sp>
        <p:nvSpPr>
          <p:cNvPr id="3" name="Content Placeholder 2"/>
          <p:cNvSpPr>
            <a:spLocks noGrp="1"/>
          </p:cNvSpPr>
          <p:nvPr>
            <p:ph idx="1"/>
          </p:nvPr>
        </p:nvSpPr>
        <p:spPr/>
        <p:txBody>
          <a:bodyPr>
            <a:normAutofit fontScale="92500" lnSpcReduction="10000"/>
          </a:bodyPr>
          <a:lstStyle/>
          <a:p>
            <a:pPr marL="0" indent="0" algn="just">
              <a:buNone/>
            </a:pPr>
            <a:r>
              <a:rPr lang="en-US" dirty="0" smtClean="0"/>
              <a:t>Nigeria regained democracy in May 1999 after 33 years of grueling military ruler ship. The nation’s federal capital territory is located in Abuja and the commercial nerve center is in Lagos.  </a:t>
            </a:r>
          </a:p>
          <a:p>
            <a:pPr marL="0" indent="0" algn="just">
              <a:buNone/>
            </a:pPr>
            <a:endParaRPr lang="en-US" dirty="0" smtClean="0"/>
          </a:p>
          <a:p>
            <a:pPr marL="0" indent="0" algn="just">
              <a:buNone/>
            </a:pPr>
            <a:r>
              <a:rPr lang="en-US" dirty="0"/>
              <a:t>The official language in Nigeria is English. However, there </a:t>
            </a:r>
            <a:r>
              <a:rPr lang="en-US" dirty="0" smtClean="0"/>
              <a:t>is </a:t>
            </a:r>
            <a:r>
              <a:rPr lang="en-US" dirty="0"/>
              <a:t>a slightly  modified form of English language called ‘pidgin’ which is common among illiterates/ semi-illiterate people who cannot speak the formal English. </a:t>
            </a:r>
          </a:p>
          <a:p>
            <a:pPr marL="0" indent="0" algn="just">
              <a:buNone/>
            </a:pPr>
            <a:endParaRPr lang="en-US" dirty="0"/>
          </a:p>
        </p:txBody>
      </p:sp>
    </p:spTree>
    <p:extLst>
      <p:ext uri="{BB962C8B-B14F-4D97-AF65-F5344CB8AC3E}">
        <p14:creationId xmlns:p14="http://schemas.microsoft.com/office/powerpoint/2010/main" val="30994051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Lagos</a:t>
            </a:r>
            <a:endParaRPr lang="en-US" dirty="0"/>
          </a:p>
        </p:txBody>
      </p:sp>
      <p:sp>
        <p:nvSpPr>
          <p:cNvPr id="3" name="Content Placeholder 2"/>
          <p:cNvSpPr>
            <a:spLocks noGrp="1"/>
          </p:cNvSpPr>
          <p:nvPr>
            <p:ph idx="1"/>
          </p:nvPr>
        </p:nvSpPr>
        <p:spPr/>
        <p:txBody>
          <a:bodyPr>
            <a:normAutofit fontScale="77500" lnSpcReduction="20000"/>
          </a:bodyPr>
          <a:lstStyle/>
          <a:p>
            <a:pPr marL="0" indent="0" algn="just">
              <a:buNone/>
            </a:pPr>
            <a:r>
              <a:rPr lang="en-US" dirty="0" smtClean="0"/>
              <a:t>Lagos with a population of over 20 million people is the largest and most populous city in Nigeria. It</a:t>
            </a:r>
            <a:r>
              <a:rPr lang="en-US" dirty="0"/>
              <a:t> </a:t>
            </a:r>
            <a:r>
              <a:rPr lang="en-US" dirty="0" smtClean="0"/>
              <a:t>is the largest city in Africa &amp; the seventh fastest growing in the world. It is </a:t>
            </a:r>
            <a:r>
              <a:rPr lang="en-US" dirty="0"/>
              <a:t>regarded as the entertainment city of Nigeria. It is home to </a:t>
            </a:r>
            <a:r>
              <a:rPr lang="en-US" dirty="0" err="1"/>
              <a:t>Nollywood</a:t>
            </a:r>
            <a:r>
              <a:rPr lang="en-US" dirty="0"/>
              <a:t> (Nigeria's growing movie industry) and  dynamic music industry. It has produced a variety of styles of </a:t>
            </a:r>
            <a:r>
              <a:rPr lang="en-US" dirty="0" err="1"/>
              <a:t>mucic</a:t>
            </a:r>
            <a:r>
              <a:rPr lang="en-US" dirty="0"/>
              <a:t> such as Nigerian hip hop, high life, juju, </a:t>
            </a:r>
            <a:r>
              <a:rPr lang="en-US" dirty="0" err="1"/>
              <a:t>fuji</a:t>
            </a:r>
            <a:r>
              <a:rPr lang="en-US" dirty="0"/>
              <a:t> and </a:t>
            </a:r>
            <a:r>
              <a:rPr lang="en-US" dirty="0" err="1"/>
              <a:t>afrobeat</a:t>
            </a:r>
            <a:r>
              <a:rPr lang="en-US" dirty="0"/>
              <a:t>. </a:t>
            </a:r>
          </a:p>
          <a:p>
            <a:pPr marL="0" indent="0" algn="just">
              <a:buNone/>
            </a:pPr>
            <a:endParaRPr lang="en-US" dirty="0" smtClean="0"/>
          </a:p>
          <a:p>
            <a:pPr marL="0" indent="0" algn="just">
              <a:buNone/>
            </a:pPr>
            <a:r>
              <a:rPr lang="en-US" dirty="0" smtClean="0"/>
              <a:t>A large percentage of </a:t>
            </a:r>
            <a:r>
              <a:rPr lang="en-US" dirty="0" err="1" smtClean="0"/>
              <a:t>Lagosians</a:t>
            </a:r>
            <a:r>
              <a:rPr lang="en-US" dirty="0" smtClean="0"/>
              <a:t> are traders, business men/women and people white collar jobs. Major multinational companies like Procter &amp; Gamble, Exxon Mobil, Shell Petroleum, GE &amp; Guinness have their offices located in Lagos.</a:t>
            </a:r>
            <a:endParaRPr lang="en-US" dirty="0"/>
          </a:p>
        </p:txBody>
      </p:sp>
    </p:spTree>
    <p:extLst>
      <p:ext uri="{BB962C8B-B14F-4D97-AF65-F5344CB8AC3E}">
        <p14:creationId xmlns:p14="http://schemas.microsoft.com/office/powerpoint/2010/main" val="233105388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Notable People </a:t>
            </a:r>
            <a:endParaRPr lang="en-US" dirty="0"/>
          </a:p>
        </p:txBody>
      </p:sp>
      <p:sp>
        <p:nvSpPr>
          <p:cNvPr id="3" name="Content Placeholder 2"/>
          <p:cNvSpPr>
            <a:spLocks noGrp="1"/>
          </p:cNvSpPr>
          <p:nvPr>
            <p:ph idx="1"/>
          </p:nvPr>
        </p:nvSpPr>
        <p:spPr/>
        <p:txBody>
          <a:bodyPr>
            <a:normAutofit fontScale="85000" lnSpcReduction="20000"/>
          </a:bodyPr>
          <a:lstStyle/>
          <a:p>
            <a:pPr marL="0" indent="0" algn="just">
              <a:buNone/>
            </a:pPr>
            <a:r>
              <a:rPr lang="en-US" dirty="0" err="1" smtClean="0"/>
              <a:t>Fela</a:t>
            </a:r>
            <a:r>
              <a:rPr lang="en-US" dirty="0" smtClean="0"/>
              <a:t> </a:t>
            </a:r>
            <a:r>
              <a:rPr lang="en-US" dirty="0" err="1"/>
              <a:t>Anikulapo-Kuti</a:t>
            </a:r>
            <a:r>
              <a:rPr lang="en-US" dirty="0"/>
              <a:t> </a:t>
            </a:r>
            <a:r>
              <a:rPr lang="en-US" dirty="0" smtClean="0"/>
              <a:t>popularly known </a:t>
            </a:r>
            <a:r>
              <a:rPr lang="en-US" dirty="0"/>
              <a:t>as </a:t>
            </a:r>
            <a:r>
              <a:rPr lang="en-US" dirty="0" err="1"/>
              <a:t>Fela</a:t>
            </a:r>
            <a:r>
              <a:rPr lang="en-US" dirty="0"/>
              <a:t> </a:t>
            </a:r>
            <a:r>
              <a:rPr lang="en-US" dirty="0" smtClean="0"/>
              <a:t>is Nigeria's most </a:t>
            </a:r>
            <a:r>
              <a:rPr lang="en-US" dirty="0"/>
              <a:t>famous </a:t>
            </a:r>
            <a:r>
              <a:rPr lang="en-US" dirty="0" smtClean="0"/>
              <a:t> </a:t>
            </a:r>
            <a:r>
              <a:rPr lang="en-US" dirty="0"/>
              <a:t>Afro-beat </a:t>
            </a:r>
            <a:r>
              <a:rPr lang="en-US" dirty="0" smtClean="0"/>
              <a:t>legend</a:t>
            </a:r>
            <a:r>
              <a:rPr lang="en-US" dirty="0"/>
              <a:t>. He was both a musician and a </a:t>
            </a:r>
            <a:r>
              <a:rPr lang="en-US" dirty="0" smtClean="0"/>
              <a:t>human rights </a:t>
            </a:r>
            <a:r>
              <a:rPr lang="en-US" dirty="0"/>
              <a:t>activist who spoke against corruption </a:t>
            </a:r>
            <a:r>
              <a:rPr lang="en-US" dirty="0" smtClean="0"/>
              <a:t>through </a:t>
            </a:r>
            <a:r>
              <a:rPr lang="en-US" dirty="0"/>
              <a:t>his </a:t>
            </a:r>
            <a:r>
              <a:rPr lang="en-US" dirty="0" smtClean="0"/>
              <a:t>music. </a:t>
            </a:r>
          </a:p>
          <a:p>
            <a:pPr marL="0" indent="0" algn="just">
              <a:buNone/>
            </a:pPr>
            <a:endParaRPr lang="en-US" dirty="0"/>
          </a:p>
          <a:p>
            <a:pPr marL="0" indent="0" algn="just">
              <a:buNone/>
            </a:pPr>
            <a:r>
              <a:rPr lang="en-US" dirty="0" smtClean="0"/>
              <a:t>His music had a lot of political undertone and  constantly challenged the government to transparency and honest leadership. His death in the late nineties was a huge blow to the music industry in Nigeria. In 2009, </a:t>
            </a:r>
            <a:r>
              <a:rPr lang="en-US" b="1" dirty="0" err="1" smtClean="0"/>
              <a:t>Fela</a:t>
            </a:r>
            <a:r>
              <a:rPr lang="en-US" dirty="0" smtClean="0"/>
              <a:t> </a:t>
            </a:r>
            <a:r>
              <a:rPr lang="en-US" dirty="0"/>
              <a:t>(a production on </a:t>
            </a:r>
            <a:r>
              <a:rPr lang="en-US" dirty="0" smtClean="0"/>
              <a:t>his life began </a:t>
            </a:r>
            <a:r>
              <a:rPr lang="en-US" dirty="0"/>
              <a:t>a run on </a:t>
            </a:r>
            <a:r>
              <a:rPr lang="en-US" dirty="0" smtClean="0"/>
              <a:t>Broadway)</a:t>
            </a:r>
          </a:p>
          <a:p>
            <a:pPr marL="0" indent="0" algn="just">
              <a:buNone/>
            </a:pPr>
            <a:endParaRPr lang="en-US" dirty="0"/>
          </a:p>
          <a:p>
            <a:pPr marL="0" indent="0" algn="just">
              <a:buNone/>
            </a:pPr>
            <a:r>
              <a:rPr lang="en-US" dirty="0">
                <a:hlinkClick r:id="rId2"/>
              </a:rPr>
              <a:t>http://www.youtube.com/watch?v=h4AA6EuZe-k</a:t>
            </a:r>
            <a:r>
              <a:rPr lang="en-US" dirty="0" smtClean="0"/>
              <a:t> </a:t>
            </a:r>
            <a:endParaRPr lang="en-US" dirty="0"/>
          </a:p>
        </p:txBody>
      </p:sp>
    </p:spTree>
    <p:extLst>
      <p:ext uri="{BB962C8B-B14F-4D97-AF65-F5344CB8AC3E}">
        <p14:creationId xmlns:p14="http://schemas.microsoft.com/office/powerpoint/2010/main" val="392693460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Notable People </a:t>
            </a:r>
          </a:p>
        </p:txBody>
      </p:sp>
      <p:sp>
        <p:nvSpPr>
          <p:cNvPr id="3" name="Content Placeholder 2"/>
          <p:cNvSpPr>
            <a:spLocks noGrp="1"/>
          </p:cNvSpPr>
          <p:nvPr>
            <p:ph idx="1"/>
          </p:nvPr>
        </p:nvSpPr>
        <p:spPr/>
        <p:txBody>
          <a:bodyPr/>
          <a:lstStyle/>
          <a:p>
            <a:pPr marL="0" indent="0" algn="just">
              <a:buNone/>
            </a:pPr>
            <a:r>
              <a:rPr lang="en-US" dirty="0" smtClean="0"/>
              <a:t>Famous playwright and novelists </a:t>
            </a:r>
            <a:r>
              <a:rPr lang="en-US" dirty="0" err="1" smtClean="0"/>
              <a:t>Wole</a:t>
            </a:r>
            <a:r>
              <a:rPr lang="en-US" dirty="0" smtClean="0"/>
              <a:t> Soyinka (1986 Nobel prize winner in literature) and Chinua Achebe (writer of Things fall apart) are great writers who through their writings have been able to promote the true African spirit/culture and bring literary awards and recognition to Nigeria and Africa as a whole.  They also played very active roles during Nigeria’s independence.</a:t>
            </a:r>
            <a:endParaRPr lang="en-US" dirty="0"/>
          </a:p>
        </p:txBody>
      </p:sp>
    </p:spTree>
    <p:extLst>
      <p:ext uri="{BB962C8B-B14F-4D97-AF65-F5344CB8AC3E}">
        <p14:creationId xmlns:p14="http://schemas.microsoft.com/office/powerpoint/2010/main" val="335864729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Notable People </a:t>
            </a:r>
          </a:p>
        </p:txBody>
      </p:sp>
      <p:sp>
        <p:nvSpPr>
          <p:cNvPr id="3" name="Content Placeholder 2"/>
          <p:cNvSpPr>
            <a:spLocks noGrp="1"/>
          </p:cNvSpPr>
          <p:nvPr>
            <p:ph idx="1"/>
          </p:nvPr>
        </p:nvSpPr>
        <p:spPr/>
        <p:txBody>
          <a:bodyPr>
            <a:normAutofit fontScale="77500" lnSpcReduction="20000"/>
          </a:bodyPr>
          <a:lstStyle/>
          <a:p>
            <a:pPr marL="0" indent="0" algn="just">
              <a:buNone/>
            </a:pPr>
            <a:r>
              <a:rPr lang="en-US" dirty="0" smtClean="0"/>
              <a:t>Ken </a:t>
            </a:r>
            <a:r>
              <a:rPr lang="en-US" dirty="0" err="1" smtClean="0"/>
              <a:t>Saro</a:t>
            </a:r>
            <a:r>
              <a:rPr lang="en-US" dirty="0" smtClean="0"/>
              <a:t> </a:t>
            </a:r>
            <a:r>
              <a:rPr lang="en-US" dirty="0" err="1" smtClean="0"/>
              <a:t>Wiwa</a:t>
            </a:r>
            <a:r>
              <a:rPr lang="en-US" dirty="0" smtClean="0"/>
              <a:t>, an environmental  </a:t>
            </a:r>
            <a:r>
              <a:rPr lang="en-US" dirty="0"/>
              <a:t>activist </a:t>
            </a:r>
            <a:r>
              <a:rPr lang="en-US" dirty="0" smtClean="0"/>
              <a:t>who fought against indiscriminate and unlawful petroleum waste  disposal in the </a:t>
            </a:r>
            <a:r>
              <a:rPr lang="en-US" dirty="0"/>
              <a:t>Niger </a:t>
            </a:r>
            <a:r>
              <a:rPr lang="en-US" dirty="0" smtClean="0"/>
              <a:t>Delta region by multinational oil corporations with the help of the federal government  was arrested and hastily </a:t>
            </a:r>
            <a:r>
              <a:rPr lang="en-US" dirty="0"/>
              <a:t>tried by a special military tribunal, and hanged in 1995 by the military government </a:t>
            </a:r>
            <a:r>
              <a:rPr lang="en-US" dirty="0" smtClean="0"/>
              <a:t>in authority. </a:t>
            </a:r>
          </a:p>
          <a:p>
            <a:pPr marL="0" indent="0" algn="just">
              <a:buNone/>
            </a:pPr>
            <a:endParaRPr lang="en-US" dirty="0"/>
          </a:p>
          <a:p>
            <a:pPr marL="0" indent="0" algn="just">
              <a:buNone/>
            </a:pPr>
            <a:r>
              <a:rPr lang="en-US" dirty="0" smtClean="0"/>
              <a:t>His </a:t>
            </a:r>
            <a:r>
              <a:rPr lang="en-US" dirty="0"/>
              <a:t>execution provoked international outrage and resulted in Nigeria's suspension from the Commonwealth of Nations for over three </a:t>
            </a:r>
            <a:r>
              <a:rPr lang="en-US" dirty="0" smtClean="0"/>
              <a:t>years</a:t>
            </a:r>
          </a:p>
          <a:p>
            <a:pPr marL="0" indent="0" algn="just">
              <a:buNone/>
            </a:pPr>
            <a:endParaRPr lang="en-US" dirty="0"/>
          </a:p>
          <a:p>
            <a:pPr marL="0" indent="0" algn="just">
              <a:buNone/>
            </a:pPr>
            <a:r>
              <a:rPr lang="en-US" dirty="0">
                <a:hlinkClick r:id="rId2"/>
              </a:rPr>
              <a:t>http://www.democracynow.org/2009/5/26/shell_on_trial_landmark_trial_set</a:t>
            </a:r>
            <a:endParaRPr lang="en-US" dirty="0"/>
          </a:p>
        </p:txBody>
      </p:sp>
    </p:spTree>
    <p:extLst>
      <p:ext uri="{BB962C8B-B14F-4D97-AF65-F5344CB8AC3E}">
        <p14:creationId xmlns:p14="http://schemas.microsoft.com/office/powerpoint/2010/main" val="214225155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Energy Situation </a:t>
            </a:r>
            <a:endParaRPr lang="en-US" dirty="0"/>
          </a:p>
        </p:txBody>
      </p:sp>
      <p:sp>
        <p:nvSpPr>
          <p:cNvPr id="3" name="Content Placeholder 2"/>
          <p:cNvSpPr>
            <a:spLocks noGrp="1"/>
          </p:cNvSpPr>
          <p:nvPr>
            <p:ph idx="1"/>
          </p:nvPr>
        </p:nvSpPr>
        <p:spPr/>
        <p:txBody>
          <a:bodyPr>
            <a:normAutofit fontScale="85000" lnSpcReduction="20000"/>
          </a:bodyPr>
          <a:lstStyle/>
          <a:p>
            <a:pPr marL="0" indent="0" algn="just">
              <a:buNone/>
            </a:pPr>
            <a:r>
              <a:rPr lang="en-US" dirty="0" smtClean="0"/>
              <a:t>Major source of power generation in Nigeria is Hydro. In the rainy seasons, power supply slightly increases due to sufficient water supply to the dams from which  electricity is generated and it decreases in the drier months.</a:t>
            </a:r>
          </a:p>
          <a:p>
            <a:pPr marL="0" indent="0" algn="just">
              <a:buNone/>
            </a:pPr>
            <a:endParaRPr lang="en-US" dirty="0"/>
          </a:p>
          <a:p>
            <a:pPr marL="0" indent="0" algn="just">
              <a:buNone/>
            </a:pPr>
            <a:r>
              <a:rPr lang="en-US" dirty="0" smtClean="0"/>
              <a:t>The country generates about 4,000 mega watts of electricity which it distributes to the states/cities through the national grid. This rarely meets the energy demands of the people so power supply is very erratic. To enjoy stable power supply, most Nigerians resort to generating their own power.</a:t>
            </a:r>
            <a:endParaRPr lang="en-US" dirty="0"/>
          </a:p>
        </p:txBody>
      </p:sp>
    </p:spTree>
    <p:extLst>
      <p:ext uri="{BB962C8B-B14F-4D97-AF65-F5344CB8AC3E}">
        <p14:creationId xmlns:p14="http://schemas.microsoft.com/office/powerpoint/2010/main" val="132981009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Energy Situation </a:t>
            </a:r>
          </a:p>
        </p:txBody>
      </p:sp>
      <p:sp>
        <p:nvSpPr>
          <p:cNvPr id="3" name="Content Placeholder 2"/>
          <p:cNvSpPr>
            <a:spLocks noGrp="1"/>
          </p:cNvSpPr>
          <p:nvPr>
            <p:ph idx="1"/>
          </p:nvPr>
        </p:nvSpPr>
        <p:spPr/>
        <p:txBody>
          <a:bodyPr/>
          <a:lstStyle/>
          <a:p>
            <a:pPr marL="0" indent="0" algn="just">
              <a:buNone/>
            </a:pPr>
            <a:r>
              <a:rPr lang="en-US" dirty="0" smtClean="0"/>
              <a:t>Common ways by which people generate power are; with generators, inverters/batteries, gas lamps, </a:t>
            </a:r>
            <a:r>
              <a:rPr lang="en-US" dirty="0" err="1" smtClean="0"/>
              <a:t>e.t.c</a:t>
            </a:r>
            <a:r>
              <a:rPr lang="en-US" dirty="0" smtClean="0"/>
              <a:t>.</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599" y="3838574"/>
            <a:ext cx="2028826" cy="2028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5711" y="3733799"/>
            <a:ext cx="1727237" cy="1727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3838574"/>
            <a:ext cx="1622463" cy="1622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8709628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575</TotalTime>
  <Words>666</Words>
  <Application>Microsoft Macintosh PowerPoint</Application>
  <PresentationFormat>On-screen Show (4:3)</PresentationFormat>
  <Paragraphs>45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NIGERIA</vt:lpstr>
      <vt:lpstr>Nigeria </vt:lpstr>
      <vt:lpstr>Politics/Language </vt:lpstr>
      <vt:lpstr>Lagos</vt:lpstr>
      <vt:lpstr>Some Notable People </vt:lpstr>
      <vt:lpstr>Some Notable People </vt:lpstr>
      <vt:lpstr>Some Notable People </vt:lpstr>
      <vt:lpstr>Energy Situation </vt:lpstr>
      <vt:lpstr>Energy Situation </vt:lpstr>
      <vt:lpstr>Energy Situation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Iroh</dc:creator>
  <cp:lastModifiedBy>Gregory</cp:lastModifiedBy>
  <cp:revision>37</cp:revision>
  <dcterms:created xsi:type="dcterms:W3CDTF">2012-09-14T19:30:05Z</dcterms:created>
  <dcterms:modified xsi:type="dcterms:W3CDTF">2012-09-18T11:56:00Z</dcterms:modified>
</cp:coreProperties>
</file>