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7"/>
  </p:notesMasterIdLst>
  <p:sldIdLst>
    <p:sldId id="277" r:id="rId5"/>
    <p:sldId id="259" r:id="rId6"/>
    <p:sldId id="300" r:id="rId7"/>
    <p:sldId id="260" r:id="rId8"/>
    <p:sldId id="271" r:id="rId9"/>
    <p:sldId id="262" r:id="rId10"/>
    <p:sldId id="261" r:id="rId11"/>
    <p:sldId id="285" r:id="rId12"/>
    <p:sldId id="278" r:id="rId13"/>
    <p:sldId id="279" r:id="rId14"/>
    <p:sldId id="281" r:id="rId15"/>
    <p:sldId id="280" r:id="rId16"/>
    <p:sldId id="368" r:id="rId17"/>
    <p:sldId id="356" r:id="rId18"/>
    <p:sldId id="582" r:id="rId19"/>
    <p:sldId id="584" r:id="rId20"/>
    <p:sldId id="579" r:id="rId21"/>
    <p:sldId id="269" r:id="rId22"/>
    <p:sldId id="303" r:id="rId23"/>
    <p:sldId id="583" r:id="rId24"/>
    <p:sldId id="306" r:id="rId25"/>
    <p:sldId id="58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168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0B11D-9AD7-4805-A789-02F0574FC81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8680A-0832-4D89-AB43-1C670ED31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12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05806-961A-4DAE-99CB-85159E6211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68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05806-961A-4DAE-99CB-85159E6211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15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05806-961A-4DAE-99CB-85159E6211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19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05806-961A-4DAE-99CB-85159E6211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62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05806-961A-4DAE-99CB-85159E6211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62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05806-961A-4DAE-99CB-85159E6211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70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05806-961A-4DAE-99CB-85159E6211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88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05806-961A-4DAE-99CB-85159E6211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5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05806-961A-4DAE-99CB-85159E6211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75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CDB3CC-F982-40F9-8DD6-BCC9AFBF44BD}" type="datetime1">
              <a:rPr lang="en-US" smtClean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54328" y="6173787"/>
            <a:ext cx="3450657" cy="39959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855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773" y="6084887"/>
            <a:ext cx="98088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bT5x-UetKo?feature=oembed" TargetMode="Externa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2126" y="469250"/>
            <a:ext cx="7494469" cy="399392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Energy at UC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883D6-23EC-4481-9836-7AC8D7012A4F}"/>
              </a:ext>
            </a:extLst>
          </p:cNvPr>
          <p:cNvSpPr txBox="1"/>
          <p:nvPr/>
        </p:nvSpPr>
        <p:spPr>
          <a:xfrm>
            <a:off x="2404268" y="5626698"/>
            <a:ext cx="5657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https://www.pbs.org/video/science-around-cincy-season-2-episode-1-hbo4jw/</a:t>
            </a:r>
          </a:p>
        </p:txBody>
      </p:sp>
      <p:pic>
        <p:nvPicPr>
          <p:cNvPr id="13" name="Picture 1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26000D78-F04F-42B4-9322-B333564BC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32" y="5659351"/>
            <a:ext cx="1219198" cy="581024"/>
          </a:xfrm>
          <a:prstGeom prst="rect">
            <a:avLst/>
          </a:prstGeom>
        </p:spPr>
      </p:pic>
      <p:pic>
        <p:nvPicPr>
          <p:cNvPr id="2" name="Online Media 1" title="2023 IDEA Student Video Contest - University of Cincinnati-Grand Prize Winner">
            <a:hlinkClick r:id="" action="ppaction://media"/>
            <a:extLst>
              <a:ext uri="{FF2B5EF4-FFF2-40B4-BE49-F238E27FC236}">
                <a16:creationId xmlns:a16="http://schemas.microsoft.com/office/drawing/2014/main" id="{A7694303-FD16-C639-FFB9-F6D5647D87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82432" y="1457394"/>
            <a:ext cx="6979134" cy="394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B18168-3677-4933-9F4B-AA367D712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23"/>
          <a:stretch/>
        </p:blipFill>
        <p:spPr>
          <a:xfrm>
            <a:off x="2001187" y="1222310"/>
            <a:ext cx="5141626" cy="56356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5CB724-73EB-461A-853F-064A5F240C70}"/>
              </a:ext>
            </a:extLst>
          </p:cNvPr>
          <p:cNvSpPr txBox="1">
            <a:spLocks/>
          </p:cNvSpPr>
          <p:nvPr/>
        </p:nvSpPr>
        <p:spPr>
          <a:xfrm>
            <a:off x="0" y="332580"/>
            <a:ext cx="4363770" cy="67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Steam Turbine</a:t>
            </a:r>
          </a:p>
        </p:txBody>
      </p:sp>
    </p:spTree>
    <p:extLst>
      <p:ext uri="{BB962C8B-B14F-4D97-AF65-F5344CB8AC3E}">
        <p14:creationId xmlns:p14="http://schemas.microsoft.com/office/powerpoint/2010/main" val="902976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5CB724-73EB-461A-853F-064A5F240C70}"/>
              </a:ext>
            </a:extLst>
          </p:cNvPr>
          <p:cNvSpPr txBox="1">
            <a:spLocks/>
          </p:cNvSpPr>
          <p:nvPr/>
        </p:nvSpPr>
        <p:spPr>
          <a:xfrm>
            <a:off x="0" y="332579"/>
            <a:ext cx="5386812" cy="808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Thermal Energy Storage (East)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1ED188-8469-4ED3-B5EC-8CF418751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49" y="1249378"/>
            <a:ext cx="7840301" cy="553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86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E800BC-BAE5-4CE3-ABA3-8A1505009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2736" y="2424065"/>
            <a:ext cx="4798528" cy="535166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+mn-lt"/>
              </a:rPr>
              <a:t>Time for that Tour!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3C856-FBD8-406E-B2F4-91FCBA542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66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51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A3EFD14-D9C6-DF2A-BBBD-B854E6E5E29F}"/>
              </a:ext>
            </a:extLst>
          </p:cNvPr>
          <p:cNvSpPr txBox="1">
            <a:spLocks/>
          </p:cNvSpPr>
          <p:nvPr/>
        </p:nvSpPr>
        <p:spPr>
          <a:xfrm>
            <a:off x="0" y="379525"/>
            <a:ext cx="1371600" cy="67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Tariff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560E66-8E78-08CB-1934-699D1DB65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589" y="1412340"/>
            <a:ext cx="6894194" cy="537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67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9A9E12-E269-3AC7-2DD9-239A9FB6C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8" t="19595" r="12971" b="12153"/>
          <a:stretch/>
        </p:blipFill>
        <p:spPr>
          <a:xfrm>
            <a:off x="-1" y="1522194"/>
            <a:ext cx="9144001" cy="35117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85AC654-4672-03FB-827F-7916D96935E4}"/>
              </a:ext>
            </a:extLst>
          </p:cNvPr>
          <p:cNvSpPr txBox="1">
            <a:spLocks/>
          </p:cNvSpPr>
          <p:nvPr/>
        </p:nvSpPr>
        <p:spPr>
          <a:xfrm>
            <a:off x="-1" y="372764"/>
            <a:ext cx="1621411" cy="57412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15000"/>
              </a:lnSpc>
            </a:pPr>
            <a:r>
              <a:rPr lang="en-US" sz="3600" b="1" dirty="0">
                <a:solidFill>
                  <a:schemeClr val="bg1"/>
                </a:solidFill>
                <a:latin typeface="+mn-lt"/>
              </a:rPr>
              <a:t>Pricing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D5862-8E81-3359-E523-DC6DA67548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182" b="69686"/>
          <a:stretch/>
        </p:blipFill>
        <p:spPr>
          <a:xfrm>
            <a:off x="5703683" y="4960331"/>
            <a:ext cx="3440318" cy="189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83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D23C-F289-2D4E-8D92-627DF9D28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876" y="2188901"/>
            <a:ext cx="6846846" cy="162185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3000" b="1">
                <a:solidFill>
                  <a:srgbClr val="000000"/>
                </a:solidFill>
                <a:latin typeface="Helvetica" panose="020B0604020202020204" pitchFamily="34" charset="0"/>
                <a:ea typeface="Times" panose="02020603050405020304" pitchFamily="18" charset="0"/>
                <a:cs typeface="Open Sans" panose="020B0606030504020204" pitchFamily="34" charset="0"/>
              </a:rPr>
              <a:t> </a:t>
            </a:r>
            <a:endParaRPr lang="en-US" sz="3000" b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86A82-40B5-493F-901A-9F9BA3B72016}"/>
              </a:ext>
            </a:extLst>
          </p:cNvPr>
          <p:cNvSpPr txBox="1"/>
          <p:nvPr/>
        </p:nvSpPr>
        <p:spPr>
          <a:xfrm>
            <a:off x="-1" y="413823"/>
            <a:ext cx="624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Electricity Production (kWh)</a:t>
            </a:r>
          </a:p>
        </p:txBody>
      </p:sp>
      <p:pic>
        <p:nvPicPr>
          <p:cNvPr id="4" name="Picture 3" descr="A graph showing the price of electricity&#10;&#10;Description automatically generated">
            <a:extLst>
              <a:ext uri="{FF2B5EF4-FFF2-40B4-BE49-F238E27FC236}">
                <a16:creationId xmlns:a16="http://schemas.microsoft.com/office/drawing/2014/main" id="{B6FBF1BA-78F4-17CF-E195-B6E48ADC5A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14"/>
          <a:stretch/>
        </p:blipFill>
        <p:spPr>
          <a:xfrm>
            <a:off x="622168" y="1369089"/>
            <a:ext cx="7952265" cy="52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99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D23C-F289-2D4E-8D92-627DF9D28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876" y="2188901"/>
            <a:ext cx="6846846" cy="162185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3000" b="1">
                <a:solidFill>
                  <a:srgbClr val="000000"/>
                </a:solidFill>
                <a:latin typeface="Helvetica" panose="020B0604020202020204" pitchFamily="34" charset="0"/>
                <a:ea typeface="Times" panose="02020603050405020304" pitchFamily="18" charset="0"/>
                <a:cs typeface="Open Sans" panose="020B0606030504020204" pitchFamily="34" charset="0"/>
              </a:rPr>
              <a:t> </a:t>
            </a:r>
            <a:endParaRPr lang="en-US" sz="3000" b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86A82-40B5-493F-901A-9F9BA3B72016}"/>
              </a:ext>
            </a:extLst>
          </p:cNvPr>
          <p:cNvSpPr txBox="1"/>
          <p:nvPr/>
        </p:nvSpPr>
        <p:spPr>
          <a:xfrm>
            <a:off x="-1" y="430653"/>
            <a:ext cx="6438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Electricity Purchased (kWh)</a:t>
            </a:r>
          </a:p>
        </p:txBody>
      </p:sp>
      <p:pic>
        <p:nvPicPr>
          <p:cNvPr id="3" name="Picture 2" descr="A graph showing the price of power&#10;&#10;Description automatically generated">
            <a:extLst>
              <a:ext uri="{FF2B5EF4-FFF2-40B4-BE49-F238E27FC236}">
                <a16:creationId xmlns:a16="http://schemas.microsoft.com/office/drawing/2014/main" id="{1C7C34FB-F16E-803E-B2C5-29D8A8723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77"/>
          <a:stretch/>
        </p:blipFill>
        <p:spPr>
          <a:xfrm>
            <a:off x="593890" y="1447623"/>
            <a:ext cx="7993930" cy="532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04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D23C-F289-2D4E-8D92-627DF9D28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876" y="2188901"/>
            <a:ext cx="6846846" cy="162185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3000" b="1">
                <a:solidFill>
                  <a:srgbClr val="000000"/>
                </a:solidFill>
                <a:latin typeface="Helvetica" panose="020B0604020202020204" pitchFamily="34" charset="0"/>
                <a:ea typeface="Times" panose="02020603050405020304" pitchFamily="18" charset="0"/>
                <a:cs typeface="Open Sans" panose="020B0606030504020204" pitchFamily="34" charset="0"/>
              </a:rPr>
              <a:t> </a:t>
            </a:r>
            <a:endParaRPr lang="en-US" sz="3000" b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86A82-40B5-493F-901A-9F9BA3B72016}"/>
              </a:ext>
            </a:extLst>
          </p:cNvPr>
          <p:cNvSpPr txBox="1"/>
          <p:nvPr/>
        </p:nvSpPr>
        <p:spPr>
          <a:xfrm>
            <a:off x="-843780" y="361040"/>
            <a:ext cx="8290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Annual CO2 Emissions (Main Campus)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D2687D-61EE-A053-126E-48F16A3A6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45"/>
          <a:stretch/>
        </p:blipFill>
        <p:spPr>
          <a:xfrm>
            <a:off x="89261" y="1470582"/>
            <a:ext cx="8965478" cy="523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8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C684CA9-A0F3-1D21-57AD-2BC6848FC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" y="1228279"/>
            <a:ext cx="7334289" cy="5624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12D23C-F289-2D4E-8D92-627DF9D28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876" y="2188901"/>
            <a:ext cx="6846846" cy="162185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3000" b="1">
                <a:solidFill>
                  <a:srgbClr val="000000"/>
                </a:solidFill>
                <a:latin typeface="Helvetica" panose="020B0604020202020204" pitchFamily="34" charset="0"/>
                <a:ea typeface="Times" panose="02020603050405020304" pitchFamily="18" charset="0"/>
                <a:cs typeface="Open Sans" panose="020B0606030504020204" pitchFamily="34" charset="0"/>
              </a:rPr>
              <a:t> </a:t>
            </a:r>
            <a:endParaRPr lang="en-US" sz="3000" b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80CDFE-C45E-4075-93F2-886E11F1DF91}"/>
              </a:ext>
            </a:extLst>
          </p:cNvPr>
          <p:cNvSpPr txBox="1">
            <a:spLocks/>
          </p:cNvSpPr>
          <p:nvPr/>
        </p:nvSpPr>
        <p:spPr>
          <a:xfrm>
            <a:off x="293884" y="387935"/>
            <a:ext cx="6995159" cy="57412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  <a:spcBef>
                <a:spcPts val="0"/>
              </a:spcBef>
            </a:pP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Natural Gas Hedging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66A3032-8BF5-4E3E-8E75-FAAFF1C3DEB9}"/>
              </a:ext>
            </a:extLst>
          </p:cNvPr>
          <p:cNvSpPr/>
          <p:nvPr/>
        </p:nvSpPr>
        <p:spPr>
          <a:xfrm>
            <a:off x="3791464" y="5160143"/>
            <a:ext cx="4984890" cy="123201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743051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D23C-F289-2D4E-8D92-627DF9D28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876" y="2188901"/>
            <a:ext cx="6846846" cy="162185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000000"/>
                </a:solidFill>
                <a:latin typeface="Helvetica" panose="020B0604020202020204" pitchFamily="34" charset="0"/>
                <a:ea typeface="Times" panose="02020603050405020304" pitchFamily="18" charset="0"/>
                <a:cs typeface="Open Sans" panose="020B0606030504020204" pitchFamily="34" charset="0"/>
              </a:rPr>
              <a:t> </a:t>
            </a:r>
            <a:endParaRPr lang="en-US" sz="3000" b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5B9D2A9-5DC6-4254-A821-3ABFF47592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4" t="7929" b="8929"/>
          <a:stretch/>
        </p:blipFill>
        <p:spPr>
          <a:xfrm>
            <a:off x="67913" y="1502875"/>
            <a:ext cx="9076087" cy="50633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960EFD-BE29-4C55-AF51-129CC064D5F7}"/>
              </a:ext>
            </a:extLst>
          </p:cNvPr>
          <p:cNvCxnSpPr>
            <a:cxnSpLocks/>
          </p:cNvCxnSpPr>
          <p:nvPr/>
        </p:nvCxnSpPr>
        <p:spPr>
          <a:xfrm>
            <a:off x="4700683" y="5096663"/>
            <a:ext cx="0" cy="7138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AE12F2-D32E-4B51-A790-983AC6557EF4}"/>
              </a:ext>
            </a:extLst>
          </p:cNvPr>
          <p:cNvSpPr txBox="1"/>
          <p:nvPr/>
        </p:nvSpPr>
        <p:spPr>
          <a:xfrm>
            <a:off x="4367678" y="4218918"/>
            <a:ext cx="8652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 Most Recent Purchase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0914F-E198-46D7-B6FA-0736739769B1}"/>
              </a:ext>
            </a:extLst>
          </p:cNvPr>
          <p:cNvSpPr txBox="1"/>
          <p:nvPr/>
        </p:nvSpPr>
        <p:spPr>
          <a:xfrm>
            <a:off x="7077722" y="2662582"/>
            <a:ext cx="154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 increase in 11 months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A508CD-60BC-ECDC-4B15-C8CB57A07B10}"/>
              </a:ext>
            </a:extLst>
          </p:cNvPr>
          <p:cNvSpPr txBox="1">
            <a:spLocks/>
          </p:cNvSpPr>
          <p:nvPr/>
        </p:nvSpPr>
        <p:spPr>
          <a:xfrm>
            <a:off x="230876" y="713255"/>
            <a:ext cx="6536602" cy="29773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200">
              <a:lnSpc>
                <a:spcPct val="115000"/>
              </a:lnSpc>
            </a:pPr>
            <a:r>
              <a:rPr lang="en-US" sz="3600" b="1" dirty="0">
                <a:solidFill>
                  <a:schemeClr val="bg1"/>
                </a:solidFill>
                <a:latin typeface="+mn-lt"/>
              </a:rPr>
              <a:t>Natural Gas Price</a:t>
            </a:r>
          </a:p>
        </p:txBody>
      </p:sp>
    </p:spTree>
    <p:extLst>
      <p:ext uri="{BB962C8B-B14F-4D97-AF65-F5344CB8AC3E}">
        <p14:creationId xmlns:p14="http://schemas.microsoft.com/office/powerpoint/2010/main" val="3923124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2270"/>
            <a:ext cx="3713720" cy="399392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Utilities at UC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351" y="3710798"/>
            <a:ext cx="5139577" cy="2961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84" y="2065642"/>
            <a:ext cx="4692187" cy="2852447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24484" y="4918089"/>
            <a:ext cx="2448378" cy="399392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Central Utility Plant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879060" y="3297008"/>
            <a:ext cx="2164301" cy="399392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East Utility Plant</a:t>
            </a:r>
          </a:p>
        </p:txBody>
      </p:sp>
    </p:spTree>
    <p:extLst>
      <p:ext uri="{BB962C8B-B14F-4D97-AF65-F5344CB8AC3E}">
        <p14:creationId xmlns:p14="http://schemas.microsoft.com/office/powerpoint/2010/main" val="185102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D23C-F289-2D4E-8D92-627DF9D28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876" y="2188901"/>
            <a:ext cx="6846846" cy="162185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3000" b="1">
                <a:solidFill>
                  <a:srgbClr val="000000"/>
                </a:solidFill>
                <a:latin typeface="Helvetica" panose="020B0604020202020204" pitchFamily="34" charset="0"/>
                <a:ea typeface="Times" panose="02020603050405020304" pitchFamily="18" charset="0"/>
                <a:cs typeface="Open Sans" panose="020B0606030504020204" pitchFamily="34" charset="0"/>
              </a:rPr>
              <a:t> </a:t>
            </a:r>
            <a:endParaRPr lang="en-US" sz="3000" b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86A82-40B5-493F-901A-9F9BA3B72016}"/>
              </a:ext>
            </a:extLst>
          </p:cNvPr>
          <p:cNvSpPr txBox="1"/>
          <p:nvPr/>
        </p:nvSpPr>
        <p:spPr>
          <a:xfrm>
            <a:off x="-985182" y="377628"/>
            <a:ext cx="714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Hedging Strategies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9F27D-02D8-D89E-85DA-1A9EBA0E3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548" y="1412273"/>
            <a:ext cx="6372904" cy="46461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CD26CE-E234-AD3B-FBE2-ED2A69B5A021}"/>
              </a:ext>
            </a:extLst>
          </p:cNvPr>
          <p:cNvSpPr txBox="1"/>
          <p:nvPr/>
        </p:nvSpPr>
        <p:spPr>
          <a:xfrm>
            <a:off x="1683443" y="6133820"/>
            <a:ext cx="5777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gas hedging strategies deployed by UC Utilities are projected to avoid $37M in fuel costs through 2030 </a:t>
            </a:r>
          </a:p>
        </p:txBody>
      </p:sp>
    </p:spTree>
    <p:extLst>
      <p:ext uri="{BB962C8B-B14F-4D97-AF65-F5344CB8AC3E}">
        <p14:creationId xmlns:p14="http://schemas.microsoft.com/office/powerpoint/2010/main" val="4188289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D23C-F289-2D4E-8D92-627DF9D28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876" y="2188901"/>
            <a:ext cx="6846846" cy="162185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000000"/>
                </a:solidFill>
                <a:latin typeface="Helvetica" panose="020B0604020202020204" pitchFamily="34" charset="0"/>
                <a:ea typeface="Times" panose="02020603050405020304" pitchFamily="18" charset="0"/>
                <a:cs typeface="Open Sans" panose="020B0606030504020204" pitchFamily="34" charset="0"/>
              </a:rPr>
              <a:t> </a:t>
            </a:r>
            <a:endParaRPr lang="en-US" sz="3000" b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79ED105-3FF6-445F-B322-8351415044A7}"/>
              </a:ext>
            </a:extLst>
          </p:cNvPr>
          <p:cNvSpPr txBox="1">
            <a:spLocks/>
          </p:cNvSpPr>
          <p:nvPr/>
        </p:nvSpPr>
        <p:spPr>
          <a:xfrm>
            <a:off x="-127616" y="597032"/>
            <a:ext cx="5829300" cy="44328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+mn-lt"/>
              </a:rPr>
              <a:t>Utility Cost Per Student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947C1-12EF-BABE-B897-D7DA2BD6F4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0" r="1428" b="4016"/>
          <a:stretch/>
        </p:blipFill>
        <p:spPr>
          <a:xfrm>
            <a:off x="565608" y="1340637"/>
            <a:ext cx="8012784" cy="543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48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D23C-F289-2D4E-8D92-627DF9D28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876" y="2188901"/>
            <a:ext cx="6846846" cy="162185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3000" b="1">
                <a:solidFill>
                  <a:srgbClr val="000000"/>
                </a:solidFill>
                <a:latin typeface="Helvetica" panose="020B0604020202020204" pitchFamily="34" charset="0"/>
                <a:ea typeface="Times" panose="02020603050405020304" pitchFamily="18" charset="0"/>
                <a:cs typeface="Open Sans" panose="020B0606030504020204" pitchFamily="34" charset="0"/>
              </a:rPr>
              <a:t> </a:t>
            </a:r>
            <a:endParaRPr lang="en-US" sz="3000" b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80CDFE-C45E-4075-93F2-886E11F1DF91}"/>
              </a:ext>
            </a:extLst>
          </p:cNvPr>
          <p:cNvSpPr txBox="1">
            <a:spLocks/>
          </p:cNvSpPr>
          <p:nvPr/>
        </p:nvSpPr>
        <p:spPr>
          <a:xfrm>
            <a:off x="230876" y="422057"/>
            <a:ext cx="5864036" cy="57412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  <a:spcBef>
                <a:spcPts val="0"/>
              </a:spcBef>
            </a:pP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Award Winning Operations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284E12-276B-4869-9CF5-DB6DF18A8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376" y="4205682"/>
            <a:ext cx="812186" cy="915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8200B0-B08B-4BFE-876C-B99DDB97E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54" y="4205683"/>
            <a:ext cx="825322" cy="9150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76E243-10EC-2B2A-71C4-691A591F8198}"/>
              </a:ext>
            </a:extLst>
          </p:cNvPr>
          <p:cNvSpPr txBox="1"/>
          <p:nvPr/>
        </p:nvSpPr>
        <p:spPr>
          <a:xfrm>
            <a:off x="196445" y="1253046"/>
            <a:ext cx="6915707" cy="5535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2023 Midwest CHP of the Year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2023 AEE Region III Innovative Energy Project of the Year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2023 AEE Region III Energy Project of the Year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2023 AEE Region III Young Professional of the Year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2022 AEE International Energy Manager Of The Year Award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2022 AEE Region III Institutional Energy Management Award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2022 AEE Young Professional Chapter Award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2022 Midwest Sustainability Summit Innovation Award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2022 IDEA  Campus Video Contest First Place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2020 AEE International Institutional Energy Management Award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2020 AEE Region III Innovative Energy Project of the Year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2020 AEE Region III Energy Manager of The Year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2020 AEE Southwest Ohio Chapter Institutional Energy Management Award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Segoe UI Emoji" panose="020B0502040204020203" pitchFamily="34" charset="0"/>
                <a:cs typeface="Calibri" panose="020F0502020204030204" pitchFamily="34" charset="0"/>
              </a:rPr>
              <a:t>2020 IDEA  Campus Video Contest First Place</a:t>
            </a:r>
          </a:p>
          <a:p>
            <a:pPr>
              <a:lnSpc>
                <a:spcPct val="150000"/>
              </a:lnSpc>
            </a:pPr>
            <a:endParaRPr lang="en-US" sz="1350" b="1" dirty="0">
              <a:latin typeface="Segoe UI Emoji" panose="020B0502040204020203" pitchFamily="34" charset="0"/>
              <a:ea typeface="Segoe UI Emoji" panose="020B0502040204020203" pitchFamily="34" charset="0"/>
            </a:endParaRPr>
          </a:p>
        </p:txBody>
      </p:sp>
      <p:pic>
        <p:nvPicPr>
          <p:cNvPr id="10" name="Picture 9" descr="A circle of stars with numbers&#10;&#10;Description automatically generated">
            <a:extLst>
              <a:ext uri="{FF2B5EF4-FFF2-40B4-BE49-F238E27FC236}">
                <a16:creationId xmlns:a16="http://schemas.microsoft.com/office/drawing/2014/main" id="{D7C5D4C1-2DFA-CC2E-ACC6-D9023370C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709" y="1815744"/>
            <a:ext cx="857364" cy="976464"/>
          </a:xfrm>
          <a:prstGeom prst="rect">
            <a:avLst/>
          </a:prstGeom>
        </p:spPr>
      </p:pic>
      <p:pic>
        <p:nvPicPr>
          <p:cNvPr id="12" name="Picture 11" descr="A circle of stars and numbers&#10;&#10;Description automatically generated">
            <a:extLst>
              <a:ext uri="{FF2B5EF4-FFF2-40B4-BE49-F238E27FC236}">
                <a16:creationId xmlns:a16="http://schemas.microsoft.com/office/drawing/2014/main" id="{7BA42EC9-B0A8-CB75-D192-6F6500F6E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7041" y="3011323"/>
            <a:ext cx="777597" cy="919985"/>
          </a:xfrm>
          <a:prstGeom prst="rect">
            <a:avLst/>
          </a:prstGeom>
        </p:spPr>
      </p:pic>
      <p:pic>
        <p:nvPicPr>
          <p:cNvPr id="14" name="Picture 13" descr="A gold laurel wreath with stars and numbers&#10;&#10;Description automatically generated">
            <a:extLst>
              <a:ext uri="{FF2B5EF4-FFF2-40B4-BE49-F238E27FC236}">
                <a16:creationId xmlns:a16="http://schemas.microsoft.com/office/drawing/2014/main" id="{3D426F07-CD38-4C2B-4ECB-1F0C2B1CC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0376" y="2971469"/>
            <a:ext cx="788222" cy="9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86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D23C-F289-2D4E-8D92-627DF9D28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876" y="2188901"/>
            <a:ext cx="6846846" cy="162185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en-US" sz="3000" b="1">
                <a:solidFill>
                  <a:srgbClr val="000000"/>
                </a:solidFill>
                <a:latin typeface="Helvetica" panose="020B0604020202020204" pitchFamily="34" charset="0"/>
                <a:ea typeface="Times" panose="02020603050405020304" pitchFamily="18" charset="0"/>
                <a:cs typeface="Open Sans" panose="020B0606030504020204" pitchFamily="34" charset="0"/>
              </a:rPr>
              <a:t> </a:t>
            </a:r>
            <a:endParaRPr lang="en-US" sz="3000" b="1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86A82-40B5-493F-901A-9F9BA3B72016}"/>
              </a:ext>
            </a:extLst>
          </p:cNvPr>
          <p:cNvSpPr txBox="1"/>
          <p:nvPr/>
        </p:nvSpPr>
        <p:spPr>
          <a:xfrm>
            <a:off x="123141" y="444259"/>
            <a:ext cx="347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Transformation</a:t>
            </a:r>
          </a:p>
        </p:txBody>
      </p:sp>
      <p:pic>
        <p:nvPicPr>
          <p:cNvPr id="5" name="Picture 10" descr="Power Plant 1998_2007">
            <a:extLst>
              <a:ext uri="{FF2B5EF4-FFF2-40B4-BE49-F238E27FC236}">
                <a16:creationId xmlns:a16="http://schemas.microsoft.com/office/drawing/2014/main" id="{90D27C31-5260-4878-9736-E2BF37B0C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" r="56376" b="51400"/>
          <a:stretch/>
        </p:blipFill>
        <p:spPr bwMode="auto">
          <a:xfrm>
            <a:off x="362851" y="1310325"/>
            <a:ext cx="2832835" cy="261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Power Plant 1998_2007">
            <a:extLst>
              <a:ext uri="{FF2B5EF4-FFF2-40B4-BE49-F238E27FC236}">
                <a16:creationId xmlns:a16="http://schemas.microsoft.com/office/drawing/2014/main" id="{D0DE0507-2A97-7957-1A21-C7BE5CFDD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1" t="1971" b="67334"/>
          <a:stretch/>
        </p:blipFill>
        <p:spPr bwMode="auto">
          <a:xfrm>
            <a:off x="3327661" y="1310325"/>
            <a:ext cx="5412924" cy="261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RecCenter 1998_2007">
            <a:extLst>
              <a:ext uri="{FF2B5EF4-FFF2-40B4-BE49-F238E27FC236}">
                <a16:creationId xmlns:a16="http://schemas.microsoft.com/office/drawing/2014/main" id="{3D4DAB92-0CCF-2D76-4444-46A3B2B4E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" r="1000" b="52770"/>
          <a:stretch/>
        </p:blipFill>
        <p:spPr bwMode="auto">
          <a:xfrm>
            <a:off x="895546" y="4038734"/>
            <a:ext cx="7532017" cy="278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757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18" y="507331"/>
            <a:ext cx="4565482" cy="67512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Utilities Operations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853" y="2005993"/>
            <a:ext cx="4243147" cy="3933034"/>
          </a:xfrm>
        </p:spPr>
        <p:txBody>
          <a:bodyPr/>
          <a:lstStyle/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000000"/>
                </a:solidFill>
              </a:rPr>
              <a:t>Electric Production </a:t>
            </a:r>
            <a:r>
              <a:rPr lang="en-US" sz="1800" dirty="0">
                <a:solidFill>
                  <a:srgbClr val="FF0000"/>
                </a:solidFill>
              </a:rPr>
              <a:t>49MW</a:t>
            </a:r>
          </a:p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000000"/>
                </a:solidFill>
              </a:rPr>
              <a:t>Steam Production </a:t>
            </a:r>
            <a:r>
              <a:rPr lang="en-US" sz="1800" dirty="0">
                <a:solidFill>
                  <a:srgbClr val="FF0000"/>
                </a:solidFill>
              </a:rPr>
              <a:t>721,000 pounds-per-hour capacity-gas, oil, (coal)</a:t>
            </a:r>
          </a:p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000000"/>
                </a:solidFill>
              </a:rPr>
              <a:t>Chilled Water Production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</a:p>
          <a:p>
            <a:pPr marL="800100" lvl="1" indent="-342900" algn="l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0000"/>
                </a:solidFill>
              </a:rPr>
              <a:t>36,000-ton capacity</a:t>
            </a:r>
          </a:p>
          <a:p>
            <a:pPr marL="800100" lvl="1" indent="-342900" algn="l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0000"/>
                </a:solidFill>
              </a:rPr>
              <a:t>Natural Gas and Electric chillers</a:t>
            </a:r>
          </a:p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000000"/>
                </a:solidFill>
              </a:rPr>
              <a:t>Thermal Energy Storage</a:t>
            </a:r>
          </a:p>
          <a:p>
            <a:pPr marL="800100" lvl="1" indent="-342900" algn="l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0000"/>
                </a:solidFill>
              </a:rPr>
              <a:t>2.8 million gallons of chilled water</a:t>
            </a:r>
          </a:p>
          <a:p>
            <a:pPr marL="800100" lvl="1" indent="-342900" algn="l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FF0000"/>
                </a:solidFill>
              </a:rPr>
              <a:t>4.0 million gallons of chilled water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4FF81E8-9DE3-48BC-B439-EBD923E6964E}"/>
              </a:ext>
            </a:extLst>
          </p:cNvPr>
          <p:cNvSpPr txBox="1">
            <a:spLocks/>
          </p:cNvSpPr>
          <p:nvPr/>
        </p:nvSpPr>
        <p:spPr>
          <a:xfrm>
            <a:off x="4750145" y="2006595"/>
            <a:ext cx="3956363" cy="1445014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</a:rPr>
              <a:t> 298 million kilowatt hours of electricity</a:t>
            </a:r>
          </a:p>
          <a:p>
            <a:pPr lvl="1" algn="l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</a:rPr>
              <a:t> 864 million pounds of steam primarily for heating</a:t>
            </a:r>
          </a:p>
          <a:p>
            <a:pPr lvl="1" algn="l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</a:rPr>
              <a:t> 68 million ton-hours of chilled water for air conditioning</a:t>
            </a:r>
          </a:p>
          <a:p>
            <a:pPr lvl="1" algn="l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</a:rPr>
              <a:t> 894 million gallons of domestic water</a:t>
            </a:r>
          </a:p>
          <a:p>
            <a:endParaRPr lang="en-US" sz="24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8E99B2D-ECF2-41E4-A5E8-1B7B360CDCE6}"/>
              </a:ext>
            </a:extLst>
          </p:cNvPr>
          <p:cNvSpPr txBox="1">
            <a:spLocks/>
          </p:cNvSpPr>
          <p:nvPr/>
        </p:nvSpPr>
        <p:spPr>
          <a:xfrm>
            <a:off x="1720263" y="1543511"/>
            <a:ext cx="1401674" cy="417215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000" b="1" dirty="0">
                <a:solidFill>
                  <a:schemeClr val="tx1"/>
                </a:solidFill>
              </a:rPr>
              <a:t>Capacity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358C72A-9228-425A-8531-F4159DC592F3}"/>
              </a:ext>
            </a:extLst>
          </p:cNvPr>
          <p:cNvSpPr txBox="1">
            <a:spLocks/>
          </p:cNvSpPr>
          <p:nvPr/>
        </p:nvSpPr>
        <p:spPr>
          <a:xfrm>
            <a:off x="4833042" y="1543511"/>
            <a:ext cx="3956363" cy="417215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000" b="1" dirty="0">
                <a:solidFill>
                  <a:schemeClr val="tx1"/>
                </a:solidFill>
              </a:rPr>
              <a:t>Annual Production &amp; Distribution</a:t>
            </a:r>
          </a:p>
        </p:txBody>
      </p:sp>
    </p:spTree>
    <p:extLst>
      <p:ext uri="{BB962C8B-B14F-4D97-AF65-F5344CB8AC3E}">
        <p14:creationId xmlns:p14="http://schemas.microsoft.com/office/powerpoint/2010/main" val="3381624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28" y="1990466"/>
            <a:ext cx="8662344" cy="45521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389250" y="440285"/>
            <a:ext cx="8662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Thermal Storage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39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82640" y="437922"/>
            <a:ext cx="5077188" cy="67512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Distribution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6233" y="1553879"/>
            <a:ext cx="7851532" cy="687361"/>
          </a:xfrm>
        </p:spPr>
        <p:txBody>
          <a:bodyPr/>
          <a:lstStyle/>
          <a:p>
            <a:r>
              <a:rPr lang="en-US" sz="1800" b="1" dirty="0">
                <a:solidFill>
                  <a:srgbClr val="000000"/>
                </a:solidFill>
              </a:rPr>
              <a:t>Steam Pipes</a:t>
            </a:r>
            <a:r>
              <a:rPr lang="en-US" sz="1800" dirty="0">
                <a:solidFill>
                  <a:srgbClr val="000000"/>
                </a:solidFill>
              </a:rPr>
              <a:t>: 35,509 Linear Feet | </a:t>
            </a:r>
            <a:r>
              <a:rPr lang="en-US" sz="1800" b="1" dirty="0">
                <a:solidFill>
                  <a:srgbClr val="000000"/>
                </a:solidFill>
              </a:rPr>
              <a:t>Chilled Water Pipes</a:t>
            </a:r>
            <a:r>
              <a:rPr lang="en-US" sz="1800" dirty="0">
                <a:solidFill>
                  <a:srgbClr val="000000"/>
                </a:solidFill>
              </a:rPr>
              <a:t>: 32,889 Linear Feet </a:t>
            </a:r>
          </a:p>
          <a:p>
            <a:r>
              <a:rPr lang="en-US" sz="1800" b="1" dirty="0">
                <a:solidFill>
                  <a:srgbClr val="000000"/>
                </a:solidFill>
              </a:rPr>
              <a:t>Tunnels</a:t>
            </a:r>
            <a:r>
              <a:rPr lang="en-US" sz="1800" dirty="0">
                <a:solidFill>
                  <a:srgbClr val="000000"/>
                </a:solidFill>
              </a:rPr>
              <a:t>: 13,947 Linear Feet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33" y="2241240"/>
            <a:ext cx="7851531" cy="43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56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9652"/>
            <a:ext cx="4930220" cy="66564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Critical Loads Served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3" y="1858904"/>
            <a:ext cx="3066650" cy="1307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395" y="1858904"/>
            <a:ext cx="2200498" cy="1458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876" y="1859821"/>
            <a:ext cx="3322489" cy="1379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739" y="3803276"/>
            <a:ext cx="2598500" cy="1868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253" y="3808950"/>
            <a:ext cx="2578024" cy="17760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29" y="3221657"/>
            <a:ext cx="1872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University Hospital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19762" y="3389275"/>
            <a:ext cx="2584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Hoxworth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68974" y="3374057"/>
            <a:ext cx="2584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Veterans Hospital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51492" y="5803604"/>
            <a:ext cx="1872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Shriners Hospital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66636" y="5735290"/>
            <a:ext cx="1872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Holmes Hospital</a:t>
            </a:r>
          </a:p>
        </p:txBody>
      </p:sp>
    </p:spTree>
    <p:extLst>
      <p:ext uri="{BB962C8B-B14F-4D97-AF65-F5344CB8AC3E}">
        <p14:creationId xmlns:p14="http://schemas.microsoft.com/office/powerpoint/2010/main" val="3716656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9F4A8E-91C9-64F2-9C0E-324746643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" t="1569" r="1195" b="1445"/>
          <a:stretch/>
        </p:blipFill>
        <p:spPr>
          <a:xfrm>
            <a:off x="0" y="1081888"/>
            <a:ext cx="9144000" cy="5776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0E0B86-0D8D-4870-61EC-13D5F89DA32C}"/>
              </a:ext>
            </a:extLst>
          </p:cNvPr>
          <p:cNvSpPr txBox="1">
            <a:spLocks/>
          </p:cNvSpPr>
          <p:nvPr/>
        </p:nvSpPr>
        <p:spPr>
          <a:xfrm>
            <a:off x="0" y="314079"/>
            <a:ext cx="2922309" cy="808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892979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ACCB11-F2DB-49F0-8893-A2087D8BD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71" y="1268963"/>
            <a:ext cx="8033657" cy="55202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DFC6D56-BFAD-401D-8A38-1293AD768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2580"/>
            <a:ext cx="4363770" cy="67512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Combustion Turbine</a:t>
            </a:r>
          </a:p>
        </p:txBody>
      </p:sp>
    </p:spTree>
    <p:extLst>
      <p:ext uri="{BB962C8B-B14F-4D97-AF65-F5344CB8AC3E}">
        <p14:creationId xmlns:p14="http://schemas.microsoft.com/office/powerpoint/2010/main" val="1864998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schemas.microsoft.com/sharepoint/v3/field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3351</TotalTime>
  <Words>348</Words>
  <Application>Microsoft Office PowerPoint</Application>
  <PresentationFormat>On-screen Show (4:3)</PresentationFormat>
  <Paragraphs>81</Paragraphs>
  <Slides>22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Helvetica</vt:lpstr>
      <vt:lpstr>Segoe UI Emoji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 </vt:lpstr>
      <vt:lpstr>Utilities Operations</vt:lpstr>
      <vt:lpstr>PowerPoint Presentation</vt:lpstr>
      <vt:lpstr>Distribution System</vt:lpstr>
      <vt:lpstr>Critical Loads Served</vt:lpstr>
      <vt:lpstr>PowerPoint Presentation</vt:lpstr>
      <vt:lpstr>Combustion Turbine</vt:lpstr>
      <vt:lpstr>PowerPoint Presentation</vt:lpstr>
      <vt:lpstr>PowerPoint Presentation</vt:lpstr>
      <vt:lpstr>Time for that Tour!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Thatham, Sid (sampatsm)</cp:lastModifiedBy>
  <cp:revision>132</cp:revision>
  <dcterms:created xsi:type="dcterms:W3CDTF">2010-04-12T23:12:02Z</dcterms:created>
  <dcterms:modified xsi:type="dcterms:W3CDTF">2023-10-12T13:15:43Z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